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4" d="100"/>
          <a:sy n="104" d="100"/>
        </p:scale>
        <p:origin x="12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56066-6F3A-4690-B756-76F22EA101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5C1F6C-F52F-4960-802B-8ADD089146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1B91FE-61FC-4394-8927-E5E1BEF9273E}"/>
              </a:ext>
            </a:extLst>
          </p:cNvPr>
          <p:cNvSpPr>
            <a:spLocks noGrp="1"/>
          </p:cNvSpPr>
          <p:nvPr>
            <p:ph type="dt" sz="half" idx="10"/>
          </p:nvPr>
        </p:nvSpPr>
        <p:spPr/>
        <p:txBody>
          <a:bodyPr/>
          <a:lstStyle/>
          <a:p>
            <a:fld id="{0FDB223E-3D30-492B-85D6-E04525653181}" type="datetimeFigureOut">
              <a:rPr lang="en-US" smtClean="0"/>
              <a:t>11/4/2024</a:t>
            </a:fld>
            <a:endParaRPr lang="en-US"/>
          </a:p>
        </p:txBody>
      </p:sp>
      <p:sp>
        <p:nvSpPr>
          <p:cNvPr id="5" name="Footer Placeholder 4">
            <a:extLst>
              <a:ext uri="{FF2B5EF4-FFF2-40B4-BE49-F238E27FC236}">
                <a16:creationId xmlns:a16="http://schemas.microsoft.com/office/drawing/2014/main" id="{F8D94E5B-FD30-4F8E-A079-11C513D1F3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86540C-6654-4C1C-82BB-B3222B9D66F4}"/>
              </a:ext>
            </a:extLst>
          </p:cNvPr>
          <p:cNvSpPr>
            <a:spLocks noGrp="1"/>
          </p:cNvSpPr>
          <p:nvPr>
            <p:ph type="sldNum" sz="quarter" idx="12"/>
          </p:nvPr>
        </p:nvSpPr>
        <p:spPr/>
        <p:txBody>
          <a:bodyPr/>
          <a:lstStyle/>
          <a:p>
            <a:fld id="{FAF8D763-72B3-4666-BE20-48A3E3090804}" type="slidenum">
              <a:rPr lang="en-US" smtClean="0"/>
              <a:t>‹#›</a:t>
            </a:fld>
            <a:endParaRPr lang="en-US"/>
          </a:p>
        </p:txBody>
      </p:sp>
    </p:spTree>
    <p:extLst>
      <p:ext uri="{BB962C8B-B14F-4D97-AF65-F5344CB8AC3E}">
        <p14:creationId xmlns:p14="http://schemas.microsoft.com/office/powerpoint/2010/main" val="2335806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38ACC-B3E3-4153-8876-A0D604A629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B57746-C14B-4CC3-96A3-84E2CAFB726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A6AEC4-76AB-4061-977D-2AE97CEDB648}"/>
              </a:ext>
            </a:extLst>
          </p:cNvPr>
          <p:cNvSpPr>
            <a:spLocks noGrp="1"/>
          </p:cNvSpPr>
          <p:nvPr>
            <p:ph type="dt" sz="half" idx="10"/>
          </p:nvPr>
        </p:nvSpPr>
        <p:spPr/>
        <p:txBody>
          <a:bodyPr/>
          <a:lstStyle/>
          <a:p>
            <a:fld id="{0FDB223E-3D30-492B-85D6-E04525653181}" type="datetimeFigureOut">
              <a:rPr lang="en-US" smtClean="0"/>
              <a:t>11/4/2024</a:t>
            </a:fld>
            <a:endParaRPr lang="en-US"/>
          </a:p>
        </p:txBody>
      </p:sp>
      <p:sp>
        <p:nvSpPr>
          <p:cNvPr id="5" name="Footer Placeholder 4">
            <a:extLst>
              <a:ext uri="{FF2B5EF4-FFF2-40B4-BE49-F238E27FC236}">
                <a16:creationId xmlns:a16="http://schemas.microsoft.com/office/drawing/2014/main" id="{811BF5AF-0AD0-495C-BB94-858AA99CE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6A094F-C9AA-42B6-AD9D-AC8E7FEDB3BB}"/>
              </a:ext>
            </a:extLst>
          </p:cNvPr>
          <p:cNvSpPr>
            <a:spLocks noGrp="1"/>
          </p:cNvSpPr>
          <p:nvPr>
            <p:ph type="sldNum" sz="quarter" idx="12"/>
          </p:nvPr>
        </p:nvSpPr>
        <p:spPr/>
        <p:txBody>
          <a:bodyPr/>
          <a:lstStyle/>
          <a:p>
            <a:fld id="{FAF8D763-72B3-4666-BE20-48A3E3090804}" type="slidenum">
              <a:rPr lang="en-US" smtClean="0"/>
              <a:t>‹#›</a:t>
            </a:fld>
            <a:endParaRPr lang="en-US"/>
          </a:p>
        </p:txBody>
      </p:sp>
    </p:spTree>
    <p:extLst>
      <p:ext uri="{BB962C8B-B14F-4D97-AF65-F5344CB8AC3E}">
        <p14:creationId xmlns:p14="http://schemas.microsoft.com/office/powerpoint/2010/main" val="50532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565855-D866-4F6D-AF57-E691F8C74B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F88298-1F7F-4DD7-939A-7DCE12F400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2320B3-3C28-4E29-9F60-C6602C8001AC}"/>
              </a:ext>
            </a:extLst>
          </p:cNvPr>
          <p:cNvSpPr>
            <a:spLocks noGrp="1"/>
          </p:cNvSpPr>
          <p:nvPr>
            <p:ph type="dt" sz="half" idx="10"/>
          </p:nvPr>
        </p:nvSpPr>
        <p:spPr/>
        <p:txBody>
          <a:bodyPr/>
          <a:lstStyle/>
          <a:p>
            <a:fld id="{0FDB223E-3D30-492B-85D6-E04525653181}" type="datetimeFigureOut">
              <a:rPr lang="en-US" smtClean="0"/>
              <a:t>11/4/2024</a:t>
            </a:fld>
            <a:endParaRPr lang="en-US"/>
          </a:p>
        </p:txBody>
      </p:sp>
      <p:sp>
        <p:nvSpPr>
          <p:cNvPr id="5" name="Footer Placeholder 4">
            <a:extLst>
              <a:ext uri="{FF2B5EF4-FFF2-40B4-BE49-F238E27FC236}">
                <a16:creationId xmlns:a16="http://schemas.microsoft.com/office/drawing/2014/main" id="{08CC3692-CB23-4C53-9D1B-BFC006867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EF314A-9CB6-4B22-B0EA-994C9BEFC3A9}"/>
              </a:ext>
            </a:extLst>
          </p:cNvPr>
          <p:cNvSpPr>
            <a:spLocks noGrp="1"/>
          </p:cNvSpPr>
          <p:nvPr>
            <p:ph type="sldNum" sz="quarter" idx="12"/>
          </p:nvPr>
        </p:nvSpPr>
        <p:spPr/>
        <p:txBody>
          <a:bodyPr/>
          <a:lstStyle/>
          <a:p>
            <a:fld id="{FAF8D763-72B3-4666-BE20-48A3E3090804}" type="slidenum">
              <a:rPr lang="en-US" smtClean="0"/>
              <a:t>‹#›</a:t>
            </a:fld>
            <a:endParaRPr lang="en-US"/>
          </a:p>
        </p:txBody>
      </p:sp>
    </p:spTree>
    <p:extLst>
      <p:ext uri="{BB962C8B-B14F-4D97-AF65-F5344CB8AC3E}">
        <p14:creationId xmlns:p14="http://schemas.microsoft.com/office/powerpoint/2010/main" val="802257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EC3B5-9A18-4902-864B-606864EB3F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DF4C58-45CB-45D9-819F-9A5ED427C80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F22DD-61EC-4A22-A9FE-BF46EB0A6FEC}"/>
              </a:ext>
            </a:extLst>
          </p:cNvPr>
          <p:cNvSpPr>
            <a:spLocks noGrp="1"/>
          </p:cNvSpPr>
          <p:nvPr>
            <p:ph type="dt" sz="half" idx="10"/>
          </p:nvPr>
        </p:nvSpPr>
        <p:spPr/>
        <p:txBody>
          <a:bodyPr/>
          <a:lstStyle/>
          <a:p>
            <a:fld id="{0FDB223E-3D30-492B-85D6-E04525653181}" type="datetimeFigureOut">
              <a:rPr lang="en-US" smtClean="0"/>
              <a:t>11/4/2024</a:t>
            </a:fld>
            <a:endParaRPr lang="en-US"/>
          </a:p>
        </p:txBody>
      </p:sp>
      <p:sp>
        <p:nvSpPr>
          <p:cNvPr id="5" name="Footer Placeholder 4">
            <a:extLst>
              <a:ext uri="{FF2B5EF4-FFF2-40B4-BE49-F238E27FC236}">
                <a16:creationId xmlns:a16="http://schemas.microsoft.com/office/drawing/2014/main" id="{FF5971F5-2F45-4C47-8E0D-CAF463932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8AF1E-76EF-4F6F-9EE7-583F409987DF}"/>
              </a:ext>
            </a:extLst>
          </p:cNvPr>
          <p:cNvSpPr>
            <a:spLocks noGrp="1"/>
          </p:cNvSpPr>
          <p:nvPr>
            <p:ph type="sldNum" sz="quarter" idx="12"/>
          </p:nvPr>
        </p:nvSpPr>
        <p:spPr/>
        <p:txBody>
          <a:bodyPr/>
          <a:lstStyle/>
          <a:p>
            <a:fld id="{FAF8D763-72B3-4666-BE20-48A3E3090804}" type="slidenum">
              <a:rPr lang="en-US" smtClean="0"/>
              <a:t>‹#›</a:t>
            </a:fld>
            <a:endParaRPr lang="en-US"/>
          </a:p>
        </p:txBody>
      </p:sp>
    </p:spTree>
    <p:extLst>
      <p:ext uri="{BB962C8B-B14F-4D97-AF65-F5344CB8AC3E}">
        <p14:creationId xmlns:p14="http://schemas.microsoft.com/office/powerpoint/2010/main" val="1245610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95EC-30D2-4841-B8BC-A2AD0E4CAA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144868-744E-4428-A7C1-78B32732B9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5F7AE01-6D80-404F-837D-833AC30A392A}"/>
              </a:ext>
            </a:extLst>
          </p:cNvPr>
          <p:cNvSpPr>
            <a:spLocks noGrp="1"/>
          </p:cNvSpPr>
          <p:nvPr>
            <p:ph type="dt" sz="half" idx="10"/>
          </p:nvPr>
        </p:nvSpPr>
        <p:spPr/>
        <p:txBody>
          <a:bodyPr/>
          <a:lstStyle/>
          <a:p>
            <a:fld id="{0FDB223E-3D30-492B-85D6-E04525653181}" type="datetimeFigureOut">
              <a:rPr lang="en-US" smtClean="0"/>
              <a:t>11/4/2024</a:t>
            </a:fld>
            <a:endParaRPr lang="en-US"/>
          </a:p>
        </p:txBody>
      </p:sp>
      <p:sp>
        <p:nvSpPr>
          <p:cNvPr id="5" name="Footer Placeholder 4">
            <a:extLst>
              <a:ext uri="{FF2B5EF4-FFF2-40B4-BE49-F238E27FC236}">
                <a16:creationId xmlns:a16="http://schemas.microsoft.com/office/drawing/2014/main" id="{247AD5D4-597C-402E-96E3-458C8AD77B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D475C5-CC37-467F-96BD-5A2DDED36CAF}"/>
              </a:ext>
            </a:extLst>
          </p:cNvPr>
          <p:cNvSpPr>
            <a:spLocks noGrp="1"/>
          </p:cNvSpPr>
          <p:nvPr>
            <p:ph type="sldNum" sz="quarter" idx="12"/>
          </p:nvPr>
        </p:nvSpPr>
        <p:spPr/>
        <p:txBody>
          <a:bodyPr/>
          <a:lstStyle/>
          <a:p>
            <a:fld id="{FAF8D763-72B3-4666-BE20-48A3E3090804}" type="slidenum">
              <a:rPr lang="en-US" smtClean="0"/>
              <a:t>‹#›</a:t>
            </a:fld>
            <a:endParaRPr lang="en-US"/>
          </a:p>
        </p:txBody>
      </p:sp>
    </p:spTree>
    <p:extLst>
      <p:ext uri="{BB962C8B-B14F-4D97-AF65-F5344CB8AC3E}">
        <p14:creationId xmlns:p14="http://schemas.microsoft.com/office/powerpoint/2010/main" val="4151050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91306-F1C0-471A-8E29-F5FB00D596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8362C0-F249-44EC-9B36-51CAB12D33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2BD75D-5752-43F7-B47A-64D32A9A03F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3ADE9E-7C3A-41B9-80A3-7F6790ABD98C}"/>
              </a:ext>
            </a:extLst>
          </p:cNvPr>
          <p:cNvSpPr>
            <a:spLocks noGrp="1"/>
          </p:cNvSpPr>
          <p:nvPr>
            <p:ph type="dt" sz="half" idx="10"/>
          </p:nvPr>
        </p:nvSpPr>
        <p:spPr/>
        <p:txBody>
          <a:bodyPr/>
          <a:lstStyle/>
          <a:p>
            <a:fld id="{0FDB223E-3D30-492B-85D6-E04525653181}" type="datetimeFigureOut">
              <a:rPr lang="en-US" smtClean="0"/>
              <a:t>11/4/2024</a:t>
            </a:fld>
            <a:endParaRPr lang="en-US"/>
          </a:p>
        </p:txBody>
      </p:sp>
      <p:sp>
        <p:nvSpPr>
          <p:cNvPr id="6" name="Footer Placeholder 5">
            <a:extLst>
              <a:ext uri="{FF2B5EF4-FFF2-40B4-BE49-F238E27FC236}">
                <a16:creationId xmlns:a16="http://schemas.microsoft.com/office/drawing/2014/main" id="{8F8CDB3C-41C1-4A4F-B92E-554419FDED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6958CA-9FB4-4E7C-8E6C-4785F6CED568}"/>
              </a:ext>
            </a:extLst>
          </p:cNvPr>
          <p:cNvSpPr>
            <a:spLocks noGrp="1"/>
          </p:cNvSpPr>
          <p:nvPr>
            <p:ph type="sldNum" sz="quarter" idx="12"/>
          </p:nvPr>
        </p:nvSpPr>
        <p:spPr/>
        <p:txBody>
          <a:bodyPr/>
          <a:lstStyle/>
          <a:p>
            <a:fld id="{FAF8D763-72B3-4666-BE20-48A3E3090804}" type="slidenum">
              <a:rPr lang="en-US" smtClean="0"/>
              <a:t>‹#›</a:t>
            </a:fld>
            <a:endParaRPr lang="en-US"/>
          </a:p>
        </p:txBody>
      </p:sp>
    </p:spTree>
    <p:extLst>
      <p:ext uri="{BB962C8B-B14F-4D97-AF65-F5344CB8AC3E}">
        <p14:creationId xmlns:p14="http://schemas.microsoft.com/office/powerpoint/2010/main" val="2408865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E6925-4EB6-45AD-BD61-6CD80E3CEA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287485-74B7-4CB1-A001-98A8B6359F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72F60F5-C790-4FDD-A388-F9590F6E486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234FB2-8C93-4CD3-8271-690828BB25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BB6DA66-4E29-4E19-98F5-4AF0E9058AA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D5E2C8-592D-4BA0-A459-B9F2869B261F}"/>
              </a:ext>
            </a:extLst>
          </p:cNvPr>
          <p:cNvSpPr>
            <a:spLocks noGrp="1"/>
          </p:cNvSpPr>
          <p:nvPr>
            <p:ph type="dt" sz="half" idx="10"/>
          </p:nvPr>
        </p:nvSpPr>
        <p:spPr/>
        <p:txBody>
          <a:bodyPr/>
          <a:lstStyle/>
          <a:p>
            <a:fld id="{0FDB223E-3D30-492B-85D6-E04525653181}" type="datetimeFigureOut">
              <a:rPr lang="en-US" smtClean="0"/>
              <a:t>11/4/2024</a:t>
            </a:fld>
            <a:endParaRPr lang="en-US"/>
          </a:p>
        </p:txBody>
      </p:sp>
      <p:sp>
        <p:nvSpPr>
          <p:cNvPr id="8" name="Footer Placeholder 7">
            <a:extLst>
              <a:ext uri="{FF2B5EF4-FFF2-40B4-BE49-F238E27FC236}">
                <a16:creationId xmlns:a16="http://schemas.microsoft.com/office/drawing/2014/main" id="{CD79D14B-AD83-4D4A-B2A4-6E7DF7FC5A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AA66B4-AA0D-4CEF-A34B-56C646234CB8}"/>
              </a:ext>
            </a:extLst>
          </p:cNvPr>
          <p:cNvSpPr>
            <a:spLocks noGrp="1"/>
          </p:cNvSpPr>
          <p:nvPr>
            <p:ph type="sldNum" sz="quarter" idx="12"/>
          </p:nvPr>
        </p:nvSpPr>
        <p:spPr/>
        <p:txBody>
          <a:bodyPr/>
          <a:lstStyle/>
          <a:p>
            <a:fld id="{FAF8D763-72B3-4666-BE20-48A3E3090804}" type="slidenum">
              <a:rPr lang="en-US" smtClean="0"/>
              <a:t>‹#›</a:t>
            </a:fld>
            <a:endParaRPr lang="en-US"/>
          </a:p>
        </p:txBody>
      </p:sp>
    </p:spTree>
    <p:extLst>
      <p:ext uri="{BB962C8B-B14F-4D97-AF65-F5344CB8AC3E}">
        <p14:creationId xmlns:p14="http://schemas.microsoft.com/office/powerpoint/2010/main" val="993175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0BCC-51CE-4900-A90E-9C8DDFCB1E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B7676A-93ED-4CA9-A04D-1C3A610DFA10}"/>
              </a:ext>
            </a:extLst>
          </p:cNvPr>
          <p:cNvSpPr>
            <a:spLocks noGrp="1"/>
          </p:cNvSpPr>
          <p:nvPr>
            <p:ph type="dt" sz="half" idx="10"/>
          </p:nvPr>
        </p:nvSpPr>
        <p:spPr/>
        <p:txBody>
          <a:bodyPr/>
          <a:lstStyle/>
          <a:p>
            <a:fld id="{0FDB223E-3D30-492B-85D6-E04525653181}" type="datetimeFigureOut">
              <a:rPr lang="en-US" smtClean="0"/>
              <a:t>11/4/2024</a:t>
            </a:fld>
            <a:endParaRPr lang="en-US"/>
          </a:p>
        </p:txBody>
      </p:sp>
      <p:sp>
        <p:nvSpPr>
          <p:cNvPr id="4" name="Footer Placeholder 3">
            <a:extLst>
              <a:ext uri="{FF2B5EF4-FFF2-40B4-BE49-F238E27FC236}">
                <a16:creationId xmlns:a16="http://schemas.microsoft.com/office/drawing/2014/main" id="{7429BB8C-3BA3-4643-992B-7476C39398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76D888-B72E-4721-908A-254C318B7897}"/>
              </a:ext>
            </a:extLst>
          </p:cNvPr>
          <p:cNvSpPr>
            <a:spLocks noGrp="1"/>
          </p:cNvSpPr>
          <p:nvPr>
            <p:ph type="sldNum" sz="quarter" idx="12"/>
          </p:nvPr>
        </p:nvSpPr>
        <p:spPr/>
        <p:txBody>
          <a:bodyPr/>
          <a:lstStyle/>
          <a:p>
            <a:fld id="{FAF8D763-72B3-4666-BE20-48A3E3090804}" type="slidenum">
              <a:rPr lang="en-US" smtClean="0"/>
              <a:t>‹#›</a:t>
            </a:fld>
            <a:endParaRPr lang="en-US"/>
          </a:p>
        </p:txBody>
      </p:sp>
    </p:spTree>
    <p:extLst>
      <p:ext uri="{BB962C8B-B14F-4D97-AF65-F5344CB8AC3E}">
        <p14:creationId xmlns:p14="http://schemas.microsoft.com/office/powerpoint/2010/main" val="240467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7658EF-BFFE-4FE4-A968-EFCC9ED492B7}"/>
              </a:ext>
            </a:extLst>
          </p:cNvPr>
          <p:cNvSpPr>
            <a:spLocks noGrp="1"/>
          </p:cNvSpPr>
          <p:nvPr>
            <p:ph type="dt" sz="half" idx="10"/>
          </p:nvPr>
        </p:nvSpPr>
        <p:spPr/>
        <p:txBody>
          <a:bodyPr/>
          <a:lstStyle/>
          <a:p>
            <a:fld id="{0FDB223E-3D30-492B-85D6-E04525653181}" type="datetimeFigureOut">
              <a:rPr lang="en-US" smtClean="0"/>
              <a:t>11/4/2024</a:t>
            </a:fld>
            <a:endParaRPr lang="en-US"/>
          </a:p>
        </p:txBody>
      </p:sp>
      <p:sp>
        <p:nvSpPr>
          <p:cNvPr id="3" name="Footer Placeholder 2">
            <a:extLst>
              <a:ext uri="{FF2B5EF4-FFF2-40B4-BE49-F238E27FC236}">
                <a16:creationId xmlns:a16="http://schemas.microsoft.com/office/drawing/2014/main" id="{0C4426C0-3CFF-49D8-9913-8CE6AF3E9C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C8B4F1-1D6D-48A4-8C63-7F4F5D422ED4}"/>
              </a:ext>
            </a:extLst>
          </p:cNvPr>
          <p:cNvSpPr>
            <a:spLocks noGrp="1"/>
          </p:cNvSpPr>
          <p:nvPr>
            <p:ph type="sldNum" sz="quarter" idx="12"/>
          </p:nvPr>
        </p:nvSpPr>
        <p:spPr/>
        <p:txBody>
          <a:bodyPr/>
          <a:lstStyle/>
          <a:p>
            <a:fld id="{FAF8D763-72B3-4666-BE20-48A3E3090804}" type="slidenum">
              <a:rPr lang="en-US" smtClean="0"/>
              <a:t>‹#›</a:t>
            </a:fld>
            <a:endParaRPr lang="en-US"/>
          </a:p>
        </p:txBody>
      </p:sp>
    </p:spTree>
    <p:extLst>
      <p:ext uri="{BB962C8B-B14F-4D97-AF65-F5344CB8AC3E}">
        <p14:creationId xmlns:p14="http://schemas.microsoft.com/office/powerpoint/2010/main" val="227958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1795-43CE-4CE2-8ED3-383576252B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C888CD-5241-4396-B697-7952DAFB0E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6B0FBD-865F-4BE5-BFBD-B0956E98C9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9A7140-4B57-46EE-B6B7-9C6D3A21506F}"/>
              </a:ext>
            </a:extLst>
          </p:cNvPr>
          <p:cNvSpPr>
            <a:spLocks noGrp="1"/>
          </p:cNvSpPr>
          <p:nvPr>
            <p:ph type="dt" sz="half" idx="10"/>
          </p:nvPr>
        </p:nvSpPr>
        <p:spPr/>
        <p:txBody>
          <a:bodyPr/>
          <a:lstStyle/>
          <a:p>
            <a:fld id="{0FDB223E-3D30-492B-85D6-E04525653181}" type="datetimeFigureOut">
              <a:rPr lang="en-US" smtClean="0"/>
              <a:t>11/4/2024</a:t>
            </a:fld>
            <a:endParaRPr lang="en-US"/>
          </a:p>
        </p:txBody>
      </p:sp>
      <p:sp>
        <p:nvSpPr>
          <p:cNvPr id="6" name="Footer Placeholder 5">
            <a:extLst>
              <a:ext uri="{FF2B5EF4-FFF2-40B4-BE49-F238E27FC236}">
                <a16:creationId xmlns:a16="http://schemas.microsoft.com/office/drawing/2014/main" id="{96F5EAD2-8B31-43C3-9071-CCC79FFCD8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C11922-94F5-4769-8018-63B806428116}"/>
              </a:ext>
            </a:extLst>
          </p:cNvPr>
          <p:cNvSpPr>
            <a:spLocks noGrp="1"/>
          </p:cNvSpPr>
          <p:nvPr>
            <p:ph type="sldNum" sz="quarter" idx="12"/>
          </p:nvPr>
        </p:nvSpPr>
        <p:spPr/>
        <p:txBody>
          <a:bodyPr/>
          <a:lstStyle/>
          <a:p>
            <a:fld id="{FAF8D763-72B3-4666-BE20-48A3E3090804}" type="slidenum">
              <a:rPr lang="en-US" smtClean="0"/>
              <a:t>‹#›</a:t>
            </a:fld>
            <a:endParaRPr lang="en-US"/>
          </a:p>
        </p:txBody>
      </p:sp>
    </p:spTree>
    <p:extLst>
      <p:ext uri="{BB962C8B-B14F-4D97-AF65-F5344CB8AC3E}">
        <p14:creationId xmlns:p14="http://schemas.microsoft.com/office/powerpoint/2010/main" val="100400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12DE4-1247-49C4-9776-6BF4B82504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5B31EB-C742-4972-B210-A0EC9E0EAF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4C9090-F029-4934-90D2-C905FF900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2A101D-6C91-4EAA-B636-936ACEC858C7}"/>
              </a:ext>
            </a:extLst>
          </p:cNvPr>
          <p:cNvSpPr>
            <a:spLocks noGrp="1"/>
          </p:cNvSpPr>
          <p:nvPr>
            <p:ph type="dt" sz="half" idx="10"/>
          </p:nvPr>
        </p:nvSpPr>
        <p:spPr/>
        <p:txBody>
          <a:bodyPr/>
          <a:lstStyle/>
          <a:p>
            <a:fld id="{0FDB223E-3D30-492B-85D6-E04525653181}" type="datetimeFigureOut">
              <a:rPr lang="en-US" smtClean="0"/>
              <a:t>11/4/2024</a:t>
            </a:fld>
            <a:endParaRPr lang="en-US"/>
          </a:p>
        </p:txBody>
      </p:sp>
      <p:sp>
        <p:nvSpPr>
          <p:cNvPr id="6" name="Footer Placeholder 5">
            <a:extLst>
              <a:ext uri="{FF2B5EF4-FFF2-40B4-BE49-F238E27FC236}">
                <a16:creationId xmlns:a16="http://schemas.microsoft.com/office/drawing/2014/main" id="{96711EFA-CCE3-4847-B8F0-B5CEE030DD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41E373-E2FD-48B5-ABBD-00CD25C94ACA}"/>
              </a:ext>
            </a:extLst>
          </p:cNvPr>
          <p:cNvSpPr>
            <a:spLocks noGrp="1"/>
          </p:cNvSpPr>
          <p:nvPr>
            <p:ph type="sldNum" sz="quarter" idx="12"/>
          </p:nvPr>
        </p:nvSpPr>
        <p:spPr/>
        <p:txBody>
          <a:bodyPr/>
          <a:lstStyle/>
          <a:p>
            <a:fld id="{FAF8D763-72B3-4666-BE20-48A3E3090804}" type="slidenum">
              <a:rPr lang="en-US" smtClean="0"/>
              <a:t>‹#›</a:t>
            </a:fld>
            <a:endParaRPr lang="en-US"/>
          </a:p>
        </p:txBody>
      </p:sp>
    </p:spTree>
    <p:extLst>
      <p:ext uri="{BB962C8B-B14F-4D97-AF65-F5344CB8AC3E}">
        <p14:creationId xmlns:p14="http://schemas.microsoft.com/office/powerpoint/2010/main" val="4109004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DDCB7D-80E8-42DF-96C7-C9F6ED1784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057715-0225-4167-A1E0-A6CE45FB91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5CF5B-1D66-45A2-AB00-0E0E085ACD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B223E-3D30-492B-85D6-E04525653181}" type="datetimeFigureOut">
              <a:rPr lang="en-US" smtClean="0"/>
              <a:t>11/4/2024</a:t>
            </a:fld>
            <a:endParaRPr lang="en-US"/>
          </a:p>
        </p:txBody>
      </p:sp>
      <p:sp>
        <p:nvSpPr>
          <p:cNvPr id="5" name="Footer Placeholder 4">
            <a:extLst>
              <a:ext uri="{FF2B5EF4-FFF2-40B4-BE49-F238E27FC236}">
                <a16:creationId xmlns:a16="http://schemas.microsoft.com/office/drawing/2014/main" id="{8300BE4F-D001-4F9D-A2F6-6C3E9A4DE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0BD397-9B3E-4C22-ACAF-E2E5864D24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F8D763-72B3-4666-BE20-48A3E3090804}" type="slidenum">
              <a:rPr lang="en-US" smtClean="0"/>
              <a:t>‹#›</a:t>
            </a:fld>
            <a:endParaRPr lang="en-US"/>
          </a:p>
        </p:txBody>
      </p:sp>
    </p:spTree>
    <p:extLst>
      <p:ext uri="{BB962C8B-B14F-4D97-AF65-F5344CB8AC3E}">
        <p14:creationId xmlns:p14="http://schemas.microsoft.com/office/powerpoint/2010/main" val="3477386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E72FBA2-B6E2-4406-ABA7-09FC74E551B6}"/>
              </a:ext>
            </a:extLst>
          </p:cNvPr>
          <p:cNvSpPr/>
          <p:nvPr/>
        </p:nvSpPr>
        <p:spPr>
          <a:xfrm>
            <a:off x="0" y="0"/>
            <a:ext cx="12192000" cy="6858000"/>
          </a:xfrm>
          <a:prstGeom prst="rect">
            <a:avLst/>
          </a:prstGeom>
          <a:blipFill dpi="0" rotWithShape="1">
            <a:blip r:embed="rId2">
              <a:alphaModFix amt="34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3EB7CD-AADA-4EF1-AE2C-9BF7640F531B}"/>
              </a:ext>
            </a:extLst>
          </p:cNvPr>
          <p:cNvSpPr>
            <a:spLocks noGrp="1"/>
          </p:cNvSpPr>
          <p:nvPr>
            <p:ph type="ctrTitle"/>
          </p:nvPr>
        </p:nvSpPr>
        <p:spPr/>
        <p:txBody>
          <a:bodyPr>
            <a:normAutofit fontScale="90000"/>
          </a:bodyPr>
          <a:lstStyle/>
          <a:p>
            <a:r>
              <a:rPr lang="en-US" dirty="0">
                <a:latin typeface="Constantia" panose="02030602050306030303" pitchFamily="18" charset="0"/>
              </a:rPr>
              <a:t>Impacts of Megaprojects to the Environment of Bangladesh</a:t>
            </a:r>
          </a:p>
        </p:txBody>
      </p:sp>
      <p:sp>
        <p:nvSpPr>
          <p:cNvPr id="3" name="Subtitle 2">
            <a:extLst>
              <a:ext uri="{FF2B5EF4-FFF2-40B4-BE49-F238E27FC236}">
                <a16:creationId xmlns:a16="http://schemas.microsoft.com/office/drawing/2014/main" id="{3FE6CDEF-2E25-48B7-9A49-54055F586AEA}"/>
              </a:ext>
            </a:extLst>
          </p:cNvPr>
          <p:cNvSpPr>
            <a:spLocks noGrp="1"/>
          </p:cNvSpPr>
          <p:nvPr>
            <p:ph type="subTitle" idx="1"/>
          </p:nvPr>
        </p:nvSpPr>
        <p:spPr>
          <a:xfrm>
            <a:off x="1524000" y="4016213"/>
            <a:ext cx="9144000" cy="2608521"/>
          </a:xfrm>
        </p:spPr>
        <p:txBody>
          <a:bodyPr/>
          <a:lstStyle/>
          <a:p>
            <a:r>
              <a:rPr lang="en-US" sz="1800" dirty="0">
                <a:latin typeface="Constantia" panose="02030602050306030303" pitchFamily="18" charset="0"/>
              </a:rPr>
              <a:t>Presented By </a:t>
            </a:r>
          </a:p>
          <a:p>
            <a:r>
              <a:rPr lang="en-US" sz="1800" dirty="0" err="1">
                <a:latin typeface="Constantia" panose="02030602050306030303" pitchFamily="18" charset="0"/>
              </a:rPr>
              <a:t>Imtiaze</a:t>
            </a:r>
            <a:r>
              <a:rPr lang="en-US" sz="1800" dirty="0">
                <a:latin typeface="Constantia" panose="02030602050306030303" pitchFamily="18" charset="0"/>
              </a:rPr>
              <a:t> Nur </a:t>
            </a:r>
            <a:r>
              <a:rPr lang="en-US" sz="1800" dirty="0" err="1">
                <a:latin typeface="Constantia" panose="02030602050306030303" pitchFamily="18" charset="0"/>
              </a:rPr>
              <a:t>Ridoy</a:t>
            </a:r>
            <a:endParaRPr lang="en-US" sz="1800" dirty="0">
              <a:latin typeface="Constantia" panose="02030602050306030303" pitchFamily="18" charset="0"/>
            </a:endParaRPr>
          </a:p>
          <a:p>
            <a:r>
              <a:rPr lang="en-US" sz="1800" dirty="0">
                <a:latin typeface="Constantia" panose="02030602050306030303" pitchFamily="18" charset="0"/>
              </a:rPr>
              <a:t>Dept. of Soil and Environmental Sciences</a:t>
            </a:r>
          </a:p>
          <a:p>
            <a:r>
              <a:rPr lang="en-US" sz="1800" dirty="0">
                <a:latin typeface="Constantia" panose="02030602050306030303" pitchFamily="18" charset="0"/>
              </a:rPr>
              <a:t>Year: M.S   Session: 2021-22</a:t>
            </a:r>
          </a:p>
          <a:p>
            <a:r>
              <a:rPr lang="en-US" sz="1800" dirty="0">
                <a:latin typeface="Constantia" panose="02030602050306030303" pitchFamily="18" charset="0"/>
              </a:rPr>
              <a:t>Roll No: SES031</a:t>
            </a:r>
          </a:p>
          <a:p>
            <a:endParaRPr lang="en-US" dirty="0"/>
          </a:p>
        </p:txBody>
      </p:sp>
    </p:spTree>
    <p:extLst>
      <p:ext uri="{BB962C8B-B14F-4D97-AF65-F5344CB8AC3E}">
        <p14:creationId xmlns:p14="http://schemas.microsoft.com/office/powerpoint/2010/main" val="645027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B0781-DB97-4405-855F-5EA2C88FFDAB}"/>
              </a:ext>
            </a:extLst>
          </p:cNvPr>
          <p:cNvSpPr/>
          <p:nvPr/>
        </p:nvSpPr>
        <p:spPr>
          <a:xfrm>
            <a:off x="0" y="0"/>
            <a:ext cx="12192000" cy="6858000"/>
          </a:xfrm>
          <a:prstGeom prst="rect">
            <a:avLst/>
          </a:prstGeom>
          <a:blipFill dpi="0" rotWithShape="1">
            <a:blip r:embed="rId2">
              <a:alphaModFix amt="34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31ADB-FF19-4442-826C-CD28B0A6495D}"/>
              </a:ext>
            </a:extLst>
          </p:cNvPr>
          <p:cNvSpPr>
            <a:spLocks noGrp="1"/>
          </p:cNvSpPr>
          <p:nvPr>
            <p:ph type="title"/>
          </p:nvPr>
        </p:nvSpPr>
        <p:spPr/>
        <p:txBody>
          <a:bodyPr/>
          <a:lstStyle/>
          <a:p>
            <a:r>
              <a:rPr lang="en-US" dirty="0"/>
              <a:t>Policy Frameworks and Environmental Management</a:t>
            </a:r>
          </a:p>
        </p:txBody>
      </p:sp>
      <p:sp>
        <p:nvSpPr>
          <p:cNvPr id="5" name="Content Placeholder 4">
            <a:extLst>
              <a:ext uri="{FF2B5EF4-FFF2-40B4-BE49-F238E27FC236}">
                <a16:creationId xmlns:a16="http://schemas.microsoft.com/office/drawing/2014/main" id="{575943AF-DD5F-43DF-BCEF-B8359F68057D}"/>
              </a:ext>
            </a:extLst>
          </p:cNvPr>
          <p:cNvSpPr>
            <a:spLocks noGrp="1"/>
          </p:cNvSpPr>
          <p:nvPr>
            <p:ph idx="1"/>
          </p:nvPr>
        </p:nvSpPr>
        <p:spPr/>
        <p:txBody>
          <a:bodyPr>
            <a:normAutofit fontScale="92500" lnSpcReduction="10000"/>
          </a:bodyPr>
          <a:lstStyle/>
          <a:p>
            <a:r>
              <a:rPr lang="en-US" dirty="0"/>
              <a:t>The Environmental Impact Assessment (EIA) process is a mandatory requirement for large projects. However, enforcement of these regulations remains weak, often leading to environmental degradation</a:t>
            </a:r>
          </a:p>
          <a:p>
            <a:r>
              <a:rPr lang="en-US" dirty="0"/>
              <a:t>While EIAs are a crucial tool for assessing the environmental impacts of megaprojects, their effectiveness in Bangladesh is often undermined by insufficient baseline data, limited public participation, and weak enforcement mechanisms.</a:t>
            </a:r>
          </a:p>
          <a:p>
            <a:r>
              <a:rPr lang="en-US" dirty="0"/>
              <a:t>Despite the existence of environmental regulations, gaps in governance and institutional capacity hinder the effective management of megaprojects' environmental impacts. Corruption, lack of coordination among government agencies, and political pressure often lead to environmental oversight being compromised.</a:t>
            </a:r>
          </a:p>
        </p:txBody>
      </p:sp>
    </p:spTree>
    <p:extLst>
      <p:ext uri="{BB962C8B-B14F-4D97-AF65-F5344CB8AC3E}">
        <p14:creationId xmlns:p14="http://schemas.microsoft.com/office/powerpoint/2010/main" val="241349814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1000"/>
                                        <p:tgtEl>
                                          <p:spTgt spid="5">
                                            <p:txEl>
                                              <p:pRg st="0" end="0"/>
                                            </p:txEl>
                                          </p:spTgt>
                                        </p:tgtEl>
                                      </p:cBhvr>
                                    </p:animEffect>
                                    <p:anim calcmode="lin" valueType="num">
                                      <p:cBhvr>
                                        <p:cTn id="1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1000"/>
                                        <p:tgtEl>
                                          <p:spTgt spid="5">
                                            <p:txEl>
                                              <p:pRg st="1" end="1"/>
                                            </p:txEl>
                                          </p:spTgt>
                                        </p:tgtEl>
                                      </p:cBhvr>
                                    </p:animEffect>
                                    <p:anim calcmode="lin" valueType="num">
                                      <p:cBhvr>
                                        <p:cTn id="19"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1000"/>
                                        <p:tgtEl>
                                          <p:spTgt spid="5">
                                            <p:txEl>
                                              <p:pRg st="2" end="2"/>
                                            </p:txEl>
                                          </p:spTgt>
                                        </p:tgtEl>
                                      </p:cBhvr>
                                    </p:animEffect>
                                    <p:anim calcmode="lin" valueType="num">
                                      <p:cBhvr>
                                        <p:cTn id="26"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BBC383-F14C-4C02-9AB5-169B7C3D2F6A}"/>
              </a:ext>
            </a:extLst>
          </p:cNvPr>
          <p:cNvSpPr/>
          <p:nvPr/>
        </p:nvSpPr>
        <p:spPr>
          <a:xfrm>
            <a:off x="0" y="0"/>
            <a:ext cx="12192000" cy="6858000"/>
          </a:xfrm>
          <a:prstGeom prst="rect">
            <a:avLst/>
          </a:prstGeom>
          <a:blipFill dpi="0" rotWithShape="1">
            <a:blip r:embed="rId2">
              <a:alphaModFix amt="34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74949-016A-47F1-A4EB-D11DC706EA64}"/>
              </a:ext>
            </a:extLst>
          </p:cNvPr>
          <p:cNvSpPr>
            <a:spLocks noGrp="1"/>
          </p:cNvSpPr>
          <p:nvPr>
            <p:ph type="title"/>
          </p:nvPr>
        </p:nvSpPr>
        <p:spPr/>
        <p:txBody>
          <a:bodyPr/>
          <a:lstStyle/>
          <a:p>
            <a:r>
              <a:rPr lang="en-US" dirty="0"/>
              <a:t>Key Recommendations for Sustainable Development</a:t>
            </a:r>
          </a:p>
        </p:txBody>
      </p:sp>
      <p:sp>
        <p:nvSpPr>
          <p:cNvPr id="3" name="Content Placeholder 2">
            <a:extLst>
              <a:ext uri="{FF2B5EF4-FFF2-40B4-BE49-F238E27FC236}">
                <a16:creationId xmlns:a16="http://schemas.microsoft.com/office/drawing/2014/main" id="{B6F637C3-B625-4A64-9677-21699917A398}"/>
              </a:ext>
            </a:extLst>
          </p:cNvPr>
          <p:cNvSpPr>
            <a:spLocks noGrp="1"/>
          </p:cNvSpPr>
          <p:nvPr>
            <p:ph idx="1"/>
          </p:nvPr>
        </p:nvSpPr>
        <p:spPr/>
        <p:txBody>
          <a:bodyPr>
            <a:normAutofit/>
          </a:bodyPr>
          <a:lstStyle/>
          <a:p>
            <a:r>
              <a:rPr lang="en-US" dirty="0"/>
              <a:t>Strengthen environmental policies and regulatory enforcement.</a:t>
            </a:r>
          </a:p>
          <a:p>
            <a:r>
              <a:rPr lang="en-US" dirty="0"/>
              <a:t>Prioritize green technologies in project planning.</a:t>
            </a:r>
          </a:p>
          <a:p>
            <a:r>
              <a:rPr lang="en-US" dirty="0"/>
              <a:t>Increase community involvement in decision-making.</a:t>
            </a:r>
          </a:p>
          <a:p>
            <a:r>
              <a:rPr lang="en-US" dirty="0"/>
              <a:t>Establish independent monitoring to ensure compliance and accountability.</a:t>
            </a:r>
          </a:p>
          <a:p>
            <a:pPr marL="0" indent="0">
              <a:buNone/>
            </a:pPr>
            <a:endParaRPr lang="en-US" dirty="0"/>
          </a:p>
        </p:txBody>
      </p:sp>
    </p:spTree>
    <p:extLst>
      <p:ext uri="{BB962C8B-B14F-4D97-AF65-F5344CB8AC3E}">
        <p14:creationId xmlns:p14="http://schemas.microsoft.com/office/powerpoint/2010/main" val="56183567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38E8EF-4627-4A1E-9858-296A868876C9}"/>
              </a:ext>
            </a:extLst>
          </p:cNvPr>
          <p:cNvSpPr/>
          <p:nvPr/>
        </p:nvSpPr>
        <p:spPr>
          <a:xfrm>
            <a:off x="0" y="0"/>
            <a:ext cx="12192000" cy="6858000"/>
          </a:xfrm>
          <a:prstGeom prst="rect">
            <a:avLst/>
          </a:prstGeom>
          <a:blipFill dpi="0" rotWithShape="1">
            <a:blip r:embed="rId2">
              <a:alphaModFix amt="34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9EE5288-D686-415A-B76D-74E3F9BD19AB}"/>
              </a:ext>
            </a:extLst>
          </p:cNvPr>
          <p:cNvSpPr/>
          <p:nvPr/>
        </p:nvSpPr>
        <p:spPr>
          <a:xfrm>
            <a:off x="4551411" y="2967335"/>
            <a:ext cx="308917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40404434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B4EEE3-18A9-4402-A85C-98135179BE2D}"/>
              </a:ext>
            </a:extLst>
          </p:cNvPr>
          <p:cNvSpPr/>
          <p:nvPr/>
        </p:nvSpPr>
        <p:spPr>
          <a:xfrm>
            <a:off x="0" y="0"/>
            <a:ext cx="12192000" cy="6858000"/>
          </a:xfrm>
          <a:prstGeom prst="rect">
            <a:avLst/>
          </a:prstGeom>
          <a:blipFill dpi="0" rotWithShape="1">
            <a:blip r:embed="rId2">
              <a:alphaModFix amt="34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4592FC59-3F94-400B-A3B6-4C70CA557767}"/>
              </a:ext>
            </a:extLst>
          </p:cNvPr>
          <p:cNvSpPr>
            <a:spLocks noGrp="1"/>
          </p:cNvSpPr>
          <p:nvPr>
            <p:ph type="title"/>
          </p:nvPr>
        </p:nvSpPr>
        <p:spPr/>
        <p:txBody>
          <a:bodyPr/>
          <a:lstStyle/>
          <a:p>
            <a:r>
              <a:rPr lang="en-US" dirty="0"/>
              <a:t>Background of Megaprojects </a:t>
            </a:r>
          </a:p>
        </p:txBody>
      </p:sp>
      <p:sp>
        <p:nvSpPr>
          <p:cNvPr id="7" name="Content Placeholder 6">
            <a:extLst>
              <a:ext uri="{FF2B5EF4-FFF2-40B4-BE49-F238E27FC236}">
                <a16:creationId xmlns:a16="http://schemas.microsoft.com/office/drawing/2014/main" id="{A654C27E-E038-41A3-AEEB-81F30CF43960}"/>
              </a:ext>
            </a:extLst>
          </p:cNvPr>
          <p:cNvSpPr>
            <a:spLocks noGrp="1"/>
          </p:cNvSpPr>
          <p:nvPr>
            <p:ph idx="1"/>
          </p:nvPr>
        </p:nvSpPr>
        <p:spPr>
          <a:xfrm>
            <a:off x="838200" y="1614196"/>
            <a:ext cx="10515600" cy="4562767"/>
          </a:xfrm>
        </p:spPr>
        <p:txBody>
          <a:bodyPr>
            <a:normAutofit lnSpcReduction="10000"/>
          </a:bodyPr>
          <a:lstStyle/>
          <a:p>
            <a:r>
              <a:rPr lang="en-US" dirty="0"/>
              <a:t>Bangladesh, a fast-growing economy, has embraced numerous megaprojects to address its infrastructure deficits and boost economic development. </a:t>
            </a:r>
          </a:p>
          <a:p>
            <a:r>
              <a:rPr lang="en-US" dirty="0"/>
              <a:t>Projects like the Padma Bridge, the </a:t>
            </a:r>
            <a:r>
              <a:rPr lang="en-US" dirty="0" err="1"/>
              <a:t>Rooppur</a:t>
            </a:r>
            <a:r>
              <a:rPr lang="en-US" dirty="0"/>
              <a:t> Nuclear Power Plant, and the </a:t>
            </a:r>
            <a:r>
              <a:rPr lang="en-US" dirty="0" err="1"/>
              <a:t>Rampal</a:t>
            </a:r>
            <a:r>
              <a:rPr lang="en-US" dirty="0"/>
              <a:t> Coal Power Plant are transforming the landscape of the country. </a:t>
            </a:r>
          </a:p>
          <a:p>
            <a:r>
              <a:rPr lang="en-US" dirty="0"/>
              <a:t>However, such large-scale developments often result in unintended consequences, particularly concerning the environment. </a:t>
            </a:r>
          </a:p>
          <a:p>
            <a:r>
              <a:rPr lang="en-US" dirty="0"/>
              <a:t>Understanding the impacts of these megaprojects on the environment is crucial for ensuring that economic growth does not come at an unsustainable cost to natural resources</a:t>
            </a:r>
          </a:p>
        </p:txBody>
      </p:sp>
    </p:spTree>
    <p:extLst>
      <p:ext uri="{BB962C8B-B14F-4D97-AF65-F5344CB8AC3E}">
        <p14:creationId xmlns:p14="http://schemas.microsoft.com/office/powerpoint/2010/main" val="30246941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5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249"/>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A3A2D8-B7E5-45D4-BF81-0500063E2E21}"/>
              </a:ext>
            </a:extLst>
          </p:cNvPr>
          <p:cNvSpPr/>
          <p:nvPr/>
        </p:nvSpPr>
        <p:spPr>
          <a:xfrm>
            <a:off x="0" y="0"/>
            <a:ext cx="12192000" cy="6858000"/>
          </a:xfrm>
          <a:prstGeom prst="rect">
            <a:avLst/>
          </a:prstGeom>
          <a:blipFill dpi="0" rotWithShape="1">
            <a:blip r:embed="rId2">
              <a:alphaModFix amt="34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319F54-DCAB-477E-87AA-67ED9FFB070A}"/>
              </a:ext>
            </a:extLst>
          </p:cNvPr>
          <p:cNvSpPr>
            <a:spLocks noGrp="1"/>
          </p:cNvSpPr>
          <p:nvPr>
            <p:ph type="title"/>
          </p:nvPr>
        </p:nvSpPr>
        <p:spPr/>
        <p:txBody>
          <a:bodyPr/>
          <a:lstStyle/>
          <a:p>
            <a:r>
              <a:rPr lang="en-US" dirty="0"/>
              <a:t>Key Megaprojects in Bangladesh</a:t>
            </a:r>
          </a:p>
        </p:txBody>
      </p:sp>
      <p:sp>
        <p:nvSpPr>
          <p:cNvPr id="3" name="Content Placeholder 2">
            <a:extLst>
              <a:ext uri="{FF2B5EF4-FFF2-40B4-BE49-F238E27FC236}">
                <a16:creationId xmlns:a16="http://schemas.microsoft.com/office/drawing/2014/main" id="{640642A7-E485-4E46-B753-96C33164DAA6}"/>
              </a:ext>
            </a:extLst>
          </p:cNvPr>
          <p:cNvSpPr>
            <a:spLocks noGrp="1"/>
          </p:cNvSpPr>
          <p:nvPr>
            <p:ph idx="1"/>
          </p:nvPr>
        </p:nvSpPr>
        <p:spPr/>
        <p:txBody>
          <a:bodyPr/>
          <a:lstStyle/>
          <a:p>
            <a:r>
              <a:rPr lang="en-US" u="sng" dirty="0"/>
              <a:t>Padma Bridge:</a:t>
            </a:r>
            <a:r>
              <a:rPr lang="en-US" dirty="0"/>
              <a:t> A vital infrastructure project aimed at improving connectivity between the capital Dhaka and the southern regions of Bangladesh. </a:t>
            </a:r>
          </a:p>
          <a:p>
            <a:r>
              <a:rPr lang="en-US" u="sng" dirty="0" err="1"/>
              <a:t>Rooppur</a:t>
            </a:r>
            <a:r>
              <a:rPr lang="en-US" u="sng" dirty="0"/>
              <a:t> Nuclear Power Plant:</a:t>
            </a:r>
            <a:r>
              <a:rPr lang="en-US" dirty="0"/>
              <a:t> The country’s first nuclear power facility, expected to significantly boost electricity generation capacity.</a:t>
            </a:r>
          </a:p>
          <a:p>
            <a:r>
              <a:rPr lang="en-US" u="sng" dirty="0" err="1"/>
              <a:t>Rampal</a:t>
            </a:r>
            <a:r>
              <a:rPr lang="en-US" u="sng" dirty="0"/>
              <a:t> Coal Power Plant:</a:t>
            </a:r>
            <a:r>
              <a:rPr lang="en-US" dirty="0"/>
              <a:t> A coal-based power plant near the Sundarbans, raising concerns over its environmental implications.</a:t>
            </a:r>
          </a:p>
          <a:p>
            <a:endParaRPr lang="en-US" dirty="0"/>
          </a:p>
        </p:txBody>
      </p:sp>
    </p:spTree>
    <p:extLst>
      <p:ext uri="{BB962C8B-B14F-4D97-AF65-F5344CB8AC3E}">
        <p14:creationId xmlns:p14="http://schemas.microsoft.com/office/powerpoint/2010/main" val="11515092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607658-62E2-4C82-A5AC-1385FF5230DC}"/>
              </a:ext>
            </a:extLst>
          </p:cNvPr>
          <p:cNvSpPr/>
          <p:nvPr/>
        </p:nvSpPr>
        <p:spPr>
          <a:xfrm>
            <a:off x="0" y="0"/>
            <a:ext cx="12192000" cy="6858000"/>
          </a:xfrm>
          <a:prstGeom prst="rect">
            <a:avLst/>
          </a:prstGeom>
          <a:blipFill dpi="0" rotWithShape="1">
            <a:blip r:embed="rId2">
              <a:alphaModFix amt="34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5D0276D-B4EE-48A8-BA42-5DC520DEA6C5}"/>
              </a:ext>
            </a:extLst>
          </p:cNvPr>
          <p:cNvSpPr>
            <a:spLocks noGrp="1"/>
          </p:cNvSpPr>
          <p:nvPr>
            <p:ph type="title"/>
          </p:nvPr>
        </p:nvSpPr>
        <p:spPr/>
        <p:txBody>
          <a:bodyPr/>
          <a:lstStyle/>
          <a:p>
            <a:r>
              <a:rPr lang="en-US" dirty="0"/>
              <a:t>Environmental Impacts of Megaprojects in Bangladesh</a:t>
            </a:r>
          </a:p>
        </p:txBody>
      </p:sp>
      <p:sp>
        <p:nvSpPr>
          <p:cNvPr id="6" name="Content Placeholder 5">
            <a:extLst>
              <a:ext uri="{FF2B5EF4-FFF2-40B4-BE49-F238E27FC236}">
                <a16:creationId xmlns:a16="http://schemas.microsoft.com/office/drawing/2014/main" id="{216D405E-8DD1-40D3-8A1D-0D1FBE68B780}"/>
              </a:ext>
            </a:extLst>
          </p:cNvPr>
          <p:cNvSpPr>
            <a:spLocks noGrp="1"/>
          </p:cNvSpPr>
          <p:nvPr>
            <p:ph idx="1"/>
          </p:nvPr>
        </p:nvSpPr>
        <p:spPr/>
        <p:txBody>
          <a:bodyPr/>
          <a:lstStyle/>
          <a:p>
            <a:r>
              <a:rPr lang="en-US" b="1" dirty="0"/>
              <a:t>Deforestation and Loss of Biodiversity</a:t>
            </a:r>
            <a:r>
              <a:rPr lang="en-US" dirty="0"/>
              <a:t> </a:t>
            </a:r>
          </a:p>
          <a:p>
            <a:r>
              <a:rPr lang="en-US" dirty="0"/>
              <a:t>The loss of biodiversity and forest cover is one of the main effects of megaprojects in Bangladesh. </a:t>
            </a:r>
          </a:p>
          <a:p>
            <a:r>
              <a:rPr lang="en-US" dirty="0"/>
              <a:t>Large swaths of land must frequently be cleared for the construction of roads, bridges, and power plants, which upsets the local ecology. </a:t>
            </a:r>
          </a:p>
          <a:p>
            <a:r>
              <a:rPr lang="en-US" dirty="0"/>
              <a:t>For instance, the Sundarbans, a UNESCO World Heritage site, are close to the </a:t>
            </a:r>
            <a:r>
              <a:rPr lang="en-US" dirty="0" err="1"/>
              <a:t>Rampal</a:t>
            </a:r>
            <a:r>
              <a:rPr lang="en-US" dirty="0"/>
              <a:t> Power Plant, which endangers the delicate mangrove forest environment.</a:t>
            </a:r>
          </a:p>
          <a:p>
            <a:endParaRPr lang="en-US" dirty="0"/>
          </a:p>
        </p:txBody>
      </p:sp>
    </p:spTree>
    <p:extLst>
      <p:ext uri="{BB962C8B-B14F-4D97-AF65-F5344CB8AC3E}">
        <p14:creationId xmlns:p14="http://schemas.microsoft.com/office/powerpoint/2010/main" val="280698524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additive="base">
                                        <p:cTn id="2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 calcmode="lin" valueType="num">
                                      <p:cBhvr additive="base">
                                        <p:cTn id="2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A22304-E163-4C1A-82FE-E220D86D5CF0}"/>
              </a:ext>
            </a:extLst>
          </p:cNvPr>
          <p:cNvSpPr/>
          <p:nvPr/>
        </p:nvSpPr>
        <p:spPr>
          <a:xfrm>
            <a:off x="0" y="0"/>
            <a:ext cx="12192000" cy="6858000"/>
          </a:xfrm>
          <a:prstGeom prst="rect">
            <a:avLst/>
          </a:prstGeom>
          <a:blipFill dpi="0" rotWithShape="1">
            <a:blip r:embed="rId2">
              <a:alphaModFix amt="34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AB6218-D24C-4580-A1E8-6031F1EAED80}"/>
              </a:ext>
            </a:extLst>
          </p:cNvPr>
          <p:cNvSpPr>
            <a:spLocks noGrp="1"/>
          </p:cNvSpPr>
          <p:nvPr>
            <p:ph type="title"/>
          </p:nvPr>
        </p:nvSpPr>
        <p:spPr/>
        <p:txBody>
          <a:bodyPr/>
          <a:lstStyle/>
          <a:p>
            <a:r>
              <a:rPr lang="en-US" dirty="0"/>
              <a:t>Environmental Impacts of Megaprojects in Bangladesh</a:t>
            </a:r>
          </a:p>
        </p:txBody>
      </p:sp>
      <p:sp>
        <p:nvSpPr>
          <p:cNvPr id="3" name="Content Placeholder 2">
            <a:extLst>
              <a:ext uri="{FF2B5EF4-FFF2-40B4-BE49-F238E27FC236}">
                <a16:creationId xmlns:a16="http://schemas.microsoft.com/office/drawing/2014/main" id="{F6C2B11A-3C25-4620-B3EA-46D0B004F910}"/>
              </a:ext>
            </a:extLst>
          </p:cNvPr>
          <p:cNvSpPr>
            <a:spLocks noGrp="1"/>
          </p:cNvSpPr>
          <p:nvPr>
            <p:ph idx="1"/>
          </p:nvPr>
        </p:nvSpPr>
        <p:spPr/>
        <p:txBody>
          <a:bodyPr/>
          <a:lstStyle/>
          <a:p>
            <a:r>
              <a:rPr lang="en-US" b="1" dirty="0"/>
              <a:t>Air and Water Pollution</a:t>
            </a:r>
            <a:r>
              <a:rPr lang="en-US" dirty="0"/>
              <a:t> </a:t>
            </a:r>
          </a:p>
          <a:p>
            <a:r>
              <a:rPr lang="en-US" dirty="0"/>
              <a:t>During the building and operating stages, megaprojects significantly pollute the air and water. </a:t>
            </a:r>
          </a:p>
          <a:p>
            <a:r>
              <a:rPr lang="en-US" dirty="0"/>
              <a:t>Significant amounts of carbon dioxide, sulfur dioxide, and nitrogen oxides are anticipated to be released by the </a:t>
            </a:r>
            <a:r>
              <a:rPr lang="en-US" dirty="0" err="1"/>
              <a:t>Rampal</a:t>
            </a:r>
            <a:r>
              <a:rPr lang="en-US" dirty="0"/>
              <a:t> Coal Power Plant, thereby deteriorating the quality of the air in the vicinity. </a:t>
            </a:r>
          </a:p>
          <a:p>
            <a:r>
              <a:rPr lang="en-US" dirty="0"/>
              <a:t>Furthermore, the plant's wastewater and coal ash discharge could contaminate neighboring waterways, harming both human health and marine life</a:t>
            </a:r>
          </a:p>
        </p:txBody>
      </p:sp>
    </p:spTree>
    <p:extLst>
      <p:ext uri="{BB962C8B-B14F-4D97-AF65-F5344CB8AC3E}">
        <p14:creationId xmlns:p14="http://schemas.microsoft.com/office/powerpoint/2010/main" val="86399418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9A7125-9E23-4B7D-B7C3-941F3CAB3B10}"/>
              </a:ext>
            </a:extLst>
          </p:cNvPr>
          <p:cNvSpPr/>
          <p:nvPr/>
        </p:nvSpPr>
        <p:spPr>
          <a:xfrm>
            <a:off x="0" y="0"/>
            <a:ext cx="12192000" cy="6858000"/>
          </a:xfrm>
          <a:prstGeom prst="rect">
            <a:avLst/>
          </a:prstGeom>
          <a:blipFill dpi="0" rotWithShape="1">
            <a:blip r:embed="rId2">
              <a:alphaModFix amt="34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C0DE7F-07E5-44CB-AB06-A834211D73D5}"/>
              </a:ext>
            </a:extLst>
          </p:cNvPr>
          <p:cNvSpPr>
            <a:spLocks noGrp="1"/>
          </p:cNvSpPr>
          <p:nvPr>
            <p:ph type="title"/>
          </p:nvPr>
        </p:nvSpPr>
        <p:spPr/>
        <p:txBody>
          <a:bodyPr/>
          <a:lstStyle/>
          <a:p>
            <a:r>
              <a:rPr lang="en-US" dirty="0"/>
              <a:t>Environmental Impacts of Megaprojects in Bangladesh</a:t>
            </a:r>
          </a:p>
        </p:txBody>
      </p:sp>
      <p:sp>
        <p:nvSpPr>
          <p:cNvPr id="3" name="Content Placeholder 2">
            <a:extLst>
              <a:ext uri="{FF2B5EF4-FFF2-40B4-BE49-F238E27FC236}">
                <a16:creationId xmlns:a16="http://schemas.microsoft.com/office/drawing/2014/main" id="{F95CC7D3-C935-4397-9C96-8A1F3E74009B}"/>
              </a:ext>
            </a:extLst>
          </p:cNvPr>
          <p:cNvSpPr>
            <a:spLocks noGrp="1"/>
          </p:cNvSpPr>
          <p:nvPr>
            <p:ph idx="1"/>
          </p:nvPr>
        </p:nvSpPr>
        <p:spPr/>
        <p:txBody>
          <a:bodyPr/>
          <a:lstStyle/>
          <a:p>
            <a:r>
              <a:rPr lang="en-US" b="1" dirty="0"/>
              <a:t>Impact on Water Resources</a:t>
            </a:r>
            <a:r>
              <a:rPr lang="en-US" dirty="0"/>
              <a:t> </a:t>
            </a:r>
          </a:p>
          <a:p>
            <a:r>
              <a:rPr lang="en-US" dirty="0"/>
              <a:t>Many of Bangladesh’s megaprojects, such as the Padma Bridge, directly affect the country’s rivers and waterways. </a:t>
            </a:r>
          </a:p>
          <a:p>
            <a:r>
              <a:rPr lang="en-US" dirty="0"/>
              <a:t>The construction of bridges and dams can disrupt natural water flow, leading to changes in sedimentation patterns, erosion, and increased flood risks. </a:t>
            </a:r>
          </a:p>
          <a:p>
            <a:r>
              <a:rPr lang="en-US" dirty="0"/>
              <a:t>The Padma Bridge project has altered sediment dynamics in the Padma River, with potential long-term impacts on aquatic ecosystems.</a:t>
            </a:r>
          </a:p>
          <a:p>
            <a:endParaRPr lang="en-US" dirty="0"/>
          </a:p>
        </p:txBody>
      </p:sp>
    </p:spTree>
    <p:extLst>
      <p:ext uri="{BB962C8B-B14F-4D97-AF65-F5344CB8AC3E}">
        <p14:creationId xmlns:p14="http://schemas.microsoft.com/office/powerpoint/2010/main" val="54128595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450516-0ED5-4929-ADD8-7E19177FFD2D}"/>
              </a:ext>
            </a:extLst>
          </p:cNvPr>
          <p:cNvSpPr/>
          <p:nvPr/>
        </p:nvSpPr>
        <p:spPr>
          <a:xfrm>
            <a:off x="0" y="0"/>
            <a:ext cx="12192000" cy="6858000"/>
          </a:xfrm>
          <a:prstGeom prst="rect">
            <a:avLst/>
          </a:prstGeom>
          <a:blipFill dpi="0" rotWithShape="1">
            <a:blip r:embed="rId2">
              <a:alphaModFix amt="34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F5E33D-0D50-412B-9641-4B0E3A45C359}"/>
              </a:ext>
            </a:extLst>
          </p:cNvPr>
          <p:cNvSpPr>
            <a:spLocks noGrp="1"/>
          </p:cNvSpPr>
          <p:nvPr>
            <p:ph type="title"/>
          </p:nvPr>
        </p:nvSpPr>
        <p:spPr/>
        <p:txBody>
          <a:bodyPr/>
          <a:lstStyle/>
          <a:p>
            <a:r>
              <a:rPr lang="en-US" dirty="0"/>
              <a:t>Environmental Impacts of Megaprojects in Bangladesh</a:t>
            </a:r>
          </a:p>
        </p:txBody>
      </p:sp>
      <p:sp>
        <p:nvSpPr>
          <p:cNvPr id="3" name="Content Placeholder 2">
            <a:extLst>
              <a:ext uri="{FF2B5EF4-FFF2-40B4-BE49-F238E27FC236}">
                <a16:creationId xmlns:a16="http://schemas.microsoft.com/office/drawing/2014/main" id="{5F345896-25E0-4202-929B-0B4E612A2225}"/>
              </a:ext>
            </a:extLst>
          </p:cNvPr>
          <p:cNvSpPr>
            <a:spLocks noGrp="1"/>
          </p:cNvSpPr>
          <p:nvPr>
            <p:ph idx="1"/>
          </p:nvPr>
        </p:nvSpPr>
        <p:spPr/>
        <p:txBody>
          <a:bodyPr/>
          <a:lstStyle/>
          <a:p>
            <a:r>
              <a:rPr lang="en-US" b="1" dirty="0"/>
              <a:t>Soil Degradation</a:t>
            </a:r>
            <a:r>
              <a:rPr lang="en-US" dirty="0"/>
              <a:t> </a:t>
            </a:r>
          </a:p>
          <a:p>
            <a:r>
              <a:rPr lang="en-US" dirty="0"/>
              <a:t>Megaprojects also contribute to soil degradation through activities such as excavation, land reclamation, and construction. </a:t>
            </a:r>
          </a:p>
          <a:p>
            <a:r>
              <a:rPr lang="en-US" dirty="0"/>
              <a:t>Large-scale infrastructure projects like highways and power plants disturb the soil structure, leading to erosion, reduced fertility, and contamination. </a:t>
            </a:r>
          </a:p>
          <a:p>
            <a:r>
              <a:rPr lang="en-US" dirty="0"/>
              <a:t>For instance, land use changes associated with the </a:t>
            </a:r>
            <a:r>
              <a:rPr lang="en-US" dirty="0" err="1"/>
              <a:t>Rooppur</a:t>
            </a:r>
            <a:r>
              <a:rPr lang="en-US" dirty="0"/>
              <a:t> Nuclear Power Plant have led to soil degradation in surrounding areas.</a:t>
            </a:r>
          </a:p>
          <a:p>
            <a:endParaRPr lang="en-US" dirty="0"/>
          </a:p>
        </p:txBody>
      </p:sp>
    </p:spTree>
    <p:extLst>
      <p:ext uri="{BB962C8B-B14F-4D97-AF65-F5344CB8AC3E}">
        <p14:creationId xmlns:p14="http://schemas.microsoft.com/office/powerpoint/2010/main" val="11693110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61CBE7-9589-4460-87E8-D9E92BE7AC39}"/>
              </a:ext>
            </a:extLst>
          </p:cNvPr>
          <p:cNvSpPr/>
          <p:nvPr/>
        </p:nvSpPr>
        <p:spPr>
          <a:xfrm>
            <a:off x="0" y="0"/>
            <a:ext cx="12192000" cy="6858000"/>
          </a:xfrm>
          <a:prstGeom prst="rect">
            <a:avLst/>
          </a:prstGeom>
          <a:blipFill dpi="0" rotWithShape="1">
            <a:blip r:embed="rId2">
              <a:alphaModFix amt="34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B3D6BA-2938-4178-9A3F-969EA23F7080}"/>
              </a:ext>
            </a:extLst>
          </p:cNvPr>
          <p:cNvSpPr>
            <a:spLocks noGrp="1"/>
          </p:cNvSpPr>
          <p:nvPr>
            <p:ph type="title"/>
          </p:nvPr>
        </p:nvSpPr>
        <p:spPr/>
        <p:txBody>
          <a:bodyPr/>
          <a:lstStyle/>
          <a:p>
            <a:r>
              <a:rPr lang="en-US" dirty="0"/>
              <a:t>Environmental Impacts of Megaprojects in Bangladesh</a:t>
            </a:r>
          </a:p>
        </p:txBody>
      </p:sp>
      <p:sp>
        <p:nvSpPr>
          <p:cNvPr id="3" name="Content Placeholder 2">
            <a:extLst>
              <a:ext uri="{FF2B5EF4-FFF2-40B4-BE49-F238E27FC236}">
                <a16:creationId xmlns:a16="http://schemas.microsoft.com/office/drawing/2014/main" id="{C3CDD537-7426-42B4-9A80-10C662E5902C}"/>
              </a:ext>
            </a:extLst>
          </p:cNvPr>
          <p:cNvSpPr>
            <a:spLocks noGrp="1"/>
          </p:cNvSpPr>
          <p:nvPr>
            <p:ph idx="1"/>
          </p:nvPr>
        </p:nvSpPr>
        <p:spPr/>
        <p:txBody>
          <a:bodyPr/>
          <a:lstStyle/>
          <a:p>
            <a:r>
              <a:rPr lang="en-US" b="1" dirty="0"/>
              <a:t>Climate Change Implications</a:t>
            </a:r>
            <a:r>
              <a:rPr lang="en-US" dirty="0"/>
              <a:t> </a:t>
            </a:r>
          </a:p>
          <a:p>
            <a:r>
              <a:rPr lang="en-US" dirty="0"/>
              <a:t>The energy-intensive nature of megaprojects, particularly those involving fossil fuels, contributes to greenhouse gas emissions and exacerbates the impacts of climate change. </a:t>
            </a:r>
          </a:p>
          <a:p>
            <a:r>
              <a:rPr lang="en-US" dirty="0"/>
              <a:t>Coal-based power plants like </a:t>
            </a:r>
            <a:r>
              <a:rPr lang="en-US" dirty="0" err="1"/>
              <a:t>Rampal</a:t>
            </a:r>
            <a:r>
              <a:rPr lang="en-US" dirty="0"/>
              <a:t> are major sources of carbon emissions, which not only affect local air quality but also contribute to global warming. </a:t>
            </a:r>
          </a:p>
          <a:p>
            <a:r>
              <a:rPr lang="en-US" dirty="0"/>
              <a:t>Bangladesh, being one of the most vulnerable countries to climate change, faces significant risks from such projects.</a:t>
            </a:r>
          </a:p>
          <a:p>
            <a:endParaRPr lang="en-US" dirty="0"/>
          </a:p>
        </p:txBody>
      </p:sp>
    </p:spTree>
    <p:extLst>
      <p:ext uri="{BB962C8B-B14F-4D97-AF65-F5344CB8AC3E}">
        <p14:creationId xmlns:p14="http://schemas.microsoft.com/office/powerpoint/2010/main" val="426711015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D242A6B-A539-45A8-BC2F-0670B79945EE}"/>
              </a:ext>
            </a:extLst>
          </p:cNvPr>
          <p:cNvSpPr/>
          <p:nvPr/>
        </p:nvSpPr>
        <p:spPr>
          <a:xfrm>
            <a:off x="0" y="0"/>
            <a:ext cx="12192000" cy="6858000"/>
          </a:xfrm>
          <a:prstGeom prst="rect">
            <a:avLst/>
          </a:prstGeom>
          <a:blipFill dpi="0" rotWithShape="1">
            <a:blip r:embed="rId2">
              <a:alphaModFix amt="34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D37C6D-A9D6-4B96-B53A-D702DEDABB98}"/>
              </a:ext>
            </a:extLst>
          </p:cNvPr>
          <p:cNvSpPr>
            <a:spLocks noGrp="1"/>
          </p:cNvSpPr>
          <p:nvPr>
            <p:ph type="title"/>
          </p:nvPr>
        </p:nvSpPr>
        <p:spPr/>
        <p:txBody>
          <a:bodyPr/>
          <a:lstStyle/>
          <a:p>
            <a:r>
              <a:rPr lang="en-US" dirty="0"/>
              <a:t>Major Findings from the Megaprojects</a:t>
            </a:r>
          </a:p>
        </p:txBody>
      </p:sp>
      <p:sp>
        <p:nvSpPr>
          <p:cNvPr id="3" name="Content Placeholder 2">
            <a:extLst>
              <a:ext uri="{FF2B5EF4-FFF2-40B4-BE49-F238E27FC236}">
                <a16:creationId xmlns:a16="http://schemas.microsoft.com/office/drawing/2014/main" id="{6469B07F-6D51-46D9-9D62-17F98A4D5171}"/>
              </a:ext>
            </a:extLst>
          </p:cNvPr>
          <p:cNvSpPr>
            <a:spLocks noGrp="1"/>
          </p:cNvSpPr>
          <p:nvPr>
            <p:ph idx="1"/>
          </p:nvPr>
        </p:nvSpPr>
        <p:spPr/>
        <p:txBody>
          <a:bodyPr>
            <a:normAutofit/>
          </a:bodyPr>
          <a:lstStyle/>
          <a:p>
            <a:r>
              <a:rPr lang="en-US" dirty="0"/>
              <a:t>Padma Bridge – Impacts river flow and aquatic ecosystems</a:t>
            </a:r>
          </a:p>
          <a:p>
            <a:r>
              <a:rPr lang="en-US" dirty="0" err="1"/>
              <a:t>Rampal</a:t>
            </a:r>
            <a:r>
              <a:rPr lang="en-US" dirty="0"/>
              <a:t> Coal Power Plant – Poses risks to the Sundarbans mangrove forest</a:t>
            </a:r>
          </a:p>
          <a:p>
            <a:r>
              <a:rPr lang="en-US" dirty="0" err="1"/>
              <a:t>Rooppur</a:t>
            </a:r>
            <a:r>
              <a:rPr lang="en-US" dirty="0"/>
              <a:t> Nuclear Power Plant – Raises concerns over nuclear waste disposal and water use</a:t>
            </a:r>
          </a:p>
          <a:p>
            <a:pPr marL="0" indent="0">
              <a:buNone/>
            </a:pPr>
            <a:br>
              <a:rPr lang="en-US" dirty="0"/>
            </a:br>
            <a:endParaRPr lang="en-US" dirty="0"/>
          </a:p>
          <a:p>
            <a:endParaRPr lang="en-US" dirty="0"/>
          </a:p>
        </p:txBody>
      </p:sp>
    </p:spTree>
    <p:extLst>
      <p:ext uri="{BB962C8B-B14F-4D97-AF65-F5344CB8AC3E}">
        <p14:creationId xmlns:p14="http://schemas.microsoft.com/office/powerpoint/2010/main" val="7753316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386</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Constantia</vt:lpstr>
      <vt:lpstr>Office Theme</vt:lpstr>
      <vt:lpstr>Impacts of Megaprojects to the Environment of Bangladesh</vt:lpstr>
      <vt:lpstr>Background of Megaprojects </vt:lpstr>
      <vt:lpstr>Key Megaprojects in Bangladesh</vt:lpstr>
      <vt:lpstr>Environmental Impacts of Megaprojects in Bangladesh</vt:lpstr>
      <vt:lpstr>Environmental Impacts of Megaprojects in Bangladesh</vt:lpstr>
      <vt:lpstr>Environmental Impacts of Megaprojects in Bangladesh</vt:lpstr>
      <vt:lpstr>Environmental Impacts of Megaprojects in Bangladesh</vt:lpstr>
      <vt:lpstr>Environmental Impacts of Megaprojects in Bangladesh</vt:lpstr>
      <vt:lpstr>Major Findings from the Megaprojects</vt:lpstr>
      <vt:lpstr>Policy Frameworks and Environmental Management</vt:lpstr>
      <vt:lpstr>Key Recommendations for Sustainable Development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Mamun</dc:creator>
  <cp:lastModifiedBy>Mamun</cp:lastModifiedBy>
  <cp:revision>9</cp:revision>
  <dcterms:created xsi:type="dcterms:W3CDTF">2024-11-04T08:58:03Z</dcterms:created>
  <dcterms:modified xsi:type="dcterms:W3CDTF">2024-11-04T11:22:40Z</dcterms:modified>
</cp:coreProperties>
</file>