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52" r:id="rId4"/>
    <p:sldId id="353" r:id="rId5"/>
    <p:sldId id="266" r:id="rId6"/>
    <p:sldId id="347" r:id="rId7"/>
    <p:sldId id="348" r:id="rId8"/>
    <p:sldId id="349" r:id="rId9"/>
    <p:sldId id="350" r:id="rId10"/>
    <p:sldId id="351" r:id="rId11"/>
    <p:sldId id="273" r:id="rId12"/>
    <p:sldId id="274" r:id="rId13"/>
    <p:sldId id="275" r:id="rId1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8869" autoAdjust="0"/>
  </p:normalViewPr>
  <p:slideViewPr>
    <p:cSldViewPr>
      <p:cViewPr>
        <p:scale>
          <a:sx n="72" d="100"/>
          <a:sy n="72" d="100"/>
        </p:scale>
        <p:origin x="-1326" y="-7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055109" y="304800"/>
            <a:ext cx="3606165" cy="574040"/>
          </a:xfrm>
          <a:prstGeom prst="rect">
            <a:avLst/>
          </a:prstGeom>
        </p:spPr>
        <p:txBody>
          <a:bodyPr wrap="square" lIns="0" tIns="0" rIns="0" bIns="0">
            <a:spAutoFit/>
          </a:bodyPr>
          <a:lstStyle>
            <a:lvl1pPr>
              <a:defRPr sz="3600" b="1" i="0">
                <a:solidFill>
                  <a:srgbClr val="0056A6"/>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11/3/2024</a:t>
            </a:fld>
            <a:endParaRPr lang="en-US"/>
          </a:p>
        </p:txBody>
      </p:sp>
      <p:sp>
        <p:nvSpPr>
          <p:cNvPr id="6" name="Holder 6"/>
          <p:cNvSpPr>
            <a:spLocks noGrp="1"/>
          </p:cNvSpPr>
          <p:nvPr>
            <p:ph type="sldNum" sz="quarter" idx="7"/>
          </p:nvPr>
        </p:nvSpPr>
        <p:spPr/>
        <p:txBody>
          <a:bodyPr lIns="0" tIns="0" rIns="0" bIns="0"/>
          <a:lstStyle>
            <a:lvl1pPr>
              <a:defRPr sz="1000" b="0" i="0">
                <a:solidFill>
                  <a:srgbClr val="7F7F7F"/>
                </a:solidFill>
                <a:latin typeface="Arial"/>
                <a:cs typeface="Arial"/>
              </a:defRPr>
            </a:lvl1pPr>
          </a:lstStyle>
          <a:p>
            <a:pPr marL="12700">
              <a:lnSpc>
                <a:spcPct val="100000"/>
              </a:lnSpc>
              <a:spcBef>
                <a:spcPts val="5"/>
              </a:spcBef>
            </a:pPr>
            <a:r>
              <a:rPr dirty="0"/>
              <a:t>5 –</a:t>
            </a:r>
            <a:r>
              <a:rPr spc="-85" dirty="0"/>
              <a:t> </a:t>
            </a:r>
            <a:fld id="{81D60167-4931-47E6-BA6A-407CBD079E47}" type="slidenum">
              <a:rPr dirty="0"/>
              <a:pPr marL="12700">
                <a:lnSpc>
                  <a:spcPct val="100000"/>
                </a:lnSpc>
                <a:spcBef>
                  <a:spcPts val="5"/>
                </a:spcBef>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sz="20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11/3/2024</a:t>
            </a:fld>
            <a:endParaRPr lang="en-US"/>
          </a:p>
        </p:txBody>
      </p:sp>
      <p:sp>
        <p:nvSpPr>
          <p:cNvPr id="6" name="Holder 6"/>
          <p:cNvSpPr>
            <a:spLocks noGrp="1"/>
          </p:cNvSpPr>
          <p:nvPr>
            <p:ph type="sldNum" sz="quarter" idx="7"/>
          </p:nvPr>
        </p:nvSpPr>
        <p:spPr/>
        <p:txBody>
          <a:bodyPr lIns="0" tIns="0" rIns="0" bIns="0"/>
          <a:lstStyle>
            <a:lvl1pPr>
              <a:defRPr sz="1000" b="0" i="0">
                <a:solidFill>
                  <a:srgbClr val="7F7F7F"/>
                </a:solidFill>
                <a:latin typeface="Arial"/>
                <a:cs typeface="Arial"/>
              </a:defRPr>
            </a:lvl1pPr>
          </a:lstStyle>
          <a:p>
            <a:pPr marL="12700">
              <a:lnSpc>
                <a:spcPct val="100000"/>
              </a:lnSpc>
              <a:spcBef>
                <a:spcPts val="5"/>
              </a:spcBef>
            </a:pPr>
            <a:r>
              <a:rPr dirty="0"/>
              <a:t>5 –</a:t>
            </a:r>
            <a:r>
              <a:rPr spc="-85" dirty="0"/>
              <a:t> </a:t>
            </a:r>
            <a:fld id="{81D60167-4931-47E6-BA6A-407CBD079E47}" type="slidenum">
              <a:rPr dirty="0"/>
              <a:pPr marL="12700">
                <a:lnSpc>
                  <a:spcPct val="100000"/>
                </a:lnSpc>
                <a:spcBef>
                  <a:spcPts val="5"/>
                </a:spcBef>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Georgia"/>
                <a:cs typeface="Georgia"/>
              </a:defRPr>
            </a:lvl1pPr>
          </a:lstStyle>
          <a:p>
            <a:endParaRPr/>
          </a:p>
        </p:txBody>
      </p:sp>
      <p:sp>
        <p:nvSpPr>
          <p:cNvPr id="3" name="Holder 3"/>
          <p:cNvSpPr>
            <a:spLocks noGrp="1"/>
          </p:cNvSpPr>
          <p:nvPr>
            <p:ph sz="half" idx="2"/>
          </p:nvPr>
        </p:nvSpPr>
        <p:spPr>
          <a:xfrm>
            <a:off x="826769" y="1280018"/>
            <a:ext cx="4006850" cy="3670935"/>
          </a:xfrm>
          <a:prstGeom prst="rect">
            <a:avLst/>
          </a:prstGeom>
        </p:spPr>
        <p:txBody>
          <a:bodyPr wrap="square" lIns="0" tIns="0" rIns="0" bIns="0">
            <a:spAutoFit/>
          </a:bodyPr>
          <a:lstStyle>
            <a:lvl1pPr>
              <a:defRPr sz="2000" b="0" i="1">
                <a:solidFill>
                  <a:schemeClr val="tx1"/>
                </a:solidFill>
                <a:latin typeface="Arial"/>
                <a:cs typeface="Arial"/>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11/3/2024</a:t>
            </a:fld>
            <a:endParaRPr lang="en-US"/>
          </a:p>
        </p:txBody>
      </p:sp>
      <p:sp>
        <p:nvSpPr>
          <p:cNvPr id="7" name="Holder 7"/>
          <p:cNvSpPr>
            <a:spLocks noGrp="1"/>
          </p:cNvSpPr>
          <p:nvPr>
            <p:ph type="sldNum" sz="quarter" idx="7"/>
          </p:nvPr>
        </p:nvSpPr>
        <p:spPr/>
        <p:txBody>
          <a:bodyPr lIns="0" tIns="0" rIns="0" bIns="0"/>
          <a:lstStyle>
            <a:lvl1pPr>
              <a:defRPr sz="1000" b="0" i="0">
                <a:solidFill>
                  <a:srgbClr val="7F7F7F"/>
                </a:solidFill>
                <a:latin typeface="Arial"/>
                <a:cs typeface="Arial"/>
              </a:defRPr>
            </a:lvl1pPr>
          </a:lstStyle>
          <a:p>
            <a:pPr marL="12700">
              <a:lnSpc>
                <a:spcPct val="100000"/>
              </a:lnSpc>
              <a:spcBef>
                <a:spcPts val="5"/>
              </a:spcBef>
            </a:pPr>
            <a:r>
              <a:rPr dirty="0"/>
              <a:t>5 –</a:t>
            </a:r>
            <a:r>
              <a:rPr spc="-85" dirty="0"/>
              <a:t> </a:t>
            </a:r>
            <a:fld id="{81D60167-4931-47E6-BA6A-407CBD079E47}" type="slidenum">
              <a:rPr dirty="0"/>
              <a:pPr marL="12700">
                <a:lnSpc>
                  <a:spcPct val="100000"/>
                </a:lnSpc>
                <a:spcBef>
                  <a:spcPts val="5"/>
                </a:spcBef>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11/3/2024</a:t>
            </a:fld>
            <a:endParaRPr lang="en-US"/>
          </a:p>
        </p:txBody>
      </p:sp>
      <p:sp>
        <p:nvSpPr>
          <p:cNvPr id="5" name="Holder 5"/>
          <p:cNvSpPr>
            <a:spLocks noGrp="1"/>
          </p:cNvSpPr>
          <p:nvPr>
            <p:ph type="sldNum" sz="quarter" idx="7"/>
          </p:nvPr>
        </p:nvSpPr>
        <p:spPr/>
        <p:txBody>
          <a:bodyPr lIns="0" tIns="0" rIns="0" bIns="0"/>
          <a:lstStyle>
            <a:lvl1pPr>
              <a:defRPr sz="1000" b="0" i="0">
                <a:solidFill>
                  <a:srgbClr val="7F7F7F"/>
                </a:solidFill>
                <a:latin typeface="Arial"/>
                <a:cs typeface="Arial"/>
              </a:defRPr>
            </a:lvl1pPr>
          </a:lstStyle>
          <a:p>
            <a:pPr marL="12700">
              <a:lnSpc>
                <a:spcPct val="100000"/>
              </a:lnSpc>
              <a:spcBef>
                <a:spcPts val="5"/>
              </a:spcBef>
            </a:pPr>
            <a:r>
              <a:rPr dirty="0"/>
              <a:t>5 –</a:t>
            </a:r>
            <a:r>
              <a:rPr spc="-85" dirty="0"/>
              <a:t> </a:t>
            </a:r>
            <a:fld id="{81D60167-4931-47E6-BA6A-407CBD079E47}" type="slidenum">
              <a:rPr dirty="0"/>
              <a:pPr marL="12700">
                <a:lnSpc>
                  <a:spcPct val="100000"/>
                </a:lnSpc>
                <a:spcBef>
                  <a:spcPts val="5"/>
                </a:spcBef>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11/3/2024</a:t>
            </a:fld>
            <a:endParaRPr lang="en-US"/>
          </a:p>
        </p:txBody>
      </p:sp>
      <p:sp>
        <p:nvSpPr>
          <p:cNvPr id="4" name="Holder 4"/>
          <p:cNvSpPr>
            <a:spLocks noGrp="1"/>
          </p:cNvSpPr>
          <p:nvPr>
            <p:ph type="sldNum" sz="quarter" idx="7"/>
          </p:nvPr>
        </p:nvSpPr>
        <p:spPr/>
        <p:txBody>
          <a:bodyPr lIns="0" tIns="0" rIns="0" bIns="0"/>
          <a:lstStyle>
            <a:lvl1pPr>
              <a:defRPr sz="1000" b="0" i="0">
                <a:solidFill>
                  <a:srgbClr val="7F7F7F"/>
                </a:solidFill>
                <a:latin typeface="Arial"/>
                <a:cs typeface="Arial"/>
              </a:defRPr>
            </a:lvl1pPr>
          </a:lstStyle>
          <a:p>
            <a:pPr marL="12700">
              <a:lnSpc>
                <a:spcPct val="100000"/>
              </a:lnSpc>
              <a:spcBef>
                <a:spcPts val="5"/>
              </a:spcBef>
            </a:pPr>
            <a:r>
              <a:rPr dirty="0"/>
              <a:t>5 –</a:t>
            </a:r>
            <a:r>
              <a:rPr spc="-85" dirty="0"/>
              <a:t> </a:t>
            </a:r>
            <a:fld id="{81D60167-4931-47E6-BA6A-407CBD079E47}" type="slidenum">
              <a:rPr dirty="0"/>
              <a:pPr marL="12700">
                <a:lnSpc>
                  <a:spcPct val="100000"/>
                </a:lnSpc>
                <a:spcBef>
                  <a:spcPts val="5"/>
                </a:spcBef>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custGeom>
            <a:avLst/>
            <a:gdLst/>
            <a:ahLst/>
            <a:cxnLst/>
            <a:rect l="l" t="t" r="r" b="b"/>
            <a:pathLst>
              <a:path w="9144000" h="6858000">
                <a:moveTo>
                  <a:pt x="9144000" y="0"/>
                </a:moveTo>
                <a:lnTo>
                  <a:pt x="0" y="0"/>
                </a:lnTo>
                <a:lnTo>
                  <a:pt x="0" y="6858000"/>
                </a:lnTo>
                <a:lnTo>
                  <a:pt x="530860" y="6858000"/>
                </a:lnTo>
                <a:lnTo>
                  <a:pt x="533400" y="1342389"/>
                </a:lnTo>
                <a:lnTo>
                  <a:pt x="533400" y="1314450"/>
                </a:lnTo>
                <a:lnTo>
                  <a:pt x="541020" y="1282700"/>
                </a:lnTo>
                <a:lnTo>
                  <a:pt x="547370" y="1262379"/>
                </a:lnTo>
                <a:lnTo>
                  <a:pt x="557530" y="1243329"/>
                </a:lnTo>
                <a:lnTo>
                  <a:pt x="571500" y="1220470"/>
                </a:lnTo>
                <a:lnTo>
                  <a:pt x="590550" y="1200150"/>
                </a:lnTo>
                <a:lnTo>
                  <a:pt x="605790" y="1183639"/>
                </a:lnTo>
                <a:lnTo>
                  <a:pt x="627380" y="1173479"/>
                </a:lnTo>
                <a:lnTo>
                  <a:pt x="642620" y="1163320"/>
                </a:lnTo>
                <a:lnTo>
                  <a:pt x="656590" y="1156970"/>
                </a:lnTo>
                <a:lnTo>
                  <a:pt x="674370" y="1149350"/>
                </a:lnTo>
                <a:lnTo>
                  <a:pt x="699770" y="1143000"/>
                </a:lnTo>
                <a:lnTo>
                  <a:pt x="736600" y="1139189"/>
                </a:lnTo>
                <a:lnTo>
                  <a:pt x="9144000" y="1137920"/>
                </a:lnTo>
                <a:lnTo>
                  <a:pt x="9144000" y="0"/>
                </a:lnTo>
                <a:close/>
              </a:path>
            </a:pathLst>
          </a:custGeom>
          <a:solidFill>
            <a:srgbClr val="DAE7EE"/>
          </a:solidFill>
        </p:spPr>
        <p:txBody>
          <a:bodyPr wrap="square" lIns="0" tIns="0" rIns="0" bIns="0" rtlCol="0"/>
          <a:lstStyle/>
          <a:p>
            <a:endParaRPr/>
          </a:p>
        </p:txBody>
      </p:sp>
      <p:sp>
        <p:nvSpPr>
          <p:cNvPr id="2" name="Holder 2"/>
          <p:cNvSpPr>
            <a:spLocks noGrp="1"/>
          </p:cNvSpPr>
          <p:nvPr>
            <p:ph type="title"/>
          </p:nvPr>
        </p:nvSpPr>
        <p:spPr>
          <a:xfrm>
            <a:off x="415289" y="327659"/>
            <a:ext cx="8313420" cy="391159"/>
          </a:xfrm>
          <a:prstGeom prst="rect">
            <a:avLst/>
          </a:prstGeom>
        </p:spPr>
        <p:txBody>
          <a:bodyPr wrap="square" lIns="0" tIns="0" rIns="0" bIns="0">
            <a:spAutoFit/>
          </a:bodyPr>
          <a:lstStyle>
            <a:lvl1pPr>
              <a:defRPr sz="2400" b="1" i="0">
                <a:solidFill>
                  <a:schemeClr val="tx1"/>
                </a:solidFill>
                <a:latin typeface="Georgia"/>
                <a:cs typeface="Georgia"/>
              </a:defRPr>
            </a:lvl1pPr>
          </a:lstStyle>
          <a:p>
            <a:endParaRPr/>
          </a:p>
        </p:txBody>
      </p:sp>
      <p:sp>
        <p:nvSpPr>
          <p:cNvPr id="3" name="Holder 3"/>
          <p:cNvSpPr>
            <a:spLocks noGrp="1"/>
          </p:cNvSpPr>
          <p:nvPr>
            <p:ph type="body" idx="1"/>
          </p:nvPr>
        </p:nvSpPr>
        <p:spPr>
          <a:xfrm>
            <a:off x="819785" y="1375409"/>
            <a:ext cx="7504429" cy="3981450"/>
          </a:xfrm>
          <a:prstGeom prst="rect">
            <a:avLst/>
          </a:prstGeom>
        </p:spPr>
        <p:txBody>
          <a:bodyPr wrap="square" lIns="0" tIns="0" rIns="0" bIns="0">
            <a:spAutoFit/>
          </a:bodyPr>
          <a:lstStyle>
            <a:lvl1pPr>
              <a:defRPr sz="20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11/3/2024</a:t>
            </a:fld>
            <a:endParaRPr lang="en-US"/>
          </a:p>
        </p:txBody>
      </p:sp>
      <p:sp>
        <p:nvSpPr>
          <p:cNvPr id="6" name="Holder 6"/>
          <p:cNvSpPr>
            <a:spLocks noGrp="1"/>
          </p:cNvSpPr>
          <p:nvPr>
            <p:ph type="sldNum" sz="quarter" idx="7"/>
          </p:nvPr>
        </p:nvSpPr>
        <p:spPr>
          <a:xfrm>
            <a:off x="8234680" y="6659210"/>
            <a:ext cx="401320" cy="167640"/>
          </a:xfrm>
          <a:prstGeom prst="rect">
            <a:avLst/>
          </a:prstGeom>
        </p:spPr>
        <p:txBody>
          <a:bodyPr wrap="square" lIns="0" tIns="0" rIns="0" bIns="0">
            <a:spAutoFit/>
          </a:bodyPr>
          <a:lstStyle>
            <a:lvl1pPr>
              <a:defRPr sz="1000" b="0" i="0">
                <a:solidFill>
                  <a:srgbClr val="7F7F7F"/>
                </a:solidFill>
                <a:latin typeface="Arial"/>
                <a:cs typeface="Arial"/>
              </a:defRPr>
            </a:lvl1pPr>
          </a:lstStyle>
          <a:p>
            <a:pPr marL="12700">
              <a:lnSpc>
                <a:spcPct val="100000"/>
              </a:lnSpc>
              <a:spcBef>
                <a:spcPts val="5"/>
              </a:spcBef>
            </a:pPr>
            <a:r>
              <a:rPr dirty="0"/>
              <a:t>5 –</a:t>
            </a:r>
            <a:r>
              <a:rPr spc="-85" dirty="0"/>
              <a:t> </a:t>
            </a:r>
            <a:fld id="{81D60167-4931-47E6-BA6A-407CBD079E47}" type="slidenum">
              <a:rPr dirty="0"/>
              <a:pPr marL="12700">
                <a:lnSpc>
                  <a:spcPct val="100000"/>
                </a:lnSpc>
                <a:spcBef>
                  <a:spcPts val="5"/>
                </a:spcBef>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34680" y="6647180"/>
            <a:ext cx="306070" cy="177800"/>
          </a:xfrm>
          <a:prstGeom prst="rect">
            <a:avLst/>
          </a:prstGeom>
        </p:spPr>
        <p:txBody>
          <a:bodyPr vert="horz" wrap="square" lIns="0" tIns="12700" rIns="0" bIns="0" rtlCol="0">
            <a:spAutoFit/>
          </a:bodyPr>
          <a:lstStyle/>
          <a:p>
            <a:pPr marL="12700">
              <a:lnSpc>
                <a:spcPct val="100000"/>
              </a:lnSpc>
              <a:spcBef>
                <a:spcPts val="100"/>
              </a:spcBef>
            </a:pPr>
            <a:r>
              <a:rPr sz="1000" dirty="0">
                <a:solidFill>
                  <a:srgbClr val="7F7F7F"/>
                </a:solidFill>
                <a:latin typeface="Arial"/>
                <a:cs typeface="Arial"/>
              </a:rPr>
              <a:t>5 –</a:t>
            </a:r>
            <a:r>
              <a:rPr sz="1000" spc="-105" dirty="0">
                <a:solidFill>
                  <a:srgbClr val="7F7F7F"/>
                </a:solidFill>
                <a:latin typeface="Arial"/>
                <a:cs typeface="Arial"/>
              </a:rPr>
              <a:t> </a:t>
            </a:r>
            <a:r>
              <a:rPr sz="1000" dirty="0">
                <a:solidFill>
                  <a:srgbClr val="7F7F7F"/>
                </a:solidFill>
                <a:latin typeface="Arial"/>
                <a:cs typeface="Arial"/>
              </a:rPr>
              <a:t>1</a:t>
            </a:r>
            <a:endParaRPr sz="1000">
              <a:latin typeface="Arial"/>
              <a:cs typeface="Arial"/>
            </a:endParaRPr>
          </a:p>
        </p:txBody>
      </p:sp>
      <p:sp>
        <p:nvSpPr>
          <p:cNvPr id="3" name="object 3"/>
          <p:cNvSpPr txBox="1"/>
          <p:nvPr/>
        </p:nvSpPr>
        <p:spPr>
          <a:xfrm>
            <a:off x="748030" y="6684009"/>
            <a:ext cx="3416300" cy="147320"/>
          </a:xfrm>
          <a:prstGeom prst="rect">
            <a:avLst/>
          </a:prstGeom>
        </p:spPr>
        <p:txBody>
          <a:bodyPr vert="horz" wrap="square" lIns="0" tIns="12700" rIns="0" bIns="0" rtlCol="0">
            <a:spAutoFit/>
          </a:bodyPr>
          <a:lstStyle/>
          <a:p>
            <a:pPr marL="12700">
              <a:lnSpc>
                <a:spcPct val="100000"/>
              </a:lnSpc>
              <a:spcBef>
                <a:spcPts val="100"/>
              </a:spcBef>
            </a:pPr>
            <a:r>
              <a:rPr sz="800" b="1" spc="-5" dirty="0">
                <a:latin typeface="Arial"/>
                <a:cs typeface="Arial"/>
              </a:rPr>
              <a:t>Copyright </a:t>
            </a:r>
            <a:r>
              <a:rPr sz="800" b="1" dirty="0">
                <a:latin typeface="Arial"/>
                <a:cs typeface="Arial"/>
              </a:rPr>
              <a:t>© </a:t>
            </a:r>
            <a:r>
              <a:rPr sz="800" b="1" spc="-5" dirty="0">
                <a:latin typeface="Arial"/>
                <a:cs typeface="Arial"/>
              </a:rPr>
              <a:t>2010 Pearson Education, </a:t>
            </a:r>
            <a:r>
              <a:rPr sz="800" b="1" dirty="0">
                <a:latin typeface="Arial"/>
                <a:cs typeface="Arial"/>
              </a:rPr>
              <a:t>Inc. Publishing </a:t>
            </a:r>
            <a:r>
              <a:rPr sz="800" b="1" spc="-5" dirty="0">
                <a:latin typeface="Arial"/>
                <a:cs typeface="Arial"/>
              </a:rPr>
              <a:t>as Prentice</a:t>
            </a:r>
            <a:r>
              <a:rPr sz="800" b="1" spc="125" dirty="0">
                <a:latin typeface="Arial"/>
                <a:cs typeface="Arial"/>
              </a:rPr>
              <a:t> </a:t>
            </a:r>
            <a:r>
              <a:rPr sz="800" b="1" spc="-5" dirty="0">
                <a:latin typeface="Arial"/>
                <a:cs typeface="Arial"/>
              </a:rPr>
              <a:t>Hall.</a:t>
            </a:r>
            <a:endParaRPr sz="800">
              <a:latin typeface="Arial"/>
              <a:cs typeface="Arial"/>
            </a:endParaRPr>
          </a:p>
        </p:txBody>
      </p:sp>
      <p:sp>
        <p:nvSpPr>
          <p:cNvPr id="4" name="object 4"/>
          <p:cNvSpPr txBox="1"/>
          <p:nvPr/>
        </p:nvSpPr>
        <p:spPr>
          <a:xfrm>
            <a:off x="2273300" y="533400"/>
            <a:ext cx="6794500" cy="443711"/>
          </a:xfrm>
          <a:prstGeom prst="rect">
            <a:avLst/>
          </a:prstGeom>
        </p:spPr>
        <p:txBody>
          <a:bodyPr vert="horz" wrap="square" lIns="0" tIns="12700" rIns="0" bIns="0" rtlCol="0">
            <a:spAutoFit/>
          </a:bodyPr>
          <a:lstStyle/>
          <a:p>
            <a:pPr marL="12700">
              <a:lnSpc>
                <a:spcPct val="100000"/>
              </a:lnSpc>
              <a:spcBef>
                <a:spcPts val="100"/>
              </a:spcBef>
              <a:tabLst>
                <a:tab pos="2127885" algn="l"/>
              </a:tabLst>
            </a:pPr>
            <a:r>
              <a:rPr sz="2800" b="1" spc="-5" smtClean="0">
                <a:latin typeface="Times New Roman"/>
                <a:cs typeface="Times New Roman"/>
              </a:rPr>
              <a:t>Quality</a:t>
            </a:r>
            <a:r>
              <a:rPr lang="en-US" sz="2800" b="1" spc="-5" dirty="0" smtClean="0">
                <a:latin typeface="Times New Roman"/>
                <a:cs typeface="Times New Roman"/>
              </a:rPr>
              <a:t> </a:t>
            </a:r>
            <a:r>
              <a:rPr lang="en-US" sz="2800" b="1" spc="-10" dirty="0" smtClean="0">
                <a:latin typeface="Times New Roman"/>
                <a:cs typeface="Times New Roman"/>
              </a:rPr>
              <a:t>a</a:t>
            </a:r>
            <a:r>
              <a:rPr sz="2800" b="1" spc="-10" smtClean="0">
                <a:latin typeface="Times New Roman"/>
                <a:cs typeface="Times New Roman"/>
              </a:rPr>
              <a:t>nd</a:t>
            </a:r>
            <a:r>
              <a:rPr sz="2800" b="1" spc="-55" smtClean="0">
                <a:latin typeface="Times New Roman"/>
                <a:cs typeface="Times New Roman"/>
              </a:rPr>
              <a:t> </a:t>
            </a:r>
            <a:r>
              <a:rPr sz="2800" b="1" spc="-5" smtClean="0">
                <a:latin typeface="Times New Roman"/>
                <a:cs typeface="Times New Roman"/>
              </a:rPr>
              <a:t>Performance</a:t>
            </a:r>
            <a:endParaRPr sz="2800" dirty="0">
              <a:latin typeface="Times New Roman"/>
              <a:cs typeface="Times New Roman"/>
            </a:endParaRPr>
          </a:p>
        </p:txBody>
      </p:sp>
      <p:sp>
        <p:nvSpPr>
          <p:cNvPr id="6" name="object 6"/>
          <p:cNvSpPr/>
          <p:nvPr/>
        </p:nvSpPr>
        <p:spPr>
          <a:xfrm>
            <a:off x="0" y="5740400"/>
            <a:ext cx="9144000" cy="1117600"/>
          </a:xfrm>
          <a:custGeom>
            <a:avLst/>
            <a:gdLst/>
            <a:ahLst/>
            <a:cxnLst/>
            <a:rect l="l" t="t" r="r" b="b"/>
            <a:pathLst>
              <a:path w="9144000" h="1117600">
                <a:moveTo>
                  <a:pt x="9144000" y="0"/>
                </a:moveTo>
                <a:lnTo>
                  <a:pt x="0" y="0"/>
                </a:lnTo>
                <a:lnTo>
                  <a:pt x="0" y="1117600"/>
                </a:lnTo>
                <a:lnTo>
                  <a:pt x="9144000" y="1117600"/>
                </a:lnTo>
                <a:close/>
              </a:path>
            </a:pathLst>
          </a:custGeom>
          <a:solidFill>
            <a:srgbClr val="B1C191"/>
          </a:solidFill>
        </p:spPr>
        <p:txBody>
          <a:bodyPr wrap="square" lIns="0" tIns="0" rIns="0" bIns="0" rtlCol="0"/>
          <a:lstStyle/>
          <a:p>
            <a:endParaRPr/>
          </a:p>
        </p:txBody>
      </p:sp>
      <p:sp>
        <p:nvSpPr>
          <p:cNvPr id="7" name="object 7"/>
          <p:cNvSpPr/>
          <p:nvPr/>
        </p:nvSpPr>
        <p:spPr>
          <a:xfrm>
            <a:off x="6036309" y="1816100"/>
            <a:ext cx="2795269" cy="352552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86740" y="1412239"/>
            <a:ext cx="5349240" cy="4216400"/>
          </a:xfrm>
          <a:prstGeom prst="rect">
            <a:avLst/>
          </a:prstGeom>
          <a:blipFill>
            <a:blip r:embed="rId3" cstate="print"/>
            <a:stretch>
              <a:fillRect/>
            </a:stretch>
          </a:blipFill>
        </p:spPr>
        <p:txBody>
          <a:bodyPr wrap="square" lIns="0" tIns="0" rIns="0" bIns="0" rtlCol="0"/>
          <a:lstStyle/>
          <a:p>
            <a:endParaRPr/>
          </a:p>
        </p:txBody>
      </p:sp>
      <p:sp>
        <p:nvSpPr>
          <p:cNvPr id="9" name="Title 8"/>
          <p:cNvSpPr>
            <a:spLocks noGrp="1"/>
          </p:cNvSpPr>
          <p:nvPr>
            <p:ph type="title"/>
          </p:nvPr>
        </p:nvSpPr>
        <p:spPr>
          <a:xfrm>
            <a:off x="838200" y="228600"/>
            <a:ext cx="6899911" cy="276999"/>
          </a:xfrm>
        </p:spPr>
        <p:txBody>
          <a:bodyPr/>
          <a:lstStyle/>
          <a:p>
            <a:pPr algn="ctr"/>
            <a:r>
              <a:rPr lang="en-GB" sz="1800" dirty="0" smtClean="0"/>
              <a:t>Chapter-4</a:t>
            </a:r>
            <a:endParaRPr lang="en-GB" sz="1800"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289" y="327659"/>
            <a:ext cx="8313420" cy="369332"/>
          </a:xfrm>
        </p:spPr>
        <p:txBody>
          <a:bodyPr/>
          <a:lstStyle/>
          <a:p>
            <a:pPr algn="ctr"/>
            <a:r>
              <a:rPr lang="en-GB" spc="-10" dirty="0">
                <a:solidFill>
                  <a:srgbClr val="0056A6"/>
                </a:solidFill>
                <a:latin typeface="Arial"/>
                <a:cs typeface="Arial"/>
              </a:rPr>
              <a:t>Total </a:t>
            </a:r>
            <a:r>
              <a:rPr lang="en-GB" spc="-5" dirty="0">
                <a:solidFill>
                  <a:srgbClr val="0056A6"/>
                </a:solidFill>
                <a:latin typeface="Arial"/>
                <a:cs typeface="Arial"/>
              </a:rPr>
              <a:t>Quality</a:t>
            </a:r>
            <a:r>
              <a:rPr lang="en-GB" spc="-30" dirty="0">
                <a:solidFill>
                  <a:srgbClr val="0056A6"/>
                </a:solidFill>
                <a:latin typeface="Arial"/>
                <a:cs typeface="Arial"/>
              </a:rPr>
              <a:t> </a:t>
            </a:r>
            <a:r>
              <a:rPr lang="en-GB" spc="-5" dirty="0">
                <a:solidFill>
                  <a:srgbClr val="0056A6"/>
                </a:solidFill>
                <a:latin typeface="Arial"/>
                <a:cs typeface="Arial"/>
              </a:rPr>
              <a:t>Management</a:t>
            </a:r>
            <a:endParaRPr lang="en-GB" dirty="0"/>
          </a:p>
        </p:txBody>
      </p:sp>
      <p:sp>
        <p:nvSpPr>
          <p:cNvPr id="3" name="Content Placeholder 2"/>
          <p:cNvSpPr>
            <a:spLocks noGrp="1"/>
          </p:cNvSpPr>
          <p:nvPr>
            <p:ph sz="half" idx="2"/>
          </p:nvPr>
        </p:nvSpPr>
        <p:spPr>
          <a:xfrm>
            <a:off x="533401" y="1280018"/>
            <a:ext cx="3657600" cy="6476132"/>
          </a:xfrm>
        </p:spPr>
        <p:txBody>
          <a:bodyPr/>
          <a:lstStyle/>
          <a:p>
            <a:pPr marL="12700">
              <a:lnSpc>
                <a:spcPct val="100000"/>
              </a:lnSpc>
              <a:spcBef>
                <a:spcPts val="100"/>
              </a:spcBef>
            </a:pPr>
            <a:r>
              <a:rPr lang="en-GB" sz="2400" u="heavy" spc="-5" dirty="0">
                <a:solidFill>
                  <a:srgbClr val="0000FF"/>
                </a:solidFill>
                <a:uFill>
                  <a:solidFill>
                    <a:srgbClr val="0000FF"/>
                  </a:solidFill>
                </a:uFill>
              </a:rPr>
              <a:t>Total quality</a:t>
            </a:r>
            <a:r>
              <a:rPr lang="en-GB" sz="2400" u="heavy" spc="-30" dirty="0">
                <a:solidFill>
                  <a:srgbClr val="0000FF"/>
                </a:solidFill>
                <a:uFill>
                  <a:solidFill>
                    <a:srgbClr val="0000FF"/>
                  </a:solidFill>
                </a:uFill>
              </a:rPr>
              <a:t> </a:t>
            </a:r>
            <a:r>
              <a:rPr lang="en-GB" sz="2400" u="heavy" dirty="0" smtClean="0">
                <a:solidFill>
                  <a:srgbClr val="0000FF"/>
                </a:solidFill>
                <a:uFill>
                  <a:solidFill>
                    <a:srgbClr val="0000FF"/>
                  </a:solidFill>
                </a:uFill>
              </a:rPr>
              <a:t>management (TQM):</a:t>
            </a:r>
            <a:endParaRPr lang="en-GB" sz="2400" dirty="0"/>
          </a:p>
          <a:p>
            <a:pPr marL="544830" marR="5080" indent="-532130" algn="just">
              <a:lnSpc>
                <a:spcPct val="100000"/>
              </a:lnSpc>
              <a:tabLst>
                <a:tab pos="1054735" algn="l"/>
                <a:tab pos="1447800" algn="l"/>
                <a:tab pos="1770380" algn="l"/>
              </a:tabLst>
            </a:pPr>
            <a:r>
              <a:rPr lang="en-GB" sz="2400" i="0" dirty="0" smtClean="0">
                <a:latin typeface="Georgia"/>
                <a:cs typeface="Georgia"/>
              </a:rPr>
              <a:t>TQM</a:t>
            </a:r>
            <a:r>
              <a:rPr lang="en-GB" sz="2400" b="1" dirty="0" smtClean="0">
                <a:latin typeface="Georgia"/>
                <a:cs typeface="Georgia"/>
              </a:rPr>
              <a:t> </a:t>
            </a:r>
            <a:r>
              <a:rPr lang="en-GB" sz="2400" i="0" dirty="0" smtClean="0">
                <a:latin typeface="+mn-lt"/>
                <a:cs typeface="Georgia"/>
              </a:rPr>
              <a:t>is</a:t>
            </a:r>
            <a:r>
              <a:rPr lang="en-GB" sz="2400" i="0" dirty="0">
                <a:latin typeface="+mn-lt"/>
                <a:cs typeface="Georgia"/>
              </a:rPr>
              <a:t>	a	</a:t>
            </a:r>
            <a:r>
              <a:rPr lang="en-GB" sz="2400" i="0" spc="-10" dirty="0">
                <a:latin typeface="+mn-lt"/>
                <a:cs typeface="Georgia"/>
              </a:rPr>
              <a:t>p</a:t>
            </a:r>
            <a:r>
              <a:rPr lang="en-GB" sz="2400" i="0" spc="5" dirty="0">
                <a:latin typeface="+mn-lt"/>
                <a:cs typeface="Georgia"/>
              </a:rPr>
              <a:t>h</a:t>
            </a:r>
            <a:r>
              <a:rPr lang="en-GB" sz="2400" i="0" dirty="0">
                <a:latin typeface="+mn-lt"/>
                <a:cs typeface="Georgia"/>
              </a:rPr>
              <a:t>i</a:t>
            </a:r>
            <a:r>
              <a:rPr lang="en-GB" sz="2400" i="0" spc="-10" dirty="0">
                <a:latin typeface="+mn-lt"/>
                <a:cs typeface="Georgia"/>
              </a:rPr>
              <a:t>l</a:t>
            </a:r>
            <a:r>
              <a:rPr lang="en-GB" sz="2400" i="0" spc="5" dirty="0">
                <a:latin typeface="+mn-lt"/>
                <a:cs typeface="Georgia"/>
              </a:rPr>
              <a:t>o</a:t>
            </a:r>
            <a:r>
              <a:rPr lang="en-GB" sz="2400" i="0" dirty="0">
                <a:latin typeface="+mn-lt"/>
                <a:cs typeface="Georgia"/>
              </a:rPr>
              <a:t>s</a:t>
            </a:r>
            <a:r>
              <a:rPr lang="en-GB" sz="2400" i="0" spc="-5" dirty="0">
                <a:latin typeface="+mn-lt"/>
                <a:cs typeface="Georgia"/>
              </a:rPr>
              <a:t>o</a:t>
            </a:r>
            <a:r>
              <a:rPr lang="en-GB" sz="2400" i="0" dirty="0">
                <a:latin typeface="+mn-lt"/>
                <a:cs typeface="Georgia"/>
              </a:rPr>
              <a:t>p</a:t>
            </a:r>
            <a:r>
              <a:rPr lang="en-GB" sz="2400" i="0" spc="5" dirty="0">
                <a:latin typeface="+mn-lt"/>
                <a:cs typeface="Georgia"/>
              </a:rPr>
              <a:t>h</a:t>
            </a:r>
            <a:r>
              <a:rPr lang="en-GB" sz="2400" i="0" dirty="0">
                <a:latin typeface="+mn-lt"/>
                <a:cs typeface="Georgia"/>
              </a:rPr>
              <a:t>y  </a:t>
            </a:r>
            <a:r>
              <a:rPr lang="en-GB" sz="2400" i="0" spc="-5" dirty="0" smtClean="0">
                <a:latin typeface="+mn-lt"/>
                <a:cs typeface="Georgia"/>
              </a:rPr>
              <a:t>that</a:t>
            </a:r>
            <a:r>
              <a:rPr lang="en-GB" sz="2400" i="0" dirty="0">
                <a:latin typeface="+mn-lt"/>
                <a:cs typeface="Georgia"/>
              </a:rPr>
              <a:t> </a:t>
            </a:r>
            <a:r>
              <a:rPr lang="en-GB" sz="2400" i="0" spc="-5" dirty="0" smtClean="0">
                <a:latin typeface="+mn-lt"/>
                <a:cs typeface="Georgia"/>
              </a:rPr>
              <a:t>stresses three </a:t>
            </a:r>
            <a:r>
              <a:rPr lang="en-GB" sz="2400" i="0" spc="-5" dirty="0">
                <a:latin typeface="+mn-lt"/>
                <a:cs typeface="Georgia"/>
              </a:rPr>
              <a:t>principles  </a:t>
            </a:r>
            <a:r>
              <a:rPr lang="en-GB" sz="2400" i="0" spc="-5" dirty="0" smtClean="0">
                <a:latin typeface="+mn-lt"/>
                <a:cs typeface="Georgia"/>
              </a:rPr>
              <a:t>for</a:t>
            </a:r>
            <a:r>
              <a:rPr lang="en-GB" sz="2400" i="0" dirty="0">
                <a:latin typeface="+mn-lt"/>
                <a:cs typeface="Georgia"/>
              </a:rPr>
              <a:t> </a:t>
            </a:r>
            <a:r>
              <a:rPr lang="en-GB" sz="2400" i="0" spc="-5" dirty="0" smtClean="0">
                <a:latin typeface="+mn-lt"/>
                <a:cs typeface="Georgia"/>
              </a:rPr>
              <a:t>achieving </a:t>
            </a:r>
            <a:r>
              <a:rPr lang="en-GB" sz="2400" i="0" dirty="0">
                <a:latin typeface="+mn-lt"/>
                <a:cs typeface="Georgia"/>
              </a:rPr>
              <a:t>high </a:t>
            </a:r>
            <a:r>
              <a:rPr lang="en-GB" sz="2400" i="0" spc="-5" dirty="0">
                <a:latin typeface="+mn-lt"/>
                <a:cs typeface="Georgia"/>
              </a:rPr>
              <a:t>levels</a:t>
            </a:r>
            <a:r>
              <a:rPr lang="en-GB" sz="2400" i="0" spc="-40" dirty="0">
                <a:latin typeface="+mn-lt"/>
                <a:cs typeface="Georgia"/>
              </a:rPr>
              <a:t> </a:t>
            </a:r>
            <a:r>
              <a:rPr lang="en-GB" sz="2400" i="0" spc="-5" dirty="0" smtClean="0">
                <a:latin typeface="+mn-lt"/>
                <a:cs typeface="Georgia"/>
              </a:rPr>
              <a:t>of  </a:t>
            </a:r>
            <a:r>
              <a:rPr lang="en-GB" sz="2400" i="0" dirty="0" smtClean="0">
                <a:latin typeface="+mn-lt"/>
                <a:cs typeface="Georgia"/>
              </a:rPr>
              <a:t>p</a:t>
            </a:r>
            <a:r>
              <a:rPr lang="en-GB" sz="2400" i="0" spc="5" dirty="0" smtClean="0">
                <a:latin typeface="+mn-lt"/>
                <a:cs typeface="Georgia"/>
              </a:rPr>
              <a:t>r</a:t>
            </a:r>
            <a:r>
              <a:rPr lang="en-GB" sz="2400" i="0" spc="-5" dirty="0" smtClean="0">
                <a:latin typeface="+mn-lt"/>
                <a:cs typeface="Georgia"/>
              </a:rPr>
              <a:t>o</a:t>
            </a:r>
            <a:r>
              <a:rPr lang="en-GB" sz="2400" i="0" dirty="0" smtClean="0">
                <a:latin typeface="+mn-lt"/>
                <a:cs typeface="Georgia"/>
              </a:rPr>
              <a:t>c</a:t>
            </a:r>
            <a:r>
              <a:rPr lang="en-GB" sz="2400" i="0" spc="-5" dirty="0" smtClean="0">
                <a:latin typeface="+mn-lt"/>
                <a:cs typeface="Georgia"/>
              </a:rPr>
              <a:t>e</a:t>
            </a:r>
            <a:r>
              <a:rPr lang="en-GB" sz="2400" i="0" dirty="0" smtClean="0">
                <a:latin typeface="+mn-lt"/>
                <a:cs typeface="Georgia"/>
              </a:rPr>
              <a:t>ss </a:t>
            </a:r>
            <a:r>
              <a:rPr lang="en-GB" sz="2400" i="0" spc="-5" dirty="0" smtClean="0">
                <a:latin typeface="+mn-lt"/>
                <a:cs typeface="Georgia"/>
              </a:rPr>
              <a:t>and performance </a:t>
            </a:r>
            <a:r>
              <a:rPr lang="en-GB" sz="2400" i="0" dirty="0" smtClean="0">
                <a:latin typeface="+mn-lt"/>
                <a:cs typeface="Georgia"/>
              </a:rPr>
              <a:t>qu</a:t>
            </a:r>
            <a:r>
              <a:rPr lang="en-GB" sz="2400" i="0" spc="-15" dirty="0" smtClean="0">
                <a:latin typeface="+mn-lt"/>
                <a:cs typeface="Georgia"/>
              </a:rPr>
              <a:t>a</a:t>
            </a:r>
            <a:r>
              <a:rPr lang="en-GB" sz="2400" i="0" spc="-5" dirty="0" smtClean="0">
                <a:latin typeface="+mn-lt"/>
                <a:cs typeface="Georgia"/>
              </a:rPr>
              <a:t>l</a:t>
            </a:r>
            <a:r>
              <a:rPr lang="en-GB" sz="2400" i="0" dirty="0" smtClean="0">
                <a:latin typeface="+mn-lt"/>
                <a:cs typeface="Georgia"/>
              </a:rPr>
              <a:t>i</a:t>
            </a:r>
            <a:r>
              <a:rPr lang="en-GB" sz="2400" i="0" spc="-5" dirty="0" smtClean="0">
                <a:latin typeface="+mn-lt"/>
                <a:cs typeface="Georgia"/>
              </a:rPr>
              <a:t>ty</a:t>
            </a:r>
            <a:r>
              <a:rPr lang="en-GB" sz="2400" i="0" dirty="0" smtClean="0">
                <a:latin typeface="+mn-lt"/>
                <a:cs typeface="Georgia"/>
              </a:rPr>
              <a:t>. The principles are:</a:t>
            </a:r>
          </a:p>
          <a:p>
            <a:pPr marL="544830" indent="-532130">
              <a:lnSpc>
                <a:spcPct val="100000"/>
              </a:lnSpc>
              <a:spcBef>
                <a:spcPts val="100"/>
              </a:spcBef>
              <a:buClr>
                <a:srgbClr val="007F00"/>
              </a:buClr>
              <a:buAutoNum type="arabicPeriod"/>
              <a:tabLst>
                <a:tab pos="544195" algn="l"/>
                <a:tab pos="544830" algn="l"/>
              </a:tabLst>
            </a:pPr>
            <a:r>
              <a:rPr lang="en-GB" sz="2400" b="1" spc="-50" dirty="0">
                <a:solidFill>
                  <a:srgbClr val="3333CC"/>
                </a:solidFill>
                <a:latin typeface="UnDotum"/>
                <a:cs typeface="UnDotum"/>
              </a:rPr>
              <a:t>Customer</a:t>
            </a:r>
            <a:r>
              <a:rPr lang="en-GB" sz="2400" b="1" spc="-120" dirty="0">
                <a:solidFill>
                  <a:srgbClr val="3333CC"/>
                </a:solidFill>
                <a:latin typeface="UnDotum"/>
                <a:cs typeface="UnDotum"/>
              </a:rPr>
              <a:t> </a:t>
            </a:r>
            <a:r>
              <a:rPr lang="en-GB" sz="2400" b="1" spc="-80" dirty="0">
                <a:solidFill>
                  <a:srgbClr val="3333CC"/>
                </a:solidFill>
                <a:latin typeface="UnDotum"/>
                <a:cs typeface="UnDotum"/>
              </a:rPr>
              <a:t>satisfaction</a:t>
            </a:r>
            <a:endParaRPr lang="en-GB" sz="2400" dirty="0">
              <a:latin typeface="UnDotum"/>
              <a:cs typeface="UnDotum"/>
            </a:endParaRPr>
          </a:p>
          <a:p>
            <a:pPr marL="544830" indent="-532130">
              <a:lnSpc>
                <a:spcPct val="100000"/>
              </a:lnSpc>
              <a:buClr>
                <a:srgbClr val="007F00"/>
              </a:buClr>
              <a:buAutoNum type="arabicPeriod"/>
              <a:tabLst>
                <a:tab pos="544195" algn="l"/>
                <a:tab pos="544830" algn="l"/>
              </a:tabLst>
            </a:pPr>
            <a:r>
              <a:rPr lang="en-GB" sz="2400" b="1" spc="-10" dirty="0">
                <a:solidFill>
                  <a:srgbClr val="3333CC"/>
                </a:solidFill>
                <a:latin typeface="UnDotum"/>
                <a:cs typeface="UnDotum"/>
              </a:rPr>
              <a:t>Employee</a:t>
            </a:r>
            <a:r>
              <a:rPr lang="en-GB" sz="2400" b="1" spc="-130" dirty="0">
                <a:solidFill>
                  <a:srgbClr val="3333CC"/>
                </a:solidFill>
                <a:latin typeface="UnDotum"/>
                <a:cs typeface="UnDotum"/>
              </a:rPr>
              <a:t> </a:t>
            </a:r>
            <a:r>
              <a:rPr lang="en-GB" sz="2400" b="1" spc="-40" dirty="0">
                <a:solidFill>
                  <a:srgbClr val="3333CC"/>
                </a:solidFill>
                <a:latin typeface="UnDotum"/>
                <a:cs typeface="UnDotum"/>
              </a:rPr>
              <a:t>involvement</a:t>
            </a:r>
            <a:endParaRPr lang="en-GB" sz="2400" dirty="0">
              <a:latin typeface="UnDotum"/>
              <a:cs typeface="UnDotum"/>
            </a:endParaRPr>
          </a:p>
          <a:p>
            <a:pPr marL="544830" marR="763905" indent="-532130">
              <a:lnSpc>
                <a:spcPct val="100000"/>
              </a:lnSpc>
              <a:buClr>
                <a:srgbClr val="007F00"/>
              </a:buClr>
              <a:buAutoNum type="arabicPeriod"/>
              <a:tabLst>
                <a:tab pos="544195" algn="l"/>
                <a:tab pos="544830" algn="l"/>
              </a:tabLst>
            </a:pPr>
            <a:r>
              <a:rPr lang="en-GB" sz="2400" b="1" spc="-25" dirty="0">
                <a:solidFill>
                  <a:srgbClr val="3333CC"/>
                </a:solidFill>
                <a:latin typeface="UnDotum"/>
                <a:cs typeface="UnDotum"/>
              </a:rPr>
              <a:t>Continuous  </a:t>
            </a:r>
            <a:r>
              <a:rPr lang="en-GB" sz="2400" b="1" spc="-30" dirty="0">
                <a:solidFill>
                  <a:srgbClr val="3333CC"/>
                </a:solidFill>
                <a:latin typeface="UnDotum"/>
                <a:cs typeface="UnDotum"/>
              </a:rPr>
              <a:t>improvement</a:t>
            </a:r>
            <a:r>
              <a:rPr lang="en-GB" sz="2400" b="1" spc="-185" dirty="0">
                <a:solidFill>
                  <a:srgbClr val="3333CC"/>
                </a:solidFill>
                <a:latin typeface="UnDotum"/>
                <a:cs typeface="UnDotum"/>
              </a:rPr>
              <a:t> </a:t>
            </a:r>
            <a:r>
              <a:rPr lang="en-GB" sz="2400" b="1" spc="30" dirty="0">
                <a:solidFill>
                  <a:srgbClr val="3333CC"/>
                </a:solidFill>
                <a:latin typeface="UnDotum"/>
                <a:cs typeface="UnDotum"/>
              </a:rPr>
              <a:t>in  </a:t>
            </a:r>
            <a:r>
              <a:rPr lang="en-GB" sz="2400" b="1" spc="-50" dirty="0">
                <a:solidFill>
                  <a:srgbClr val="3333CC"/>
                </a:solidFill>
                <a:latin typeface="UnDotum"/>
                <a:cs typeface="UnDotum"/>
              </a:rPr>
              <a:t>performance</a:t>
            </a:r>
            <a:endParaRPr lang="en-GB" sz="2400" dirty="0">
              <a:latin typeface="UnDotum"/>
              <a:cs typeface="UnDotum"/>
            </a:endParaRPr>
          </a:p>
          <a:p>
            <a:pPr marL="544830" marR="5080" indent="-532130" algn="just">
              <a:lnSpc>
                <a:spcPct val="100000"/>
              </a:lnSpc>
              <a:tabLst>
                <a:tab pos="1054735" algn="l"/>
                <a:tab pos="1447800" algn="l"/>
                <a:tab pos="1770380" algn="l"/>
              </a:tabLst>
            </a:pPr>
            <a:endParaRPr lang="en-GB" sz="2400" i="0" dirty="0" smtClean="0">
              <a:latin typeface="+mn-lt"/>
              <a:cs typeface="Georgia"/>
            </a:endParaRPr>
          </a:p>
          <a:p>
            <a:pPr marL="544830" marR="5080" indent="-532130" algn="just">
              <a:lnSpc>
                <a:spcPct val="100000"/>
              </a:lnSpc>
              <a:tabLst>
                <a:tab pos="1054735" algn="l"/>
                <a:tab pos="1447800" algn="l"/>
                <a:tab pos="1770380" algn="l"/>
              </a:tabLst>
            </a:pPr>
            <a:endParaRPr lang="en-GB" i="0" dirty="0">
              <a:latin typeface="+mn-lt"/>
              <a:cs typeface="Georgia"/>
            </a:endParaRPr>
          </a:p>
          <a:p>
            <a:pPr marL="12700" algn="just">
              <a:lnSpc>
                <a:spcPct val="100000"/>
              </a:lnSpc>
            </a:pPr>
            <a:endParaRPr lang="en-GB" dirty="0">
              <a:latin typeface="Georgia"/>
              <a:cs typeface="Georgia"/>
            </a:endParaRPr>
          </a:p>
          <a:p>
            <a:pPr algn="just"/>
            <a:endParaRPr lang="en-GB" dirty="0"/>
          </a:p>
        </p:txBody>
      </p:sp>
      <p:sp>
        <p:nvSpPr>
          <p:cNvPr id="5" name="object 4"/>
          <p:cNvSpPr>
            <a:spLocks noGrp="1"/>
          </p:cNvSpPr>
          <p:nvPr>
            <p:ph sz="half" idx="3"/>
          </p:nvPr>
        </p:nvSpPr>
        <p:spPr>
          <a:xfrm>
            <a:off x="4419601" y="1752600"/>
            <a:ext cx="4419599" cy="4419600"/>
          </a:xfrm>
          <a:prstGeom prst="rect">
            <a:avLst/>
          </a:prstGeom>
          <a:blipFill>
            <a:blip r:embed="rId2" cstate="print"/>
            <a:stretch>
              <a:fillRect/>
            </a:stretch>
          </a:blipFill>
        </p:spPr>
        <p:txBody>
          <a:bodyPr wrap="square" lIns="0" tIns="0" rIns="0" bIns="0" rtlCol="0"/>
          <a:lstStyle/>
          <a:p>
            <a:r>
              <a:rPr lang="en-GB" dirty="0" smtClean="0"/>
              <a:t>Fig: TQM Wheel</a:t>
            </a:r>
          </a:p>
          <a:p>
            <a:endParaRPr lang="en-GB" dirty="0"/>
          </a:p>
        </p:txBody>
      </p:sp>
    </p:spTree>
    <p:extLst>
      <p:ext uri="{BB962C8B-B14F-4D97-AF65-F5344CB8AC3E}">
        <p14:creationId xmlns:p14="http://schemas.microsoft.com/office/powerpoint/2010/main" xmlns="" val="929906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4068" y="420370"/>
            <a:ext cx="7420612" cy="443711"/>
          </a:xfrm>
          <a:prstGeom prst="rect">
            <a:avLst/>
          </a:prstGeom>
        </p:spPr>
        <p:txBody>
          <a:bodyPr vert="horz" wrap="square" lIns="0" tIns="12700" rIns="0" bIns="0" rtlCol="0">
            <a:spAutoFit/>
          </a:bodyPr>
          <a:lstStyle/>
          <a:p>
            <a:pPr marL="12700" algn="ctr">
              <a:lnSpc>
                <a:spcPct val="100000"/>
              </a:lnSpc>
              <a:spcBef>
                <a:spcPts val="100"/>
              </a:spcBef>
            </a:pPr>
            <a:r>
              <a:rPr sz="2800" spc="-125" dirty="0" smtClean="0">
                <a:solidFill>
                  <a:srgbClr val="007F00"/>
                </a:solidFill>
                <a:latin typeface="UnDotum"/>
                <a:cs typeface="UnDotum"/>
              </a:rPr>
              <a:t>1.Customer</a:t>
            </a:r>
            <a:r>
              <a:rPr lang="en-US" sz="2800" spc="-125" dirty="0" smtClean="0">
                <a:solidFill>
                  <a:srgbClr val="007F00"/>
                </a:solidFill>
                <a:latin typeface="UnDotum"/>
                <a:cs typeface="UnDotum"/>
              </a:rPr>
              <a:t>  </a:t>
            </a:r>
            <a:r>
              <a:rPr sz="2800" spc="-114" dirty="0" smtClean="0">
                <a:solidFill>
                  <a:srgbClr val="007F00"/>
                </a:solidFill>
                <a:latin typeface="UnDotum"/>
                <a:cs typeface="UnDotum"/>
              </a:rPr>
              <a:t>Satisfaction</a:t>
            </a:r>
            <a:endParaRPr sz="2800" dirty="0">
              <a:latin typeface="UnDotum"/>
              <a:cs typeface="UnDotum"/>
            </a:endParaRPr>
          </a:p>
        </p:txBody>
      </p:sp>
      <p:sp>
        <p:nvSpPr>
          <p:cNvPr id="3" name="object 3"/>
          <p:cNvSpPr txBox="1"/>
          <p:nvPr/>
        </p:nvSpPr>
        <p:spPr>
          <a:xfrm>
            <a:off x="801369" y="1064259"/>
            <a:ext cx="7538084" cy="4578561"/>
          </a:xfrm>
          <a:prstGeom prst="rect">
            <a:avLst/>
          </a:prstGeom>
        </p:spPr>
        <p:txBody>
          <a:bodyPr vert="horz" wrap="square" lIns="0" tIns="80645" rIns="0" bIns="0" rtlCol="0">
            <a:spAutoFit/>
          </a:bodyPr>
          <a:lstStyle/>
          <a:p>
            <a:pPr marL="367030" marR="29209" indent="-341630" algn="just">
              <a:lnSpc>
                <a:spcPct val="79700"/>
              </a:lnSpc>
              <a:spcBef>
                <a:spcPts val="635"/>
              </a:spcBef>
            </a:pPr>
            <a:r>
              <a:rPr sz="2200" spc="-10" dirty="0">
                <a:cs typeface="Georgia"/>
              </a:rPr>
              <a:t>Customers, internal </a:t>
            </a:r>
            <a:r>
              <a:rPr sz="2200" dirty="0">
                <a:cs typeface="Georgia"/>
              </a:rPr>
              <a:t>or </a:t>
            </a:r>
            <a:r>
              <a:rPr sz="2200" spc="-10" dirty="0">
                <a:cs typeface="Georgia"/>
              </a:rPr>
              <a:t>external, </a:t>
            </a:r>
            <a:r>
              <a:rPr sz="2200" spc="-5" dirty="0">
                <a:cs typeface="Georgia"/>
              </a:rPr>
              <a:t>are satisfied when their  </a:t>
            </a:r>
            <a:r>
              <a:rPr sz="2200" spc="-10" dirty="0">
                <a:cs typeface="Georgia"/>
              </a:rPr>
              <a:t>expectations </a:t>
            </a:r>
            <a:r>
              <a:rPr sz="2200" spc="-5" dirty="0">
                <a:cs typeface="Georgia"/>
              </a:rPr>
              <a:t>regarding </a:t>
            </a:r>
            <a:r>
              <a:rPr sz="2200" dirty="0">
                <a:cs typeface="Georgia"/>
              </a:rPr>
              <a:t>a </a:t>
            </a:r>
            <a:r>
              <a:rPr sz="2200" spc="-5" dirty="0">
                <a:cs typeface="Georgia"/>
              </a:rPr>
              <a:t>service </a:t>
            </a:r>
            <a:r>
              <a:rPr sz="2200" dirty="0">
                <a:cs typeface="Georgia"/>
              </a:rPr>
              <a:t>or </a:t>
            </a:r>
            <a:r>
              <a:rPr sz="2200" spc="-5" dirty="0">
                <a:cs typeface="Georgia"/>
              </a:rPr>
              <a:t>product </a:t>
            </a:r>
            <a:r>
              <a:rPr sz="2200" dirty="0">
                <a:cs typeface="Georgia"/>
              </a:rPr>
              <a:t>have </a:t>
            </a:r>
            <a:r>
              <a:rPr sz="2200" spc="-10" dirty="0">
                <a:cs typeface="Georgia"/>
              </a:rPr>
              <a:t>been </a:t>
            </a:r>
            <a:r>
              <a:rPr sz="2200" spc="-5" dirty="0">
                <a:cs typeface="Georgia"/>
              </a:rPr>
              <a:t>met  or</a:t>
            </a:r>
            <a:r>
              <a:rPr sz="2200" spc="-10" dirty="0">
                <a:cs typeface="Georgia"/>
              </a:rPr>
              <a:t> exceeded</a:t>
            </a:r>
            <a:r>
              <a:rPr sz="2200" spc="-10" dirty="0" smtClean="0">
                <a:cs typeface="Georgia"/>
              </a:rPr>
              <a:t>.</a:t>
            </a:r>
            <a:r>
              <a:rPr lang="en-GB" sz="2200" spc="-10" dirty="0" smtClean="0">
                <a:cs typeface="Georgia"/>
              </a:rPr>
              <a:t> It includes the following dimension:</a:t>
            </a:r>
            <a:endParaRPr lang="en-GB" sz="2200" dirty="0">
              <a:cs typeface="Georgia"/>
            </a:endParaRPr>
          </a:p>
          <a:p>
            <a:pPr marL="368300" marR="29209" indent="-342900" algn="just">
              <a:lnSpc>
                <a:spcPct val="79700"/>
              </a:lnSpc>
              <a:spcBef>
                <a:spcPts val="635"/>
              </a:spcBef>
              <a:buFont typeface="Arial" panose="020B0604020202020204" pitchFamily="34" charset="0"/>
              <a:buChar char="•"/>
            </a:pPr>
            <a:r>
              <a:rPr sz="2200" spc="-5" dirty="0" smtClean="0">
                <a:solidFill>
                  <a:srgbClr val="0000FF"/>
                </a:solidFill>
                <a:cs typeface="Georgia"/>
              </a:rPr>
              <a:t>Conformance</a:t>
            </a:r>
            <a:r>
              <a:rPr lang="en-GB" sz="2200" spc="-5" dirty="0" smtClean="0">
                <a:solidFill>
                  <a:srgbClr val="0000FF"/>
                </a:solidFill>
                <a:cs typeface="Georgia"/>
              </a:rPr>
              <a:t> to Specification</a:t>
            </a:r>
            <a:r>
              <a:rPr sz="2200" spc="-5" dirty="0" smtClean="0">
                <a:solidFill>
                  <a:srgbClr val="0000FF"/>
                </a:solidFill>
                <a:cs typeface="Georgia"/>
              </a:rPr>
              <a:t>: </a:t>
            </a:r>
            <a:r>
              <a:rPr sz="2200" spc="-5" dirty="0">
                <a:cs typeface="Georgia"/>
              </a:rPr>
              <a:t>How </a:t>
            </a:r>
            <a:r>
              <a:rPr sz="2200" dirty="0">
                <a:cs typeface="Georgia"/>
              </a:rPr>
              <a:t>a </a:t>
            </a:r>
            <a:r>
              <a:rPr sz="2200" spc="-5" dirty="0">
                <a:cs typeface="Georgia"/>
              </a:rPr>
              <a:t>service </a:t>
            </a:r>
            <a:r>
              <a:rPr sz="2200" dirty="0">
                <a:cs typeface="Georgia"/>
              </a:rPr>
              <a:t>or </a:t>
            </a:r>
            <a:r>
              <a:rPr sz="2200" spc="-10" dirty="0">
                <a:cs typeface="Georgia"/>
              </a:rPr>
              <a:t>product </a:t>
            </a:r>
            <a:r>
              <a:rPr sz="2200" spc="-5" dirty="0">
                <a:cs typeface="Georgia"/>
              </a:rPr>
              <a:t>conforms to  </a:t>
            </a:r>
            <a:r>
              <a:rPr lang="en-GB" sz="2200" spc="-5" dirty="0" smtClean="0">
                <a:cs typeface="Georgia"/>
              </a:rPr>
              <a:t>the </a:t>
            </a:r>
            <a:r>
              <a:rPr sz="2200" spc="-5" dirty="0" smtClean="0">
                <a:cs typeface="Georgia"/>
              </a:rPr>
              <a:t>performance</a:t>
            </a:r>
            <a:r>
              <a:rPr sz="2200" spc="-20" dirty="0" smtClean="0">
                <a:cs typeface="Georgia"/>
              </a:rPr>
              <a:t> </a:t>
            </a:r>
            <a:r>
              <a:rPr sz="2200" spc="-5" dirty="0">
                <a:cs typeface="Georgia"/>
              </a:rPr>
              <a:t>specifications.</a:t>
            </a:r>
            <a:endParaRPr sz="2200" dirty="0">
              <a:cs typeface="Georgia"/>
            </a:endParaRPr>
          </a:p>
          <a:p>
            <a:pPr marL="368300" marR="60960" indent="-342900" algn="just">
              <a:lnSpc>
                <a:spcPct val="79900"/>
              </a:lnSpc>
              <a:spcBef>
                <a:spcPts val="1100"/>
              </a:spcBef>
              <a:buClr>
                <a:srgbClr val="B10018"/>
              </a:buClr>
              <a:buFont typeface="Arial" panose="020B0604020202020204" pitchFamily="34" charset="0"/>
              <a:buChar char="•"/>
              <a:tabLst>
                <a:tab pos="367030" algn="l"/>
              </a:tabLst>
            </a:pPr>
            <a:r>
              <a:rPr sz="2200" spc="-10" dirty="0">
                <a:solidFill>
                  <a:srgbClr val="0000FF"/>
                </a:solidFill>
                <a:cs typeface="Georgia"/>
              </a:rPr>
              <a:t>Value: </a:t>
            </a:r>
            <a:r>
              <a:rPr sz="2200" spc="-5" dirty="0">
                <a:cs typeface="Georgia"/>
              </a:rPr>
              <a:t>How </a:t>
            </a:r>
            <a:r>
              <a:rPr sz="2200" spc="-10" dirty="0">
                <a:cs typeface="Georgia"/>
              </a:rPr>
              <a:t>well </a:t>
            </a:r>
            <a:r>
              <a:rPr sz="2200" spc="-5" dirty="0">
                <a:cs typeface="Georgia"/>
              </a:rPr>
              <a:t>the service </a:t>
            </a:r>
            <a:r>
              <a:rPr sz="2200" dirty="0">
                <a:cs typeface="Georgia"/>
              </a:rPr>
              <a:t>or </a:t>
            </a:r>
            <a:r>
              <a:rPr sz="2200" spc="-5" dirty="0">
                <a:cs typeface="Georgia"/>
              </a:rPr>
              <a:t>product </a:t>
            </a:r>
            <a:r>
              <a:rPr sz="2200" spc="-10" dirty="0">
                <a:cs typeface="Georgia"/>
              </a:rPr>
              <a:t>serves </a:t>
            </a:r>
            <a:r>
              <a:rPr sz="2200" spc="-5" dirty="0">
                <a:cs typeface="Georgia"/>
              </a:rPr>
              <a:t>its </a:t>
            </a:r>
            <a:r>
              <a:rPr sz="2200" spc="-10" dirty="0">
                <a:cs typeface="Georgia"/>
              </a:rPr>
              <a:t>intended  </a:t>
            </a:r>
            <a:r>
              <a:rPr sz="2200" spc="-5" dirty="0">
                <a:cs typeface="Georgia"/>
              </a:rPr>
              <a:t>purpose </a:t>
            </a:r>
            <a:r>
              <a:rPr sz="2200" dirty="0">
                <a:cs typeface="Georgia"/>
              </a:rPr>
              <a:t>at a </a:t>
            </a:r>
            <a:r>
              <a:rPr sz="2200" spc="-5" dirty="0">
                <a:cs typeface="Georgia"/>
              </a:rPr>
              <a:t>price customers are willing to</a:t>
            </a:r>
            <a:r>
              <a:rPr sz="2200" spc="-80" dirty="0">
                <a:cs typeface="Georgia"/>
              </a:rPr>
              <a:t> </a:t>
            </a:r>
            <a:r>
              <a:rPr sz="2200" spc="-5" dirty="0">
                <a:cs typeface="Georgia"/>
              </a:rPr>
              <a:t>pay.</a:t>
            </a:r>
            <a:endParaRPr sz="2200" dirty="0">
              <a:cs typeface="Georgia"/>
            </a:endParaRPr>
          </a:p>
          <a:p>
            <a:pPr marL="368300" marR="17780" indent="-342900" algn="just">
              <a:lnSpc>
                <a:spcPct val="79900"/>
              </a:lnSpc>
              <a:spcBef>
                <a:spcPts val="1100"/>
              </a:spcBef>
              <a:buClr>
                <a:srgbClr val="B10018"/>
              </a:buClr>
              <a:buFont typeface="Arial" panose="020B0604020202020204" pitchFamily="34" charset="0"/>
              <a:buChar char="•"/>
              <a:tabLst>
                <a:tab pos="367030" algn="l"/>
              </a:tabLst>
            </a:pPr>
            <a:r>
              <a:rPr sz="2200" spc="-10" dirty="0">
                <a:solidFill>
                  <a:srgbClr val="0000FF"/>
                </a:solidFill>
                <a:cs typeface="Georgia"/>
              </a:rPr>
              <a:t>Fitness </a:t>
            </a:r>
            <a:r>
              <a:rPr sz="2200" spc="-5" dirty="0">
                <a:solidFill>
                  <a:srgbClr val="0000FF"/>
                </a:solidFill>
                <a:cs typeface="Georgia"/>
              </a:rPr>
              <a:t>for use: </a:t>
            </a:r>
            <a:r>
              <a:rPr sz="2200" spc="-5" dirty="0">
                <a:cs typeface="Georgia"/>
              </a:rPr>
              <a:t>How well </a:t>
            </a:r>
            <a:r>
              <a:rPr sz="2200" dirty="0">
                <a:cs typeface="Georgia"/>
              </a:rPr>
              <a:t>a </a:t>
            </a:r>
            <a:r>
              <a:rPr sz="2200" spc="-5" dirty="0">
                <a:cs typeface="Georgia"/>
              </a:rPr>
              <a:t>service </a:t>
            </a:r>
            <a:r>
              <a:rPr sz="2200" dirty="0">
                <a:cs typeface="Georgia"/>
              </a:rPr>
              <a:t>or </a:t>
            </a:r>
            <a:r>
              <a:rPr sz="2200" spc="-5" dirty="0">
                <a:cs typeface="Georgia"/>
              </a:rPr>
              <a:t>product performs its  </a:t>
            </a:r>
            <a:r>
              <a:rPr sz="2200" spc="-10" dirty="0">
                <a:cs typeface="Georgia"/>
              </a:rPr>
              <a:t>intended </a:t>
            </a:r>
            <a:r>
              <a:rPr sz="2200" spc="-5" dirty="0">
                <a:cs typeface="Georgia"/>
              </a:rPr>
              <a:t>purpose.</a:t>
            </a:r>
            <a:endParaRPr sz="2200" dirty="0">
              <a:cs typeface="Georgia"/>
            </a:endParaRPr>
          </a:p>
          <a:p>
            <a:pPr marL="368300" marR="69850" indent="-342900" algn="just">
              <a:lnSpc>
                <a:spcPct val="79500"/>
              </a:lnSpc>
              <a:spcBef>
                <a:spcPts val="1115"/>
              </a:spcBef>
              <a:buClr>
                <a:srgbClr val="B10018"/>
              </a:buClr>
              <a:buFont typeface="Arial" panose="020B0604020202020204" pitchFamily="34" charset="0"/>
              <a:buChar char="•"/>
              <a:tabLst>
                <a:tab pos="367030" algn="l"/>
              </a:tabLst>
            </a:pPr>
            <a:r>
              <a:rPr sz="2200" spc="-5" dirty="0">
                <a:solidFill>
                  <a:srgbClr val="0000FF"/>
                </a:solidFill>
                <a:cs typeface="Georgia"/>
              </a:rPr>
              <a:t>Support: </a:t>
            </a:r>
            <a:r>
              <a:rPr sz="2200" spc="-5" dirty="0">
                <a:cs typeface="Georgia"/>
              </a:rPr>
              <a:t>Support provided </a:t>
            </a:r>
            <a:r>
              <a:rPr sz="2200" spc="-10" dirty="0">
                <a:cs typeface="Georgia"/>
              </a:rPr>
              <a:t>by </a:t>
            </a:r>
            <a:r>
              <a:rPr sz="2200" spc="-5" dirty="0">
                <a:cs typeface="Georgia"/>
              </a:rPr>
              <a:t>the company </a:t>
            </a:r>
            <a:r>
              <a:rPr sz="2200" spc="-10" dirty="0">
                <a:cs typeface="Georgia"/>
              </a:rPr>
              <a:t>after </a:t>
            </a:r>
            <a:r>
              <a:rPr sz="2200" dirty="0">
                <a:cs typeface="Georgia"/>
              </a:rPr>
              <a:t>a </a:t>
            </a:r>
            <a:r>
              <a:rPr sz="2200" spc="-5" dirty="0">
                <a:cs typeface="Georgia"/>
              </a:rPr>
              <a:t>service  or product has </a:t>
            </a:r>
            <a:r>
              <a:rPr sz="2200" spc="-10" dirty="0">
                <a:cs typeface="Georgia"/>
              </a:rPr>
              <a:t>been</a:t>
            </a:r>
            <a:r>
              <a:rPr sz="2200" spc="-35" dirty="0">
                <a:cs typeface="Georgia"/>
              </a:rPr>
              <a:t> </a:t>
            </a:r>
            <a:r>
              <a:rPr sz="2200" spc="-5" dirty="0" smtClean="0">
                <a:cs typeface="Georgia"/>
              </a:rPr>
              <a:t>purchased.</a:t>
            </a:r>
            <a:endParaRPr lang="en-GB" sz="2200" dirty="0">
              <a:cs typeface="Georgia"/>
            </a:endParaRPr>
          </a:p>
          <a:p>
            <a:pPr marL="368300" marR="69850" indent="-342900" algn="just">
              <a:lnSpc>
                <a:spcPct val="79500"/>
              </a:lnSpc>
              <a:spcBef>
                <a:spcPts val="1115"/>
              </a:spcBef>
              <a:buClr>
                <a:srgbClr val="B10018"/>
              </a:buClr>
              <a:buFont typeface="Arial" panose="020B0604020202020204" pitchFamily="34" charset="0"/>
              <a:buChar char="•"/>
              <a:tabLst>
                <a:tab pos="367030" algn="l"/>
              </a:tabLst>
            </a:pPr>
            <a:r>
              <a:rPr sz="2200" spc="-5" dirty="0" smtClean="0">
                <a:solidFill>
                  <a:srgbClr val="0000FF"/>
                </a:solidFill>
                <a:cs typeface="Georgia"/>
              </a:rPr>
              <a:t>Psychological </a:t>
            </a:r>
            <a:r>
              <a:rPr sz="2200" spc="-5" dirty="0">
                <a:solidFill>
                  <a:srgbClr val="0000FF"/>
                </a:solidFill>
                <a:cs typeface="Georgia"/>
              </a:rPr>
              <a:t>impressions: </a:t>
            </a:r>
            <a:r>
              <a:rPr lang="en-GB" sz="2200" spc="-5" dirty="0" smtClean="0">
                <a:cs typeface="Georgia"/>
              </a:rPr>
              <a:t>People often evaluate the quality of service or product on the basis of psychological impressions like </a:t>
            </a:r>
            <a:r>
              <a:rPr sz="2200" spc="-10" dirty="0" smtClean="0">
                <a:cs typeface="Georgia"/>
              </a:rPr>
              <a:t>atmosphere</a:t>
            </a:r>
            <a:r>
              <a:rPr sz="2200" spc="-10" dirty="0">
                <a:cs typeface="Georgia"/>
              </a:rPr>
              <a:t>, image, </a:t>
            </a:r>
            <a:r>
              <a:rPr sz="2200" dirty="0">
                <a:cs typeface="Georgia"/>
              </a:rPr>
              <a:t>or  </a:t>
            </a:r>
            <a:r>
              <a:rPr sz="2200" spc="-10" dirty="0" smtClean="0">
                <a:cs typeface="Georgia"/>
              </a:rPr>
              <a:t>aesthetics</a:t>
            </a:r>
            <a:r>
              <a:rPr lang="en-GB" sz="2200" spc="-10" dirty="0" smtClean="0">
                <a:latin typeface="Georgia"/>
                <a:cs typeface="Georgia"/>
              </a:rPr>
              <a:t>.</a:t>
            </a:r>
            <a:endParaRPr sz="2200" dirty="0">
              <a:latin typeface="Georgia"/>
              <a:cs typeface="Georgia"/>
            </a:endParaRPr>
          </a:p>
        </p:txBody>
      </p:sp>
      <p:grpSp>
        <p:nvGrpSpPr>
          <p:cNvPr id="4" name="object 4"/>
          <p:cNvGrpSpPr/>
          <p:nvPr/>
        </p:nvGrpSpPr>
        <p:grpSpPr>
          <a:xfrm>
            <a:off x="8597960" y="6455470"/>
            <a:ext cx="349250" cy="125730"/>
            <a:chOff x="8597960" y="6455470"/>
            <a:chExt cx="349250" cy="125730"/>
          </a:xfrm>
        </p:grpSpPr>
        <p:sp>
          <p:nvSpPr>
            <p:cNvPr id="5" name="object 5"/>
            <p:cNvSpPr/>
            <p:nvPr/>
          </p:nvSpPr>
          <p:spPr>
            <a:xfrm>
              <a:off x="8604250" y="6461759"/>
              <a:ext cx="336550" cy="113030"/>
            </a:xfrm>
            <a:custGeom>
              <a:avLst/>
              <a:gdLst/>
              <a:ahLst/>
              <a:cxnLst/>
              <a:rect l="l" t="t" r="r" b="b"/>
              <a:pathLst>
                <a:path w="336550" h="113029">
                  <a:moveTo>
                    <a:pt x="252729" y="0"/>
                  </a:moveTo>
                  <a:lnTo>
                    <a:pt x="252729" y="29209"/>
                  </a:lnTo>
                  <a:lnTo>
                    <a:pt x="0" y="29209"/>
                  </a:lnTo>
                  <a:lnTo>
                    <a:pt x="0" y="85089"/>
                  </a:lnTo>
                  <a:lnTo>
                    <a:pt x="252729" y="85089"/>
                  </a:lnTo>
                  <a:lnTo>
                    <a:pt x="252729" y="113029"/>
                  </a:lnTo>
                  <a:lnTo>
                    <a:pt x="336550" y="57149"/>
                  </a:lnTo>
                  <a:lnTo>
                    <a:pt x="252729" y="0"/>
                  </a:lnTo>
                  <a:close/>
                </a:path>
              </a:pathLst>
            </a:custGeom>
            <a:solidFill>
              <a:srgbClr val="ACC5D2"/>
            </a:solidFill>
          </p:spPr>
          <p:txBody>
            <a:bodyPr wrap="square" lIns="0" tIns="0" rIns="0" bIns="0" rtlCol="0"/>
            <a:lstStyle/>
            <a:p>
              <a:endParaRPr/>
            </a:p>
          </p:txBody>
        </p:sp>
        <p:sp>
          <p:nvSpPr>
            <p:cNvPr id="6" name="object 6"/>
            <p:cNvSpPr/>
            <p:nvPr/>
          </p:nvSpPr>
          <p:spPr>
            <a:xfrm>
              <a:off x="8604250" y="6461759"/>
              <a:ext cx="336550" cy="113030"/>
            </a:xfrm>
            <a:custGeom>
              <a:avLst/>
              <a:gdLst/>
              <a:ahLst/>
              <a:cxnLst/>
              <a:rect l="l" t="t" r="r" b="b"/>
              <a:pathLst>
                <a:path w="336550" h="113029">
                  <a:moveTo>
                    <a:pt x="0" y="29209"/>
                  </a:moveTo>
                  <a:lnTo>
                    <a:pt x="252729" y="29209"/>
                  </a:lnTo>
                  <a:lnTo>
                    <a:pt x="252729" y="0"/>
                  </a:lnTo>
                  <a:lnTo>
                    <a:pt x="336550" y="57149"/>
                  </a:lnTo>
                  <a:lnTo>
                    <a:pt x="252729" y="113029"/>
                  </a:lnTo>
                  <a:lnTo>
                    <a:pt x="252729" y="85089"/>
                  </a:lnTo>
                  <a:lnTo>
                    <a:pt x="0" y="85089"/>
                  </a:lnTo>
                  <a:lnTo>
                    <a:pt x="0" y="29209"/>
                  </a:lnTo>
                  <a:close/>
                </a:path>
                <a:path w="336550" h="113029">
                  <a:moveTo>
                    <a:pt x="0" y="0"/>
                  </a:moveTo>
                  <a:lnTo>
                    <a:pt x="0" y="0"/>
                  </a:lnTo>
                </a:path>
                <a:path w="336550" h="113029">
                  <a:moveTo>
                    <a:pt x="336550" y="113029"/>
                  </a:moveTo>
                  <a:lnTo>
                    <a:pt x="336550" y="113029"/>
                  </a:lnTo>
                </a:path>
              </a:pathLst>
            </a:custGeom>
            <a:ln w="12579">
              <a:solidFill>
                <a:srgbClr val="000000"/>
              </a:solidFill>
            </a:ln>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dirty="0"/>
              <a:t>5 –</a:t>
            </a:r>
            <a:r>
              <a:rPr spc="-85" dirty="0"/>
              <a:t> </a:t>
            </a:r>
            <a:fld id="{81D60167-4931-47E6-BA6A-407CBD079E47}" type="slidenum">
              <a:rPr dirty="0"/>
              <a:pPr marL="12700">
                <a:lnSpc>
                  <a:spcPct val="100000"/>
                </a:lnSpc>
                <a:spcBef>
                  <a:spcPts val="5"/>
                </a:spcBef>
              </a:pPr>
              <a:t>11</a:t>
            </a:fld>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0069" y="330200"/>
            <a:ext cx="7674611" cy="443711"/>
          </a:xfrm>
          <a:prstGeom prst="rect">
            <a:avLst/>
          </a:prstGeom>
        </p:spPr>
        <p:txBody>
          <a:bodyPr vert="horz" wrap="square" lIns="0" tIns="12700" rIns="0" bIns="0" rtlCol="0">
            <a:spAutoFit/>
          </a:bodyPr>
          <a:lstStyle/>
          <a:p>
            <a:pPr marL="12700" algn="ctr">
              <a:lnSpc>
                <a:spcPct val="100000"/>
              </a:lnSpc>
              <a:spcBef>
                <a:spcPts val="100"/>
              </a:spcBef>
            </a:pPr>
            <a:r>
              <a:rPr sz="2800" spc="-245" dirty="0">
                <a:solidFill>
                  <a:srgbClr val="007F00"/>
                </a:solidFill>
                <a:latin typeface="UnDotum"/>
                <a:cs typeface="UnDotum"/>
              </a:rPr>
              <a:t>2. </a:t>
            </a:r>
            <a:r>
              <a:rPr sz="2800" spc="-10" dirty="0">
                <a:solidFill>
                  <a:srgbClr val="007F00"/>
                </a:solidFill>
                <a:latin typeface="UnDotum"/>
                <a:cs typeface="UnDotum"/>
              </a:rPr>
              <a:t>Employee</a:t>
            </a:r>
            <a:r>
              <a:rPr sz="2800" spc="-95" dirty="0">
                <a:solidFill>
                  <a:srgbClr val="007F00"/>
                </a:solidFill>
                <a:latin typeface="UnDotum"/>
                <a:cs typeface="UnDotum"/>
              </a:rPr>
              <a:t> </a:t>
            </a:r>
            <a:r>
              <a:rPr sz="2800" spc="-40" dirty="0">
                <a:solidFill>
                  <a:srgbClr val="007F00"/>
                </a:solidFill>
                <a:latin typeface="UnDotum"/>
                <a:cs typeface="UnDotum"/>
              </a:rPr>
              <a:t>Involvement</a:t>
            </a:r>
            <a:endParaRPr sz="2800" dirty="0">
              <a:latin typeface="UnDotum"/>
              <a:cs typeface="UnDotum"/>
            </a:endParaRPr>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dirty="0"/>
              <a:t>5 –</a:t>
            </a:r>
            <a:r>
              <a:rPr spc="-85" dirty="0"/>
              <a:t> </a:t>
            </a:r>
            <a:fld id="{81D60167-4931-47E6-BA6A-407CBD079E47}" type="slidenum">
              <a:rPr dirty="0"/>
              <a:pPr marL="12700">
                <a:lnSpc>
                  <a:spcPct val="100000"/>
                </a:lnSpc>
                <a:spcBef>
                  <a:spcPts val="5"/>
                </a:spcBef>
              </a:pPr>
              <a:t>12</a:t>
            </a:fld>
            <a:endParaRPr dirty="0"/>
          </a:p>
        </p:txBody>
      </p:sp>
      <p:sp>
        <p:nvSpPr>
          <p:cNvPr id="3" name="object 3"/>
          <p:cNvSpPr txBox="1"/>
          <p:nvPr/>
        </p:nvSpPr>
        <p:spPr>
          <a:xfrm>
            <a:off x="737869" y="1051559"/>
            <a:ext cx="7948295" cy="5687454"/>
          </a:xfrm>
          <a:prstGeom prst="rect">
            <a:avLst/>
          </a:prstGeom>
        </p:spPr>
        <p:txBody>
          <a:bodyPr vert="horz" wrap="square" lIns="0" tIns="107950" rIns="0" bIns="0" rtlCol="0">
            <a:spAutoFit/>
          </a:bodyPr>
          <a:lstStyle/>
          <a:p>
            <a:pPr marL="38100" algn="just">
              <a:lnSpc>
                <a:spcPct val="100000"/>
              </a:lnSpc>
              <a:spcBef>
                <a:spcPts val="850"/>
              </a:spcBef>
              <a:buClr>
                <a:srgbClr val="B10018"/>
              </a:buClr>
              <a:tabLst>
                <a:tab pos="379730" algn="l"/>
              </a:tabLst>
            </a:pPr>
            <a:r>
              <a:rPr lang="en-GB" sz="2000" spc="-5" dirty="0" smtClean="0">
                <a:cs typeface="Georgia"/>
              </a:rPr>
              <a:t>One of the important elements of TQM is employee involvement. It includes changing organizational culture and encouraging teamwork. It includes the following concepts:</a:t>
            </a:r>
          </a:p>
          <a:p>
            <a:pPr marL="379730" indent="-341630" algn="just">
              <a:spcBef>
                <a:spcPts val="850"/>
              </a:spcBef>
              <a:buClr>
                <a:srgbClr val="B10018"/>
              </a:buClr>
              <a:buFont typeface="UnDotum"/>
              <a:buChar char=""/>
              <a:tabLst>
                <a:tab pos="379730" algn="l"/>
              </a:tabLst>
            </a:pPr>
            <a:r>
              <a:rPr sz="2000" spc="-5" dirty="0" smtClean="0">
                <a:solidFill>
                  <a:srgbClr val="0000FF"/>
                </a:solidFill>
                <a:cs typeface="Georgia"/>
              </a:rPr>
              <a:t>Cultural Change</a:t>
            </a:r>
            <a:r>
              <a:rPr lang="en-GB" sz="2000" spc="-5" dirty="0" smtClean="0">
                <a:solidFill>
                  <a:srgbClr val="0000FF"/>
                </a:solidFill>
                <a:cs typeface="Georgia"/>
              </a:rPr>
              <a:t>- </a:t>
            </a:r>
            <a:r>
              <a:rPr lang="en-GB" sz="2000" spc="-5" dirty="0" smtClean="0">
                <a:cs typeface="Georgia"/>
              </a:rPr>
              <a:t>One of the main challenges in developing the proper culture for TQM is to define ‘Customer’ for each employee. The customer  can be internal and external. In TQM everyone in the organization must share the view about quality control. It is a philosophy where defects are caught and corrected where they were created which means at source or before handed to customer.</a:t>
            </a:r>
          </a:p>
          <a:p>
            <a:pPr marL="838200" lvl="1" indent="-342900" algn="just">
              <a:spcBef>
                <a:spcPts val="850"/>
              </a:spcBef>
              <a:buClr>
                <a:srgbClr val="B10018"/>
              </a:buClr>
              <a:buFont typeface="Wingdings" panose="05000000000000000000" pitchFamily="2" charset="2"/>
              <a:buChar char="Ø"/>
              <a:tabLst>
                <a:tab pos="379730" algn="l"/>
              </a:tabLst>
            </a:pPr>
            <a:r>
              <a:rPr lang="en-GB" sz="2000" b="1" spc="-5" dirty="0" smtClean="0">
                <a:cs typeface="Georgia"/>
              </a:rPr>
              <a:t>     ‘Sharing culture’</a:t>
            </a:r>
            <a:endParaRPr lang="en-GB" sz="2000" b="1" spc="-5" dirty="0">
              <a:cs typeface="Georgia"/>
            </a:endParaRPr>
          </a:p>
          <a:p>
            <a:pPr marL="379730" indent="-341630" algn="just">
              <a:spcBef>
                <a:spcPts val="850"/>
              </a:spcBef>
              <a:buClr>
                <a:srgbClr val="B10018"/>
              </a:buClr>
              <a:buFont typeface="UnDotum"/>
              <a:buChar char=""/>
              <a:tabLst>
                <a:tab pos="379730" algn="l"/>
              </a:tabLst>
            </a:pPr>
            <a:r>
              <a:rPr sz="2000" spc="-5" dirty="0" smtClean="0">
                <a:solidFill>
                  <a:srgbClr val="0000FF"/>
                </a:solidFill>
                <a:cs typeface="Georgia"/>
              </a:rPr>
              <a:t>Teams- </a:t>
            </a:r>
            <a:r>
              <a:rPr lang="en-GB" sz="2000" spc="-5" dirty="0" smtClean="0">
                <a:cs typeface="Georgia"/>
              </a:rPr>
              <a:t>Employee involvement is a key tactic for improving processes and quality. One way to achieve employee involvement is by the use of team which is </a:t>
            </a:r>
            <a:r>
              <a:rPr lang="en-GB" sz="2000" spc="-5" dirty="0">
                <a:cs typeface="Georgia"/>
              </a:rPr>
              <a:t>s</a:t>
            </a:r>
            <a:r>
              <a:rPr sz="2000" spc="-5" dirty="0" smtClean="0">
                <a:cs typeface="Georgia"/>
              </a:rPr>
              <a:t>mall </a:t>
            </a:r>
            <a:r>
              <a:rPr sz="2000" spc="-5" dirty="0">
                <a:cs typeface="Georgia"/>
              </a:rPr>
              <a:t>groups of people who </a:t>
            </a:r>
            <a:r>
              <a:rPr sz="2000" dirty="0">
                <a:cs typeface="Georgia"/>
              </a:rPr>
              <a:t>have a common  </a:t>
            </a:r>
            <a:r>
              <a:rPr sz="2000" spc="-5" dirty="0">
                <a:cs typeface="Georgia"/>
              </a:rPr>
              <a:t>purpose, set their own performance goals and  approaches, and hold themselves accountable </a:t>
            </a:r>
            <a:r>
              <a:rPr sz="2000" dirty="0">
                <a:cs typeface="Georgia"/>
              </a:rPr>
              <a:t>for  </a:t>
            </a:r>
            <a:r>
              <a:rPr sz="2000" dirty="0" smtClean="0">
                <a:cs typeface="Georgia"/>
              </a:rPr>
              <a:t>success.</a:t>
            </a:r>
            <a:r>
              <a:rPr lang="en-GB" sz="2000" dirty="0" smtClean="0">
                <a:cs typeface="Georgia"/>
              </a:rPr>
              <a:t>There are three kinds of teams  are used. They are-</a:t>
            </a:r>
            <a:r>
              <a:rPr lang="en-GB" sz="2000" dirty="0">
                <a:cs typeface="Georgia"/>
              </a:rPr>
              <a:t> </a:t>
            </a:r>
            <a:r>
              <a:rPr lang="en-GB" sz="2000" dirty="0" smtClean="0">
                <a:cs typeface="Georgia"/>
              </a:rPr>
              <a:t>a)</a:t>
            </a:r>
            <a:r>
              <a:rPr sz="2000" spc="-5" dirty="0" smtClean="0">
                <a:cs typeface="Georgia"/>
              </a:rPr>
              <a:t>Problem-solving </a:t>
            </a:r>
            <a:r>
              <a:rPr sz="2000" spc="-5" dirty="0">
                <a:cs typeface="Georgia"/>
              </a:rPr>
              <a:t>teams </a:t>
            </a:r>
            <a:r>
              <a:rPr sz="2000" dirty="0">
                <a:cs typeface="Georgia"/>
              </a:rPr>
              <a:t>b) </a:t>
            </a:r>
            <a:r>
              <a:rPr sz="2000" spc="-5" dirty="0">
                <a:cs typeface="Georgia"/>
              </a:rPr>
              <a:t>Special </a:t>
            </a:r>
            <a:r>
              <a:rPr sz="2000" dirty="0">
                <a:cs typeface="Georgia"/>
              </a:rPr>
              <a:t>purpose </a:t>
            </a:r>
            <a:r>
              <a:rPr sz="2000" spc="-5" dirty="0">
                <a:cs typeface="Georgia"/>
              </a:rPr>
              <a:t>team </a:t>
            </a:r>
            <a:r>
              <a:rPr sz="2000" dirty="0">
                <a:cs typeface="Georgia"/>
              </a:rPr>
              <a:t>c) </a:t>
            </a:r>
            <a:r>
              <a:rPr sz="2000" spc="-10" dirty="0">
                <a:cs typeface="Georgia"/>
              </a:rPr>
              <a:t>Self  </a:t>
            </a:r>
            <a:r>
              <a:rPr sz="2000" spc="-5" dirty="0">
                <a:cs typeface="Georgia"/>
              </a:rPr>
              <a:t>managing</a:t>
            </a:r>
            <a:r>
              <a:rPr sz="2000" spc="-10" dirty="0">
                <a:cs typeface="Georgia"/>
              </a:rPr>
              <a:t> </a:t>
            </a:r>
            <a:r>
              <a:rPr sz="2000" spc="-5" dirty="0" smtClean="0">
                <a:cs typeface="Georgia"/>
              </a:rPr>
              <a:t>teams</a:t>
            </a:r>
            <a:endParaRPr sz="2000" dirty="0">
              <a:cs typeface="Georgi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0439" y="449579"/>
            <a:ext cx="5572761" cy="443711"/>
          </a:xfrm>
          <a:prstGeom prst="rect">
            <a:avLst/>
          </a:prstGeom>
        </p:spPr>
        <p:txBody>
          <a:bodyPr vert="horz" wrap="square" lIns="0" tIns="12700" rIns="0" bIns="0" rtlCol="0">
            <a:spAutoFit/>
          </a:bodyPr>
          <a:lstStyle/>
          <a:p>
            <a:pPr marL="12700" algn="ctr">
              <a:lnSpc>
                <a:spcPct val="100000"/>
              </a:lnSpc>
              <a:spcBef>
                <a:spcPts val="100"/>
              </a:spcBef>
            </a:pPr>
            <a:r>
              <a:rPr sz="2800" spc="-245" dirty="0">
                <a:solidFill>
                  <a:srgbClr val="007F00"/>
                </a:solidFill>
                <a:latin typeface="UnDotum"/>
                <a:cs typeface="UnDotum"/>
              </a:rPr>
              <a:t>3. </a:t>
            </a:r>
            <a:r>
              <a:rPr sz="2800" spc="-35" dirty="0">
                <a:solidFill>
                  <a:srgbClr val="007F00"/>
                </a:solidFill>
                <a:latin typeface="UnDotum"/>
                <a:cs typeface="UnDotum"/>
              </a:rPr>
              <a:t>Continuous</a:t>
            </a:r>
            <a:r>
              <a:rPr sz="2800" spc="-95" dirty="0">
                <a:solidFill>
                  <a:srgbClr val="007F00"/>
                </a:solidFill>
                <a:latin typeface="UnDotum"/>
                <a:cs typeface="UnDotum"/>
              </a:rPr>
              <a:t> </a:t>
            </a:r>
            <a:r>
              <a:rPr sz="2800" spc="-25" dirty="0">
                <a:solidFill>
                  <a:srgbClr val="007F00"/>
                </a:solidFill>
                <a:latin typeface="UnDotum"/>
                <a:cs typeface="UnDotum"/>
              </a:rPr>
              <a:t>Improvement</a:t>
            </a:r>
            <a:endParaRPr sz="2800" dirty="0">
              <a:latin typeface="UnDotum"/>
              <a:cs typeface="UnDotum"/>
            </a:endParaRPr>
          </a:p>
        </p:txBody>
      </p:sp>
      <p:sp>
        <p:nvSpPr>
          <p:cNvPr id="3" name="object 3"/>
          <p:cNvSpPr txBox="1">
            <a:spLocks noGrp="1"/>
          </p:cNvSpPr>
          <p:nvPr>
            <p:ph type="body" idx="1"/>
          </p:nvPr>
        </p:nvSpPr>
        <p:spPr>
          <a:xfrm>
            <a:off x="819785" y="1375409"/>
            <a:ext cx="7504429" cy="5203860"/>
          </a:xfrm>
          <a:prstGeom prst="rect">
            <a:avLst/>
          </a:prstGeom>
        </p:spPr>
        <p:txBody>
          <a:bodyPr vert="horz" wrap="square" lIns="0" tIns="46990" rIns="0" bIns="0" rtlCol="0">
            <a:spAutoFit/>
          </a:bodyPr>
          <a:lstStyle/>
          <a:p>
            <a:pPr marL="577215" marR="410845" indent="-532130" algn="just">
              <a:lnSpc>
                <a:spcPts val="2160"/>
              </a:lnSpc>
              <a:spcBef>
                <a:spcPts val="370"/>
              </a:spcBef>
            </a:pPr>
            <a:r>
              <a:rPr sz="2800" b="0" spc="-5" dirty="0">
                <a:solidFill>
                  <a:srgbClr val="0000FF"/>
                </a:solidFill>
                <a:latin typeface="+mn-lt"/>
                <a:cs typeface="Georgia"/>
              </a:rPr>
              <a:t>Continuous improvement </a:t>
            </a:r>
            <a:r>
              <a:rPr sz="2800" b="0" dirty="0">
                <a:latin typeface="+mn-lt"/>
                <a:cs typeface="Georgia"/>
              </a:rPr>
              <a:t>is the philosophy </a:t>
            </a:r>
            <a:r>
              <a:rPr sz="2800" b="0" spc="-5" dirty="0">
                <a:latin typeface="+mn-lt"/>
                <a:cs typeface="Georgia"/>
              </a:rPr>
              <a:t>of continually  seeking ways </a:t>
            </a:r>
            <a:r>
              <a:rPr sz="2800" b="0" dirty="0">
                <a:latin typeface="+mn-lt"/>
                <a:cs typeface="Georgia"/>
              </a:rPr>
              <a:t>to improve </a:t>
            </a:r>
            <a:r>
              <a:rPr sz="2800" b="0" spc="-5" dirty="0">
                <a:latin typeface="+mn-lt"/>
                <a:cs typeface="Georgia"/>
              </a:rPr>
              <a:t>processes based on </a:t>
            </a:r>
            <a:r>
              <a:rPr sz="2800" b="0" dirty="0">
                <a:latin typeface="+mn-lt"/>
                <a:cs typeface="Georgia"/>
              </a:rPr>
              <a:t>a  </a:t>
            </a:r>
            <a:r>
              <a:rPr sz="2800" b="0" spc="-5" dirty="0">
                <a:latin typeface="+mn-lt"/>
                <a:cs typeface="Georgia"/>
              </a:rPr>
              <a:t>Japanese concept called </a:t>
            </a:r>
            <a:r>
              <a:rPr sz="2800" b="0" i="1" spc="-5" dirty="0">
                <a:solidFill>
                  <a:srgbClr val="3333CC"/>
                </a:solidFill>
                <a:latin typeface="+mn-lt"/>
                <a:cs typeface="Georgia"/>
              </a:rPr>
              <a:t>kaizen</a:t>
            </a:r>
            <a:r>
              <a:rPr sz="2800" b="0" spc="-5" dirty="0" smtClean="0">
                <a:latin typeface="+mn-lt"/>
                <a:cs typeface="Georgia"/>
              </a:rPr>
              <a:t>.</a:t>
            </a:r>
            <a:r>
              <a:rPr lang="en-GB" sz="2800" b="0" spc="-5" dirty="0" smtClean="0">
                <a:latin typeface="+mn-lt"/>
                <a:cs typeface="Georgia"/>
              </a:rPr>
              <a:t> The ways to maintain this:</a:t>
            </a:r>
            <a:endParaRPr sz="2800" b="0" spc="-5" dirty="0">
              <a:latin typeface="+mn-lt"/>
              <a:cs typeface="Georgia"/>
            </a:endParaRPr>
          </a:p>
          <a:p>
            <a:pPr marL="956310" marR="701040" indent="-454659" algn="just">
              <a:lnSpc>
                <a:spcPts val="2160"/>
              </a:lnSpc>
              <a:spcBef>
                <a:spcPts val="1000"/>
              </a:spcBef>
              <a:buClr>
                <a:srgbClr val="B53433"/>
              </a:buClr>
              <a:buAutoNum type="arabicPeriod"/>
              <a:tabLst>
                <a:tab pos="956310" algn="l"/>
                <a:tab pos="956944" algn="l"/>
              </a:tabLst>
            </a:pPr>
            <a:r>
              <a:rPr sz="2800" b="0" spc="-5" dirty="0">
                <a:latin typeface="+mn-lt"/>
                <a:cs typeface="Georgia"/>
              </a:rPr>
              <a:t>Train employees </a:t>
            </a:r>
            <a:r>
              <a:rPr sz="2800" b="0" dirty="0">
                <a:latin typeface="+mn-lt"/>
                <a:cs typeface="Georgia"/>
              </a:rPr>
              <a:t>in the methods of </a:t>
            </a:r>
            <a:r>
              <a:rPr sz="2800" b="0" spc="-5" dirty="0">
                <a:latin typeface="+mn-lt"/>
                <a:cs typeface="Georgia"/>
              </a:rPr>
              <a:t>statistical  </a:t>
            </a:r>
            <a:r>
              <a:rPr sz="2800" b="0" dirty="0">
                <a:latin typeface="+mn-lt"/>
                <a:cs typeface="Georgia"/>
              </a:rPr>
              <a:t>process </a:t>
            </a:r>
            <a:r>
              <a:rPr sz="2800" b="0" spc="-5" dirty="0">
                <a:latin typeface="+mn-lt"/>
                <a:cs typeface="Georgia"/>
              </a:rPr>
              <a:t>control (SPC) </a:t>
            </a:r>
            <a:r>
              <a:rPr sz="2800" b="0" spc="-10" dirty="0">
                <a:latin typeface="+mn-lt"/>
                <a:cs typeface="Georgia"/>
              </a:rPr>
              <a:t>and </a:t>
            </a:r>
            <a:r>
              <a:rPr sz="2800" b="0" spc="-5" dirty="0">
                <a:latin typeface="+mn-lt"/>
                <a:cs typeface="Georgia"/>
              </a:rPr>
              <a:t>other</a:t>
            </a:r>
            <a:r>
              <a:rPr sz="2800" b="0" spc="5" dirty="0">
                <a:latin typeface="+mn-lt"/>
                <a:cs typeface="Georgia"/>
              </a:rPr>
              <a:t> </a:t>
            </a:r>
            <a:r>
              <a:rPr sz="2800" b="0" spc="-5" dirty="0">
                <a:latin typeface="+mn-lt"/>
                <a:cs typeface="Georgia"/>
              </a:rPr>
              <a:t>tools.</a:t>
            </a:r>
          </a:p>
          <a:p>
            <a:pPr marL="956310" indent="-455295" algn="just">
              <a:lnSpc>
                <a:spcPct val="100000"/>
              </a:lnSpc>
              <a:spcBef>
                <a:spcPts val="720"/>
              </a:spcBef>
              <a:buClr>
                <a:srgbClr val="B53433"/>
              </a:buClr>
              <a:buAutoNum type="arabicPeriod"/>
              <a:tabLst>
                <a:tab pos="956310" algn="l"/>
                <a:tab pos="956944" algn="l"/>
              </a:tabLst>
            </a:pPr>
            <a:r>
              <a:rPr sz="2800" b="0" dirty="0">
                <a:latin typeface="+mn-lt"/>
                <a:cs typeface="Georgia"/>
              </a:rPr>
              <a:t>Make </a:t>
            </a:r>
            <a:r>
              <a:rPr sz="2800" b="0" spc="-5" dirty="0">
                <a:latin typeface="+mn-lt"/>
                <a:cs typeface="Georgia"/>
              </a:rPr>
              <a:t>SPC </a:t>
            </a:r>
            <a:r>
              <a:rPr sz="2800" b="0" dirty="0">
                <a:latin typeface="+mn-lt"/>
                <a:cs typeface="Georgia"/>
              </a:rPr>
              <a:t>methods a </a:t>
            </a:r>
            <a:r>
              <a:rPr sz="2800" b="0" spc="-5" dirty="0">
                <a:latin typeface="+mn-lt"/>
                <a:cs typeface="Georgia"/>
              </a:rPr>
              <a:t>normal aspect of</a:t>
            </a:r>
            <a:r>
              <a:rPr sz="2800" b="0" spc="-55" dirty="0">
                <a:latin typeface="+mn-lt"/>
                <a:cs typeface="Georgia"/>
              </a:rPr>
              <a:t> </a:t>
            </a:r>
            <a:r>
              <a:rPr sz="2800" b="0" spc="-5" dirty="0">
                <a:latin typeface="+mn-lt"/>
                <a:cs typeface="Georgia"/>
              </a:rPr>
              <a:t>operations.</a:t>
            </a:r>
          </a:p>
          <a:p>
            <a:pPr marL="956310" marR="938530" indent="-454659" algn="just">
              <a:lnSpc>
                <a:spcPts val="2160"/>
              </a:lnSpc>
              <a:spcBef>
                <a:spcPts val="1030"/>
              </a:spcBef>
              <a:buClr>
                <a:srgbClr val="B53433"/>
              </a:buClr>
              <a:buAutoNum type="arabicPeriod"/>
              <a:tabLst>
                <a:tab pos="956310" algn="l"/>
                <a:tab pos="956944" algn="l"/>
              </a:tabLst>
            </a:pPr>
            <a:r>
              <a:rPr sz="2800" b="0" spc="-5" dirty="0">
                <a:latin typeface="+mn-lt"/>
                <a:cs typeface="Georgia"/>
              </a:rPr>
              <a:t>Build work teams and encourage employee  involvement.</a:t>
            </a:r>
          </a:p>
          <a:p>
            <a:pPr marL="956310" marR="633730" indent="-454659" algn="just">
              <a:lnSpc>
                <a:spcPts val="2160"/>
              </a:lnSpc>
              <a:spcBef>
                <a:spcPts val="1000"/>
              </a:spcBef>
              <a:buClr>
                <a:srgbClr val="B53433"/>
              </a:buClr>
              <a:buAutoNum type="arabicPeriod"/>
              <a:tabLst>
                <a:tab pos="956310" algn="l"/>
                <a:tab pos="956944" algn="l"/>
              </a:tabLst>
            </a:pPr>
            <a:r>
              <a:rPr sz="2800" b="0" spc="-5" dirty="0">
                <a:latin typeface="+mn-lt"/>
                <a:cs typeface="Georgia"/>
              </a:rPr>
              <a:t>Utilize problem-solving tools </a:t>
            </a:r>
            <a:r>
              <a:rPr sz="2800" b="0" dirty="0">
                <a:latin typeface="+mn-lt"/>
                <a:cs typeface="Georgia"/>
              </a:rPr>
              <a:t>within the </a:t>
            </a:r>
            <a:r>
              <a:rPr sz="2800" b="0" spc="-5" dirty="0">
                <a:latin typeface="+mn-lt"/>
                <a:cs typeface="Georgia"/>
              </a:rPr>
              <a:t>work  teams.</a:t>
            </a:r>
          </a:p>
          <a:p>
            <a:pPr marL="956310" marR="661035" indent="-454659" algn="just">
              <a:lnSpc>
                <a:spcPts val="2160"/>
              </a:lnSpc>
              <a:spcBef>
                <a:spcPts val="1000"/>
              </a:spcBef>
              <a:buClr>
                <a:srgbClr val="B53433"/>
              </a:buClr>
              <a:buAutoNum type="arabicPeriod"/>
              <a:tabLst>
                <a:tab pos="956310" algn="l"/>
                <a:tab pos="956944" algn="l"/>
              </a:tabLst>
            </a:pPr>
            <a:r>
              <a:rPr sz="2800" b="0" spc="-5" dirty="0">
                <a:latin typeface="+mn-lt"/>
                <a:cs typeface="Georgia"/>
              </a:rPr>
              <a:t>Develop </a:t>
            </a:r>
            <a:r>
              <a:rPr sz="2800" b="0" dirty="0">
                <a:latin typeface="+mn-lt"/>
                <a:cs typeface="Georgia"/>
              </a:rPr>
              <a:t>a sense </a:t>
            </a:r>
            <a:r>
              <a:rPr sz="2800" b="0" spc="-5" dirty="0">
                <a:latin typeface="+mn-lt"/>
                <a:cs typeface="Georgia"/>
              </a:rPr>
              <a:t>of operator ownership </a:t>
            </a:r>
            <a:r>
              <a:rPr sz="2800" b="0" dirty="0">
                <a:latin typeface="+mn-lt"/>
                <a:cs typeface="Georgia"/>
              </a:rPr>
              <a:t>in the  process</a:t>
            </a:r>
            <a:r>
              <a:rPr dirty="0">
                <a:latin typeface="Georgia"/>
                <a:cs typeface="Georgia"/>
              </a:rPr>
              <a:t>.</a:t>
            </a:r>
          </a:p>
        </p:txBody>
      </p:sp>
      <p:grpSp>
        <p:nvGrpSpPr>
          <p:cNvPr id="4" name="object 4"/>
          <p:cNvGrpSpPr/>
          <p:nvPr/>
        </p:nvGrpSpPr>
        <p:grpSpPr>
          <a:xfrm>
            <a:off x="8597960" y="6455470"/>
            <a:ext cx="349250" cy="125730"/>
            <a:chOff x="8597960" y="6455470"/>
            <a:chExt cx="349250" cy="125730"/>
          </a:xfrm>
        </p:grpSpPr>
        <p:sp>
          <p:nvSpPr>
            <p:cNvPr id="5" name="object 5"/>
            <p:cNvSpPr/>
            <p:nvPr/>
          </p:nvSpPr>
          <p:spPr>
            <a:xfrm>
              <a:off x="8604250" y="6461759"/>
              <a:ext cx="336550" cy="113030"/>
            </a:xfrm>
            <a:custGeom>
              <a:avLst/>
              <a:gdLst/>
              <a:ahLst/>
              <a:cxnLst/>
              <a:rect l="l" t="t" r="r" b="b"/>
              <a:pathLst>
                <a:path w="336550" h="113029">
                  <a:moveTo>
                    <a:pt x="252729" y="0"/>
                  </a:moveTo>
                  <a:lnTo>
                    <a:pt x="252729" y="29209"/>
                  </a:lnTo>
                  <a:lnTo>
                    <a:pt x="0" y="29209"/>
                  </a:lnTo>
                  <a:lnTo>
                    <a:pt x="0" y="85089"/>
                  </a:lnTo>
                  <a:lnTo>
                    <a:pt x="252729" y="85089"/>
                  </a:lnTo>
                  <a:lnTo>
                    <a:pt x="252729" y="113029"/>
                  </a:lnTo>
                  <a:lnTo>
                    <a:pt x="336550" y="57149"/>
                  </a:lnTo>
                  <a:lnTo>
                    <a:pt x="252729" y="0"/>
                  </a:lnTo>
                  <a:close/>
                </a:path>
              </a:pathLst>
            </a:custGeom>
            <a:solidFill>
              <a:srgbClr val="ACC5D2"/>
            </a:solidFill>
          </p:spPr>
          <p:txBody>
            <a:bodyPr wrap="square" lIns="0" tIns="0" rIns="0" bIns="0" rtlCol="0"/>
            <a:lstStyle/>
            <a:p>
              <a:endParaRPr/>
            </a:p>
          </p:txBody>
        </p:sp>
        <p:sp>
          <p:nvSpPr>
            <p:cNvPr id="6" name="object 6"/>
            <p:cNvSpPr/>
            <p:nvPr/>
          </p:nvSpPr>
          <p:spPr>
            <a:xfrm>
              <a:off x="8604250" y="6461759"/>
              <a:ext cx="336550" cy="113030"/>
            </a:xfrm>
            <a:custGeom>
              <a:avLst/>
              <a:gdLst/>
              <a:ahLst/>
              <a:cxnLst/>
              <a:rect l="l" t="t" r="r" b="b"/>
              <a:pathLst>
                <a:path w="336550" h="113029">
                  <a:moveTo>
                    <a:pt x="0" y="29209"/>
                  </a:moveTo>
                  <a:lnTo>
                    <a:pt x="252729" y="29209"/>
                  </a:lnTo>
                  <a:lnTo>
                    <a:pt x="252729" y="0"/>
                  </a:lnTo>
                  <a:lnTo>
                    <a:pt x="336550" y="57149"/>
                  </a:lnTo>
                  <a:lnTo>
                    <a:pt x="252729" y="113029"/>
                  </a:lnTo>
                  <a:lnTo>
                    <a:pt x="252729" y="85089"/>
                  </a:lnTo>
                  <a:lnTo>
                    <a:pt x="0" y="85089"/>
                  </a:lnTo>
                  <a:lnTo>
                    <a:pt x="0" y="29209"/>
                  </a:lnTo>
                  <a:close/>
                </a:path>
                <a:path w="336550" h="113029">
                  <a:moveTo>
                    <a:pt x="0" y="0"/>
                  </a:moveTo>
                  <a:lnTo>
                    <a:pt x="0" y="0"/>
                  </a:lnTo>
                </a:path>
                <a:path w="336550" h="113029">
                  <a:moveTo>
                    <a:pt x="336550" y="113029"/>
                  </a:moveTo>
                  <a:lnTo>
                    <a:pt x="336550" y="113029"/>
                  </a:lnTo>
                </a:path>
              </a:pathLst>
            </a:custGeom>
            <a:ln w="12579">
              <a:solidFill>
                <a:srgbClr val="000000"/>
              </a:solidFill>
            </a:ln>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dirty="0"/>
              <a:t>5 –</a:t>
            </a:r>
            <a:r>
              <a:rPr spc="-85" dirty="0"/>
              <a:t> </a:t>
            </a:r>
            <a:fld id="{81D60167-4931-47E6-BA6A-407CBD079E47}" type="slidenum">
              <a:rPr dirty="0"/>
              <a:pPr marL="12700">
                <a:lnSpc>
                  <a:spcPct val="100000"/>
                </a:lnSpc>
                <a:spcBef>
                  <a:spcPts val="5"/>
                </a:spcBef>
              </a:pPr>
              <a:t>13</a:t>
            </a:fld>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0069" y="262890"/>
            <a:ext cx="3837940" cy="574040"/>
          </a:xfrm>
          <a:prstGeom prst="rect">
            <a:avLst/>
          </a:prstGeom>
        </p:spPr>
        <p:txBody>
          <a:bodyPr vert="horz" wrap="square" lIns="0" tIns="12700" rIns="0" bIns="0" rtlCol="0">
            <a:spAutoFit/>
          </a:bodyPr>
          <a:lstStyle/>
          <a:p>
            <a:pPr marL="12700">
              <a:lnSpc>
                <a:spcPct val="100000"/>
              </a:lnSpc>
              <a:spcBef>
                <a:spcPts val="100"/>
              </a:spcBef>
            </a:pPr>
            <a:r>
              <a:rPr sz="3600" b="0" i="1" spc="-5" dirty="0">
                <a:solidFill>
                  <a:srgbClr val="0056A6"/>
                </a:solidFill>
                <a:latin typeface="Arial"/>
                <a:cs typeface="Arial"/>
              </a:rPr>
              <a:t>Meaning of</a:t>
            </a:r>
            <a:r>
              <a:rPr sz="3600" b="0" i="1" spc="-70" dirty="0">
                <a:solidFill>
                  <a:srgbClr val="0056A6"/>
                </a:solidFill>
                <a:latin typeface="Arial"/>
                <a:cs typeface="Arial"/>
              </a:rPr>
              <a:t> </a:t>
            </a:r>
            <a:r>
              <a:rPr sz="3600" b="0" i="1" spc="-5" dirty="0">
                <a:solidFill>
                  <a:srgbClr val="0056A6"/>
                </a:solidFill>
                <a:latin typeface="Arial"/>
                <a:cs typeface="Arial"/>
              </a:rPr>
              <a:t>Quality</a:t>
            </a:r>
            <a:endParaRPr sz="3600">
              <a:latin typeface="Arial"/>
              <a:cs typeface="Arial"/>
            </a:endParaRPr>
          </a:p>
        </p:txBody>
      </p:sp>
      <p:sp>
        <p:nvSpPr>
          <p:cNvPr id="4" name="object 4"/>
          <p:cNvSpPr txBox="1"/>
          <p:nvPr/>
        </p:nvSpPr>
        <p:spPr>
          <a:xfrm>
            <a:off x="8234680" y="6659210"/>
            <a:ext cx="331470" cy="167640"/>
          </a:xfrm>
          <a:prstGeom prst="rect">
            <a:avLst/>
          </a:prstGeom>
        </p:spPr>
        <p:txBody>
          <a:bodyPr vert="horz" wrap="square" lIns="0" tIns="635" rIns="0" bIns="0" rtlCol="0">
            <a:spAutoFit/>
          </a:bodyPr>
          <a:lstStyle/>
          <a:p>
            <a:pPr marL="12700">
              <a:lnSpc>
                <a:spcPct val="100000"/>
              </a:lnSpc>
              <a:spcBef>
                <a:spcPts val="5"/>
              </a:spcBef>
            </a:pPr>
            <a:r>
              <a:rPr sz="1000" dirty="0">
                <a:solidFill>
                  <a:srgbClr val="7F7F7F"/>
                </a:solidFill>
                <a:latin typeface="Arial"/>
                <a:cs typeface="Arial"/>
              </a:rPr>
              <a:t>5 –</a:t>
            </a:r>
            <a:r>
              <a:rPr sz="1000" spc="-85" dirty="0">
                <a:solidFill>
                  <a:srgbClr val="7F7F7F"/>
                </a:solidFill>
                <a:latin typeface="Arial"/>
                <a:cs typeface="Arial"/>
              </a:rPr>
              <a:t> </a:t>
            </a:r>
            <a:fld id="{81D60167-4931-47E6-BA6A-407CBD079E47}" type="slidenum">
              <a:rPr sz="1000" dirty="0">
                <a:solidFill>
                  <a:srgbClr val="7F7F7F"/>
                </a:solidFill>
                <a:latin typeface="Arial"/>
                <a:cs typeface="Arial"/>
              </a:rPr>
              <a:pPr marL="12700">
                <a:lnSpc>
                  <a:spcPct val="100000"/>
                </a:lnSpc>
                <a:spcBef>
                  <a:spcPts val="5"/>
                </a:spcBef>
              </a:pPr>
              <a:t>2</a:t>
            </a:fld>
            <a:endParaRPr sz="1000">
              <a:latin typeface="Arial"/>
              <a:cs typeface="Arial"/>
            </a:endParaRPr>
          </a:p>
        </p:txBody>
      </p:sp>
      <p:sp>
        <p:nvSpPr>
          <p:cNvPr id="3" name="object 3"/>
          <p:cNvSpPr txBox="1"/>
          <p:nvPr/>
        </p:nvSpPr>
        <p:spPr>
          <a:xfrm>
            <a:off x="1080769" y="1243329"/>
            <a:ext cx="7162165" cy="3173561"/>
          </a:xfrm>
          <a:prstGeom prst="rect">
            <a:avLst/>
          </a:prstGeom>
        </p:spPr>
        <p:txBody>
          <a:bodyPr vert="horz" wrap="square" lIns="0" tIns="85725" rIns="0" bIns="0" rtlCol="0">
            <a:spAutoFit/>
          </a:bodyPr>
          <a:lstStyle/>
          <a:p>
            <a:pPr marL="391160" marR="17780" indent="-340360">
              <a:lnSpc>
                <a:spcPct val="79900"/>
              </a:lnSpc>
              <a:spcBef>
                <a:spcPts val="675"/>
              </a:spcBef>
              <a:buClr>
                <a:srgbClr val="B10018"/>
              </a:buClr>
              <a:buFont typeface="UnDotum"/>
              <a:buChar char=""/>
              <a:tabLst>
                <a:tab pos="390525" algn="l"/>
                <a:tab pos="391160" algn="l"/>
              </a:tabLst>
            </a:pPr>
            <a:r>
              <a:rPr sz="2400" b="1" i="1" dirty="0">
                <a:solidFill>
                  <a:srgbClr val="0000FF"/>
                </a:solidFill>
                <a:latin typeface="Georgia"/>
                <a:cs typeface="Georgia"/>
              </a:rPr>
              <a:t>A </a:t>
            </a:r>
            <a:r>
              <a:rPr sz="2400" b="1" i="1" spc="-5" dirty="0">
                <a:solidFill>
                  <a:srgbClr val="0000FF"/>
                </a:solidFill>
                <a:latin typeface="Georgia"/>
                <a:cs typeface="Georgia"/>
              </a:rPr>
              <a:t>term used </a:t>
            </a:r>
            <a:r>
              <a:rPr sz="2400" b="1" i="1" dirty="0">
                <a:solidFill>
                  <a:srgbClr val="0000FF"/>
                </a:solidFill>
                <a:latin typeface="Georgia"/>
                <a:cs typeface="Georgia"/>
              </a:rPr>
              <a:t>by </a:t>
            </a:r>
            <a:r>
              <a:rPr sz="2400" b="1" i="1" spc="-10" dirty="0">
                <a:solidFill>
                  <a:srgbClr val="0000FF"/>
                </a:solidFill>
                <a:latin typeface="Georgia"/>
                <a:cs typeface="Georgia"/>
              </a:rPr>
              <a:t>customers </a:t>
            </a:r>
            <a:r>
              <a:rPr sz="2400" b="1" i="1" spc="-5" dirty="0">
                <a:solidFill>
                  <a:srgbClr val="0000FF"/>
                </a:solidFill>
                <a:latin typeface="Georgia"/>
                <a:cs typeface="Georgia"/>
              </a:rPr>
              <a:t>to describe their  general </a:t>
            </a:r>
            <a:r>
              <a:rPr sz="2400" b="1" i="1" spc="-10" dirty="0">
                <a:solidFill>
                  <a:srgbClr val="0000FF"/>
                </a:solidFill>
                <a:latin typeface="Georgia"/>
                <a:cs typeface="Georgia"/>
              </a:rPr>
              <a:t>satisfaction </a:t>
            </a:r>
            <a:r>
              <a:rPr sz="2400" b="1" i="1" spc="-5" dirty="0">
                <a:solidFill>
                  <a:srgbClr val="0000FF"/>
                </a:solidFill>
                <a:latin typeface="Georgia"/>
                <a:cs typeface="Georgia"/>
              </a:rPr>
              <a:t>with </a:t>
            </a:r>
            <a:r>
              <a:rPr sz="2400" b="1" i="1" dirty="0">
                <a:solidFill>
                  <a:srgbClr val="0000FF"/>
                </a:solidFill>
                <a:latin typeface="Georgia"/>
                <a:cs typeface="Georgia"/>
              </a:rPr>
              <a:t>a </a:t>
            </a:r>
            <a:r>
              <a:rPr sz="2400" b="1" i="1" spc="-5" dirty="0">
                <a:solidFill>
                  <a:srgbClr val="0000FF"/>
                </a:solidFill>
                <a:latin typeface="Georgia"/>
                <a:cs typeface="Georgia"/>
              </a:rPr>
              <a:t>service or  product.</a:t>
            </a:r>
            <a:endParaRPr sz="2400" dirty="0">
              <a:latin typeface="Georgia"/>
              <a:cs typeface="Georgia"/>
            </a:endParaRPr>
          </a:p>
          <a:p>
            <a:pPr>
              <a:lnSpc>
                <a:spcPct val="100000"/>
              </a:lnSpc>
              <a:spcBef>
                <a:spcPts val="35"/>
              </a:spcBef>
              <a:buClr>
                <a:srgbClr val="B10018"/>
              </a:buClr>
              <a:buFont typeface="UnDotum"/>
              <a:buChar char=""/>
            </a:pPr>
            <a:endParaRPr sz="2550" dirty="0">
              <a:latin typeface="Georgia"/>
              <a:cs typeface="Georgia"/>
            </a:endParaRPr>
          </a:p>
          <a:p>
            <a:pPr marL="391160" indent="-340360">
              <a:lnSpc>
                <a:spcPct val="100000"/>
              </a:lnSpc>
              <a:buClr>
                <a:srgbClr val="B10018"/>
              </a:buClr>
              <a:buFont typeface="UnDotum"/>
              <a:buChar char=""/>
              <a:tabLst>
                <a:tab pos="390525" algn="l"/>
                <a:tab pos="391160" algn="l"/>
              </a:tabLst>
            </a:pPr>
            <a:r>
              <a:rPr sz="2400" b="1" spc="-5" dirty="0">
                <a:latin typeface="Georgia"/>
                <a:cs typeface="Georgia"/>
              </a:rPr>
              <a:t>Webster’s Dictionary</a:t>
            </a:r>
            <a:endParaRPr sz="2400" dirty="0">
              <a:latin typeface="Georgia"/>
              <a:cs typeface="Georgia"/>
            </a:endParaRPr>
          </a:p>
          <a:p>
            <a:pPr marL="791210" lvl="1" indent="-283210">
              <a:lnSpc>
                <a:spcPct val="100000"/>
              </a:lnSpc>
              <a:spcBef>
                <a:spcPts val="509"/>
              </a:spcBef>
              <a:buClr>
                <a:srgbClr val="B53433"/>
              </a:buClr>
              <a:buFont typeface="UnDotum"/>
              <a:buChar char=""/>
              <a:tabLst>
                <a:tab pos="790575" algn="l"/>
                <a:tab pos="791210" algn="l"/>
              </a:tabLst>
            </a:pPr>
            <a:r>
              <a:rPr sz="2000" b="1" spc="-5" dirty="0">
                <a:latin typeface="Georgia"/>
                <a:cs typeface="Georgia"/>
              </a:rPr>
              <a:t>degree of excellence of </a:t>
            </a:r>
            <a:r>
              <a:rPr sz="2000" b="1" dirty="0">
                <a:latin typeface="Georgia"/>
                <a:cs typeface="Georgia"/>
              </a:rPr>
              <a:t>a</a:t>
            </a:r>
            <a:r>
              <a:rPr sz="2000" b="1" spc="-20" dirty="0">
                <a:latin typeface="Georgia"/>
                <a:cs typeface="Georgia"/>
              </a:rPr>
              <a:t> </a:t>
            </a:r>
            <a:r>
              <a:rPr sz="2000" b="1" spc="-5" dirty="0">
                <a:latin typeface="Georgia"/>
                <a:cs typeface="Georgia"/>
              </a:rPr>
              <a:t>thing</a:t>
            </a:r>
            <a:endParaRPr sz="2000" dirty="0">
              <a:latin typeface="Georgia"/>
              <a:cs typeface="Georgia"/>
            </a:endParaRPr>
          </a:p>
          <a:p>
            <a:pPr marL="391160" indent="-340360">
              <a:lnSpc>
                <a:spcPct val="100000"/>
              </a:lnSpc>
              <a:spcBef>
                <a:spcPts val="620"/>
              </a:spcBef>
              <a:buClr>
                <a:srgbClr val="B10018"/>
              </a:buClr>
              <a:buFont typeface="UnDotum"/>
              <a:buChar char=""/>
              <a:tabLst>
                <a:tab pos="390525" algn="l"/>
                <a:tab pos="391160" algn="l"/>
              </a:tabLst>
            </a:pPr>
            <a:r>
              <a:rPr sz="2400" b="1" spc="-5" dirty="0">
                <a:latin typeface="Georgia"/>
                <a:cs typeface="Georgia"/>
              </a:rPr>
              <a:t>American Society </a:t>
            </a:r>
            <a:r>
              <a:rPr sz="2400" b="1" dirty="0">
                <a:latin typeface="Georgia"/>
                <a:cs typeface="Georgia"/>
              </a:rPr>
              <a:t>for</a:t>
            </a:r>
            <a:r>
              <a:rPr sz="2400" b="1" spc="-15" dirty="0">
                <a:latin typeface="Georgia"/>
                <a:cs typeface="Georgia"/>
              </a:rPr>
              <a:t> </a:t>
            </a:r>
            <a:r>
              <a:rPr sz="2400" b="1" spc="-5" dirty="0">
                <a:latin typeface="Georgia"/>
                <a:cs typeface="Georgia"/>
              </a:rPr>
              <a:t>Quality</a:t>
            </a:r>
            <a:endParaRPr sz="2400" dirty="0">
              <a:latin typeface="Georgia"/>
              <a:cs typeface="Georgia"/>
            </a:endParaRPr>
          </a:p>
          <a:p>
            <a:pPr marL="791210" marR="817244" lvl="1" indent="-283210">
              <a:lnSpc>
                <a:spcPct val="80000"/>
              </a:lnSpc>
              <a:spcBef>
                <a:spcPts val="1000"/>
              </a:spcBef>
              <a:buClr>
                <a:srgbClr val="B53433"/>
              </a:buClr>
              <a:buFont typeface="UnDotum"/>
              <a:buChar char=""/>
              <a:tabLst>
                <a:tab pos="790575" algn="l"/>
                <a:tab pos="791210" algn="l"/>
              </a:tabLst>
            </a:pPr>
            <a:r>
              <a:rPr sz="2000" b="1" spc="-5" dirty="0">
                <a:latin typeface="Georgia"/>
                <a:cs typeface="Georgia"/>
              </a:rPr>
              <a:t>totality </a:t>
            </a:r>
            <a:r>
              <a:rPr sz="2000" b="1" dirty="0">
                <a:latin typeface="Georgia"/>
                <a:cs typeface="Georgia"/>
              </a:rPr>
              <a:t>of </a:t>
            </a:r>
            <a:r>
              <a:rPr sz="2000" b="1" spc="-5" dirty="0">
                <a:latin typeface="Georgia"/>
                <a:cs typeface="Georgia"/>
              </a:rPr>
              <a:t>features and characteristics that  satisfy</a:t>
            </a:r>
            <a:r>
              <a:rPr sz="2000" b="1" spc="-10" dirty="0">
                <a:latin typeface="Georgia"/>
                <a:cs typeface="Georgia"/>
              </a:rPr>
              <a:t> </a:t>
            </a:r>
            <a:r>
              <a:rPr sz="2000" b="1" spc="-5" dirty="0" smtClean="0">
                <a:latin typeface="Georgia"/>
                <a:cs typeface="Georgia"/>
              </a:rPr>
              <a:t>needs</a:t>
            </a:r>
            <a:endParaRPr sz="2000" dirty="0">
              <a:latin typeface="Georgia"/>
              <a:cs typeface="Georgi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289" y="327659"/>
            <a:ext cx="8313420" cy="369332"/>
          </a:xfrm>
        </p:spPr>
        <p:txBody>
          <a:bodyPr/>
          <a:lstStyle/>
          <a:p>
            <a:pPr algn="ctr"/>
            <a:r>
              <a:rPr lang="en-GB" b="0" i="1" spc="-5" dirty="0">
                <a:solidFill>
                  <a:srgbClr val="0056A6"/>
                </a:solidFill>
                <a:latin typeface="Arial"/>
                <a:cs typeface="Arial"/>
              </a:rPr>
              <a:t>Dimensions of Quality: Manufactured Products</a:t>
            </a:r>
            <a:endParaRPr lang="en-GB" dirty="0"/>
          </a:p>
        </p:txBody>
      </p:sp>
      <p:sp>
        <p:nvSpPr>
          <p:cNvPr id="3" name="Text Placeholder 2"/>
          <p:cNvSpPr>
            <a:spLocks noGrp="1"/>
          </p:cNvSpPr>
          <p:nvPr>
            <p:ph type="body" idx="1"/>
          </p:nvPr>
        </p:nvSpPr>
        <p:spPr>
          <a:xfrm>
            <a:off x="819785" y="1375409"/>
            <a:ext cx="7504429" cy="8186857"/>
          </a:xfrm>
        </p:spPr>
        <p:txBody>
          <a:bodyPr/>
          <a:lstStyle/>
          <a:p>
            <a:pPr algn="just"/>
            <a:r>
              <a:rPr lang="en-GB" sz="2400" b="0" dirty="0">
                <a:latin typeface="+mn-lt"/>
              </a:rPr>
              <a:t>Q</a:t>
            </a:r>
            <a:r>
              <a:rPr lang="en-GB" sz="2400" b="0" dirty="0" smtClean="0">
                <a:latin typeface="+mn-lt"/>
              </a:rPr>
              <a:t>uality </a:t>
            </a:r>
            <a:r>
              <a:rPr lang="en-GB" sz="2400" b="0" dirty="0">
                <a:latin typeface="+mn-lt"/>
              </a:rPr>
              <a:t>in manufacturing organizations is often different from that of services. Manufacturing organizations produce a tangible product that can be seen, touched, and directly measured</a:t>
            </a:r>
            <a:r>
              <a:rPr lang="en-GB" sz="2400" b="0" dirty="0" smtClean="0">
                <a:latin typeface="+mn-lt"/>
              </a:rPr>
              <a:t>. The dimension of quality of manufactured products are:</a:t>
            </a:r>
          </a:p>
          <a:p>
            <a:pPr marL="342900" indent="-342900" algn="just">
              <a:buFont typeface="Arial" panose="020B0604020202020204" pitchFamily="34" charset="0"/>
              <a:buChar char="•"/>
            </a:pPr>
            <a:r>
              <a:rPr lang="en-GB" sz="2400" b="0" spc="-5" dirty="0" smtClean="0">
                <a:latin typeface="+mn-lt"/>
                <a:cs typeface="Georgia"/>
              </a:rPr>
              <a:t>Performance</a:t>
            </a:r>
          </a:p>
          <a:p>
            <a:pPr marL="342900" indent="-342900" algn="just">
              <a:buFont typeface="Arial" panose="020B0604020202020204" pitchFamily="34" charset="0"/>
              <a:buChar char="•"/>
            </a:pPr>
            <a:r>
              <a:rPr lang="en-GB" sz="2400" b="0" spc="-5" dirty="0">
                <a:latin typeface="+mn-lt"/>
                <a:cs typeface="Georgia"/>
              </a:rPr>
              <a:t>Reliability</a:t>
            </a:r>
            <a:endParaRPr lang="en-GB" sz="2400" b="0" dirty="0">
              <a:latin typeface="+mn-lt"/>
              <a:cs typeface="Georgia"/>
            </a:endParaRPr>
          </a:p>
          <a:p>
            <a:pPr marL="342900" indent="-342900" algn="just">
              <a:buFont typeface="Arial" panose="020B0604020202020204" pitchFamily="34" charset="0"/>
              <a:buChar char="•"/>
            </a:pPr>
            <a:r>
              <a:rPr lang="en-GB" sz="2400" b="0" spc="-5" dirty="0" smtClean="0">
                <a:latin typeface="+mn-lt"/>
                <a:cs typeface="Georgia"/>
              </a:rPr>
              <a:t>Conformance (standard of something)</a:t>
            </a:r>
          </a:p>
          <a:p>
            <a:pPr marL="342900" indent="-342900" algn="just">
              <a:buFont typeface="Arial" panose="020B0604020202020204" pitchFamily="34" charset="0"/>
              <a:buChar char="•"/>
            </a:pPr>
            <a:r>
              <a:rPr lang="en-GB" sz="2400" b="0" spc="-5" dirty="0" smtClean="0">
                <a:latin typeface="+mn-lt"/>
                <a:cs typeface="Georgia"/>
              </a:rPr>
              <a:t>Durability</a:t>
            </a:r>
          </a:p>
          <a:p>
            <a:pPr marL="342900" indent="-342900" algn="just">
              <a:buFont typeface="Arial" panose="020B0604020202020204" pitchFamily="34" charset="0"/>
              <a:buChar char="•"/>
            </a:pPr>
            <a:r>
              <a:rPr lang="en-GB" sz="2400" b="0" spc="-5" dirty="0" smtClean="0">
                <a:latin typeface="+mn-lt"/>
                <a:cs typeface="Georgia"/>
              </a:rPr>
              <a:t>Serviceability</a:t>
            </a:r>
          </a:p>
          <a:p>
            <a:pPr marL="342900" indent="-342900" algn="just">
              <a:buFont typeface="Arial" panose="020B0604020202020204" pitchFamily="34" charset="0"/>
              <a:buChar char="•"/>
            </a:pPr>
            <a:r>
              <a:rPr lang="en-GB" sz="2400" b="0" spc="-5" dirty="0" smtClean="0">
                <a:latin typeface="+mn-lt"/>
                <a:cs typeface="Georgia"/>
              </a:rPr>
              <a:t>Aesthetics (Pleasing in appearance)</a:t>
            </a:r>
          </a:p>
          <a:p>
            <a:pPr marL="342900" indent="-342900" algn="just">
              <a:buFont typeface="Arial" panose="020B0604020202020204" pitchFamily="34" charset="0"/>
              <a:buChar char="•"/>
            </a:pPr>
            <a:r>
              <a:rPr lang="en-GB" sz="2400" b="0" spc="-5" dirty="0" smtClean="0">
                <a:latin typeface="+mn-lt"/>
                <a:cs typeface="Georgia"/>
              </a:rPr>
              <a:t>Safety</a:t>
            </a:r>
          </a:p>
          <a:p>
            <a:pPr marL="342900" indent="-342900" algn="just">
              <a:buFont typeface="Arial" panose="020B0604020202020204" pitchFamily="34" charset="0"/>
              <a:buChar char="•"/>
            </a:pPr>
            <a:r>
              <a:rPr lang="en-GB" sz="2400" b="0" spc="-5" dirty="0">
                <a:latin typeface="+mn-lt"/>
                <a:cs typeface="Georgia"/>
              </a:rPr>
              <a:t>Perceptions</a:t>
            </a:r>
            <a:endParaRPr lang="en-GB" sz="2400" b="0" dirty="0">
              <a:latin typeface="+mn-lt"/>
              <a:cs typeface="Georgia"/>
            </a:endParaRPr>
          </a:p>
          <a:p>
            <a:pPr marL="342900" indent="-342900">
              <a:buFont typeface="Arial" panose="020B0604020202020204" pitchFamily="34" charset="0"/>
              <a:buChar char="•"/>
            </a:pPr>
            <a:endParaRPr lang="en-GB" dirty="0">
              <a:latin typeface="Georgia"/>
              <a:cs typeface="Georgia"/>
            </a:endParaRPr>
          </a:p>
          <a:p>
            <a:pPr marL="342900" indent="-342900">
              <a:buFont typeface="Arial" panose="020B0604020202020204" pitchFamily="34" charset="0"/>
              <a:buChar char="•"/>
            </a:pPr>
            <a:endParaRPr lang="en-GB" dirty="0">
              <a:latin typeface="Georgia"/>
              <a:cs typeface="Georgia"/>
            </a:endParaRPr>
          </a:p>
          <a:p>
            <a:pPr marL="342900" indent="-342900">
              <a:buFont typeface="Arial" panose="020B0604020202020204" pitchFamily="34" charset="0"/>
              <a:buChar char="•"/>
            </a:pPr>
            <a:endParaRPr lang="en-GB" spc="-5" dirty="0" smtClean="0">
              <a:solidFill>
                <a:srgbClr val="0000FF"/>
              </a:solidFill>
              <a:latin typeface="Georgia"/>
              <a:cs typeface="Georgia"/>
            </a:endParaRPr>
          </a:p>
          <a:p>
            <a:pPr marL="342900" indent="-342900">
              <a:buFont typeface="Arial" panose="020B0604020202020204" pitchFamily="34" charset="0"/>
              <a:buChar char="•"/>
            </a:pPr>
            <a:endParaRPr lang="en-GB" dirty="0">
              <a:latin typeface="Georgia"/>
              <a:cs typeface="Georgia"/>
            </a:endParaRPr>
          </a:p>
          <a:p>
            <a:pPr marL="342900" indent="-342900">
              <a:buFont typeface="Arial" panose="020B0604020202020204" pitchFamily="34" charset="0"/>
              <a:buChar char="•"/>
            </a:pPr>
            <a:endParaRPr lang="en-GB" dirty="0">
              <a:latin typeface="Georgia"/>
              <a:cs typeface="Georgia"/>
            </a:endParaRPr>
          </a:p>
          <a:p>
            <a:pPr marL="342900" indent="-342900">
              <a:buFont typeface="Arial" panose="020B0604020202020204" pitchFamily="34" charset="0"/>
              <a:buChar char="•"/>
            </a:pPr>
            <a:endParaRPr lang="en-GB" dirty="0">
              <a:latin typeface="Georgia"/>
              <a:cs typeface="Georgia"/>
            </a:endParaRPr>
          </a:p>
          <a:p>
            <a:pPr marL="342900" indent="-342900">
              <a:buFont typeface="Arial" panose="020B0604020202020204" pitchFamily="34" charset="0"/>
              <a:buChar char="•"/>
            </a:pPr>
            <a:endParaRPr lang="en-GB" dirty="0">
              <a:latin typeface="Georgia"/>
              <a:cs typeface="Georgia"/>
            </a:endParaRPr>
          </a:p>
          <a:p>
            <a:pPr marL="342900" indent="-342900">
              <a:buFont typeface="Arial" panose="020B0604020202020204" pitchFamily="34" charset="0"/>
              <a:buChar char="•"/>
            </a:pPr>
            <a:endParaRPr lang="en-GB" dirty="0">
              <a:latin typeface="Georgia"/>
              <a:cs typeface="Georgia"/>
            </a:endParaRPr>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xmlns="" val="2357658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289" y="327659"/>
            <a:ext cx="8313420" cy="369332"/>
          </a:xfrm>
        </p:spPr>
        <p:txBody>
          <a:bodyPr/>
          <a:lstStyle/>
          <a:p>
            <a:pPr algn="ctr"/>
            <a:r>
              <a:rPr lang="en-GB" b="0" i="1" spc="-5" dirty="0">
                <a:solidFill>
                  <a:srgbClr val="0056A6"/>
                </a:solidFill>
                <a:latin typeface="Arial"/>
                <a:cs typeface="Arial"/>
              </a:rPr>
              <a:t>Dimensions of Quality:</a:t>
            </a:r>
            <a:r>
              <a:rPr lang="en-GB" b="0" i="1" spc="-20" dirty="0">
                <a:solidFill>
                  <a:srgbClr val="0056A6"/>
                </a:solidFill>
                <a:latin typeface="Arial"/>
                <a:cs typeface="Arial"/>
              </a:rPr>
              <a:t> </a:t>
            </a:r>
            <a:r>
              <a:rPr lang="en-GB" b="0" i="1" spc="-5" dirty="0">
                <a:solidFill>
                  <a:srgbClr val="0056A6"/>
                </a:solidFill>
                <a:latin typeface="Arial"/>
                <a:cs typeface="Arial"/>
              </a:rPr>
              <a:t>Service</a:t>
            </a:r>
            <a:endParaRPr lang="en-GB" dirty="0"/>
          </a:p>
        </p:txBody>
      </p:sp>
      <p:sp>
        <p:nvSpPr>
          <p:cNvPr id="3" name="Text Placeholder 2"/>
          <p:cNvSpPr>
            <a:spLocks noGrp="1"/>
          </p:cNvSpPr>
          <p:nvPr>
            <p:ph type="body" idx="1"/>
          </p:nvPr>
        </p:nvSpPr>
        <p:spPr>
          <a:xfrm>
            <a:off x="819785" y="1375409"/>
            <a:ext cx="7504429" cy="7017306"/>
          </a:xfrm>
        </p:spPr>
        <p:txBody>
          <a:bodyPr/>
          <a:lstStyle/>
          <a:p>
            <a:r>
              <a:rPr lang="en-GB" sz="2400" b="0" dirty="0"/>
              <a:t>Every industry has different service quality standards. After all, you don’t expect the same type of service from a hotel and a retail store. And service quality also varies by brand promise, as a five-star resort has very different expectations than a roadside motel. </a:t>
            </a:r>
            <a:r>
              <a:rPr lang="en-GB" sz="2400" b="0" dirty="0" smtClean="0"/>
              <a:t>The dimensions of quality in service sectors are given below:</a:t>
            </a:r>
          </a:p>
          <a:p>
            <a:pPr marL="342900" indent="-342900">
              <a:buFont typeface="Arial" panose="020B0604020202020204" pitchFamily="34" charset="0"/>
              <a:buChar char="•"/>
            </a:pPr>
            <a:r>
              <a:rPr lang="en-GB" sz="2400" b="0" spc="-5" dirty="0">
                <a:latin typeface="Georgia"/>
                <a:cs typeface="Georgia"/>
              </a:rPr>
              <a:t>Time and</a:t>
            </a:r>
            <a:r>
              <a:rPr lang="en-GB" sz="2400" b="0" spc="-15" dirty="0">
                <a:latin typeface="Georgia"/>
                <a:cs typeface="Georgia"/>
              </a:rPr>
              <a:t> </a:t>
            </a:r>
            <a:r>
              <a:rPr lang="en-GB" sz="2400" b="0" spc="-5" dirty="0">
                <a:latin typeface="Georgia"/>
                <a:cs typeface="Georgia"/>
              </a:rPr>
              <a:t>timeliness</a:t>
            </a:r>
            <a:endParaRPr lang="en-GB" sz="2400" b="0" dirty="0">
              <a:latin typeface="Georgia"/>
              <a:cs typeface="Georgia"/>
            </a:endParaRPr>
          </a:p>
          <a:p>
            <a:pPr marL="342900" indent="-342900">
              <a:buFont typeface="Arial" panose="020B0604020202020204" pitchFamily="34" charset="0"/>
              <a:buChar char="•"/>
            </a:pPr>
            <a:r>
              <a:rPr lang="en-GB" sz="2400" b="0" spc="-5" dirty="0" smtClean="0">
                <a:latin typeface="Georgia"/>
                <a:cs typeface="Georgia"/>
              </a:rPr>
              <a:t>Completeness</a:t>
            </a:r>
          </a:p>
          <a:p>
            <a:pPr marL="342900" indent="-342900">
              <a:buFont typeface="Arial" panose="020B0604020202020204" pitchFamily="34" charset="0"/>
              <a:buChar char="•"/>
            </a:pPr>
            <a:r>
              <a:rPr lang="en-GB" sz="2400" b="0" spc="-5" dirty="0" smtClean="0">
                <a:latin typeface="Georgia"/>
                <a:cs typeface="Georgia"/>
              </a:rPr>
              <a:t>Courtesy </a:t>
            </a:r>
          </a:p>
          <a:p>
            <a:pPr marL="342900" indent="-342900">
              <a:buFont typeface="Arial" panose="020B0604020202020204" pitchFamily="34" charset="0"/>
              <a:buChar char="•"/>
            </a:pPr>
            <a:r>
              <a:rPr lang="en-GB" sz="2400" b="0" spc="-5" dirty="0" smtClean="0">
                <a:latin typeface="Georgia"/>
                <a:cs typeface="Georgia"/>
              </a:rPr>
              <a:t>Consistency</a:t>
            </a:r>
          </a:p>
          <a:p>
            <a:pPr marL="342900" indent="-342900">
              <a:buFont typeface="Arial" panose="020B0604020202020204" pitchFamily="34" charset="0"/>
              <a:buChar char="•"/>
            </a:pPr>
            <a:r>
              <a:rPr lang="en-GB" sz="2400" b="0" spc="-75" dirty="0">
                <a:latin typeface="UnDotum"/>
                <a:cs typeface="UnDotum"/>
              </a:rPr>
              <a:t>Accessibility </a:t>
            </a:r>
            <a:r>
              <a:rPr lang="en-GB" sz="2400" b="0" spc="-35" dirty="0">
                <a:latin typeface="UnDotum"/>
                <a:cs typeface="UnDotum"/>
              </a:rPr>
              <a:t>and</a:t>
            </a:r>
            <a:r>
              <a:rPr lang="en-GB" sz="2400" b="0" spc="-180" dirty="0">
                <a:latin typeface="UnDotum"/>
                <a:cs typeface="UnDotum"/>
              </a:rPr>
              <a:t> </a:t>
            </a:r>
            <a:r>
              <a:rPr lang="en-GB" sz="2400" b="0" spc="-80" dirty="0" smtClean="0">
                <a:latin typeface="UnDotum"/>
                <a:cs typeface="UnDotum"/>
              </a:rPr>
              <a:t>convenience</a:t>
            </a:r>
          </a:p>
          <a:p>
            <a:pPr marL="342900" indent="-342900">
              <a:buFont typeface="Arial" panose="020B0604020202020204" pitchFamily="34" charset="0"/>
              <a:buChar char="•"/>
            </a:pPr>
            <a:r>
              <a:rPr lang="en-GB" sz="2400" b="0" spc="-80" dirty="0" smtClean="0">
                <a:latin typeface="UnDotum"/>
                <a:cs typeface="UnDotum"/>
              </a:rPr>
              <a:t>Accuracy</a:t>
            </a:r>
          </a:p>
          <a:p>
            <a:pPr marL="342900" indent="-342900">
              <a:buFont typeface="Arial" panose="020B0604020202020204" pitchFamily="34" charset="0"/>
              <a:buChar char="•"/>
            </a:pPr>
            <a:r>
              <a:rPr lang="en-GB" sz="2400" b="0" spc="-90" dirty="0">
                <a:latin typeface="UnDotum"/>
                <a:cs typeface="UnDotum"/>
              </a:rPr>
              <a:t>Responsiveness</a:t>
            </a:r>
            <a:endParaRPr lang="en-GB" sz="2400" b="0" dirty="0">
              <a:latin typeface="UnDotum"/>
              <a:cs typeface="UnDotum"/>
            </a:endParaRPr>
          </a:p>
          <a:p>
            <a:endParaRPr lang="en-GB" b="0" dirty="0">
              <a:latin typeface="UnDotum"/>
              <a:cs typeface="UnDotum"/>
            </a:endParaRPr>
          </a:p>
          <a:p>
            <a:endParaRPr lang="en-GB" dirty="0">
              <a:latin typeface="UnDotum"/>
              <a:cs typeface="UnDotum"/>
            </a:endParaRPr>
          </a:p>
          <a:p>
            <a:endParaRPr lang="en-GB" dirty="0">
              <a:latin typeface="Georgia"/>
              <a:cs typeface="Georgia"/>
            </a:endParaRPr>
          </a:p>
          <a:p>
            <a:endParaRPr lang="en-GB" dirty="0">
              <a:latin typeface="Georgia"/>
              <a:cs typeface="Georgia"/>
            </a:endParaRPr>
          </a:p>
          <a:p>
            <a:endParaRPr lang="en-GB" dirty="0">
              <a:latin typeface="Georgia"/>
              <a:cs typeface="Georgia"/>
            </a:endParaRPr>
          </a:p>
          <a:p>
            <a:endParaRPr lang="en-GB" kern="1200" spc="-5" dirty="0">
              <a:solidFill>
                <a:srgbClr val="0000FF"/>
              </a:solidFill>
              <a:latin typeface="Georgia"/>
              <a:cs typeface="Georgia"/>
            </a:endParaRPr>
          </a:p>
        </p:txBody>
      </p:sp>
    </p:spTree>
    <p:extLst>
      <p:ext uri="{BB962C8B-B14F-4D97-AF65-F5344CB8AC3E}">
        <p14:creationId xmlns:p14="http://schemas.microsoft.com/office/powerpoint/2010/main" xmlns="" val="30843443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0250" y="364490"/>
            <a:ext cx="2690495" cy="513080"/>
          </a:xfrm>
          <a:prstGeom prst="rect">
            <a:avLst/>
          </a:prstGeom>
        </p:spPr>
        <p:txBody>
          <a:bodyPr vert="horz" wrap="square" lIns="0" tIns="12700" rIns="0" bIns="0" rtlCol="0">
            <a:spAutoFit/>
          </a:bodyPr>
          <a:lstStyle/>
          <a:p>
            <a:pPr marL="12700">
              <a:lnSpc>
                <a:spcPct val="100000"/>
              </a:lnSpc>
              <a:spcBef>
                <a:spcPts val="100"/>
              </a:spcBef>
            </a:pPr>
            <a:r>
              <a:rPr sz="3200" b="0" i="1" dirty="0">
                <a:solidFill>
                  <a:srgbClr val="0056A6"/>
                </a:solidFill>
                <a:latin typeface="Arial"/>
                <a:cs typeface="Arial"/>
              </a:rPr>
              <a:t>Cost of</a:t>
            </a:r>
            <a:r>
              <a:rPr sz="3200" b="0" i="1" spc="-95" dirty="0">
                <a:solidFill>
                  <a:srgbClr val="0056A6"/>
                </a:solidFill>
                <a:latin typeface="Arial"/>
                <a:cs typeface="Arial"/>
              </a:rPr>
              <a:t> </a:t>
            </a:r>
            <a:r>
              <a:rPr sz="3200" b="0" i="1" spc="-5" dirty="0">
                <a:solidFill>
                  <a:srgbClr val="0056A6"/>
                </a:solidFill>
                <a:latin typeface="Arial"/>
                <a:cs typeface="Arial"/>
              </a:rPr>
              <a:t>Quality</a:t>
            </a:r>
            <a:endParaRPr sz="3200">
              <a:latin typeface="Arial"/>
              <a:cs typeface="Arial"/>
            </a:endParaRPr>
          </a:p>
        </p:txBody>
      </p:sp>
      <p:grpSp>
        <p:nvGrpSpPr>
          <p:cNvPr id="3" name="object 3"/>
          <p:cNvGrpSpPr/>
          <p:nvPr/>
        </p:nvGrpSpPr>
        <p:grpSpPr>
          <a:xfrm>
            <a:off x="8597960" y="6455470"/>
            <a:ext cx="349250" cy="125730"/>
            <a:chOff x="8597960" y="6455470"/>
            <a:chExt cx="349250" cy="125730"/>
          </a:xfrm>
        </p:grpSpPr>
        <p:sp>
          <p:nvSpPr>
            <p:cNvPr id="4" name="object 4"/>
            <p:cNvSpPr/>
            <p:nvPr/>
          </p:nvSpPr>
          <p:spPr>
            <a:xfrm>
              <a:off x="8604250" y="6461759"/>
              <a:ext cx="336550" cy="113030"/>
            </a:xfrm>
            <a:custGeom>
              <a:avLst/>
              <a:gdLst/>
              <a:ahLst/>
              <a:cxnLst/>
              <a:rect l="l" t="t" r="r" b="b"/>
              <a:pathLst>
                <a:path w="336550" h="113029">
                  <a:moveTo>
                    <a:pt x="252729" y="0"/>
                  </a:moveTo>
                  <a:lnTo>
                    <a:pt x="252729" y="29209"/>
                  </a:lnTo>
                  <a:lnTo>
                    <a:pt x="0" y="29209"/>
                  </a:lnTo>
                  <a:lnTo>
                    <a:pt x="0" y="85089"/>
                  </a:lnTo>
                  <a:lnTo>
                    <a:pt x="252729" y="85089"/>
                  </a:lnTo>
                  <a:lnTo>
                    <a:pt x="252729" y="113029"/>
                  </a:lnTo>
                  <a:lnTo>
                    <a:pt x="336550" y="57149"/>
                  </a:lnTo>
                  <a:lnTo>
                    <a:pt x="252729" y="0"/>
                  </a:lnTo>
                  <a:close/>
                </a:path>
              </a:pathLst>
            </a:custGeom>
            <a:solidFill>
              <a:srgbClr val="ACC5D2"/>
            </a:solidFill>
          </p:spPr>
          <p:txBody>
            <a:bodyPr wrap="square" lIns="0" tIns="0" rIns="0" bIns="0" rtlCol="0"/>
            <a:lstStyle/>
            <a:p>
              <a:endParaRPr/>
            </a:p>
          </p:txBody>
        </p:sp>
        <p:sp>
          <p:nvSpPr>
            <p:cNvPr id="5" name="object 5"/>
            <p:cNvSpPr/>
            <p:nvPr/>
          </p:nvSpPr>
          <p:spPr>
            <a:xfrm>
              <a:off x="8604250" y="6461759"/>
              <a:ext cx="336550" cy="113030"/>
            </a:xfrm>
            <a:custGeom>
              <a:avLst/>
              <a:gdLst/>
              <a:ahLst/>
              <a:cxnLst/>
              <a:rect l="l" t="t" r="r" b="b"/>
              <a:pathLst>
                <a:path w="336550" h="113029">
                  <a:moveTo>
                    <a:pt x="0" y="29209"/>
                  </a:moveTo>
                  <a:lnTo>
                    <a:pt x="252729" y="29209"/>
                  </a:lnTo>
                  <a:lnTo>
                    <a:pt x="252729" y="0"/>
                  </a:lnTo>
                  <a:lnTo>
                    <a:pt x="336550" y="57149"/>
                  </a:lnTo>
                  <a:lnTo>
                    <a:pt x="252729" y="113029"/>
                  </a:lnTo>
                  <a:lnTo>
                    <a:pt x="252729" y="85089"/>
                  </a:lnTo>
                  <a:lnTo>
                    <a:pt x="0" y="85089"/>
                  </a:lnTo>
                  <a:lnTo>
                    <a:pt x="0" y="29209"/>
                  </a:lnTo>
                  <a:close/>
                </a:path>
                <a:path w="336550" h="113029">
                  <a:moveTo>
                    <a:pt x="0" y="0"/>
                  </a:moveTo>
                  <a:lnTo>
                    <a:pt x="0" y="0"/>
                  </a:lnTo>
                </a:path>
                <a:path w="336550" h="113029">
                  <a:moveTo>
                    <a:pt x="336550" y="113029"/>
                  </a:moveTo>
                  <a:lnTo>
                    <a:pt x="336550" y="113029"/>
                  </a:lnTo>
                </a:path>
              </a:pathLst>
            </a:custGeom>
            <a:ln w="12579">
              <a:solidFill>
                <a:srgbClr val="000000"/>
              </a:solidFill>
            </a:ln>
          </p:spPr>
          <p:txBody>
            <a:bodyPr wrap="square" lIns="0" tIns="0" rIns="0" bIns="0" rtlCol="0"/>
            <a:lstStyle/>
            <a:p>
              <a:endParaRPr/>
            </a:p>
          </p:txBody>
        </p:sp>
      </p:grpSp>
      <p:sp>
        <p:nvSpPr>
          <p:cNvPr id="6" name="object 6"/>
          <p:cNvSpPr txBox="1"/>
          <p:nvPr/>
        </p:nvSpPr>
        <p:spPr>
          <a:xfrm>
            <a:off x="802640" y="1299208"/>
            <a:ext cx="7801610" cy="3545842"/>
          </a:xfrm>
          <a:prstGeom prst="rect">
            <a:avLst/>
          </a:prstGeom>
        </p:spPr>
        <p:txBody>
          <a:bodyPr vert="horz" wrap="square" lIns="0" tIns="46990" rIns="0" bIns="0" rtlCol="0">
            <a:spAutoFit/>
          </a:bodyPr>
          <a:lstStyle/>
          <a:p>
            <a:pPr marL="391795" marR="165100" indent="-341630" algn="just">
              <a:lnSpc>
                <a:spcPts val="2160"/>
              </a:lnSpc>
              <a:spcBef>
                <a:spcPts val="370"/>
              </a:spcBef>
            </a:pPr>
            <a:r>
              <a:rPr sz="2800" b="1" spc="-5" dirty="0">
                <a:solidFill>
                  <a:srgbClr val="0000FF"/>
                </a:solidFill>
                <a:latin typeface="Georgia"/>
                <a:cs typeface="Georgia"/>
              </a:rPr>
              <a:t>Defects: </a:t>
            </a:r>
            <a:r>
              <a:rPr sz="2800" b="1" spc="-5" dirty="0">
                <a:latin typeface="Georgia"/>
                <a:cs typeface="Georgia"/>
              </a:rPr>
              <a:t>Any </a:t>
            </a:r>
            <a:r>
              <a:rPr sz="2800" b="1" spc="-5" dirty="0" smtClean="0">
                <a:latin typeface="Georgia"/>
                <a:cs typeface="Georgia"/>
              </a:rPr>
              <a:t>instance</a:t>
            </a:r>
            <a:r>
              <a:rPr lang="en-US" sz="2800" b="1" spc="-5" dirty="0" smtClean="0">
                <a:latin typeface="Georgia"/>
                <a:cs typeface="Georgia"/>
              </a:rPr>
              <a:t> (case)</a:t>
            </a:r>
            <a:r>
              <a:rPr sz="2800" b="1" spc="-5" dirty="0" smtClean="0">
                <a:latin typeface="Georgia"/>
                <a:cs typeface="Georgia"/>
              </a:rPr>
              <a:t> </a:t>
            </a:r>
            <a:r>
              <a:rPr sz="2800" b="1" spc="-5" dirty="0">
                <a:latin typeface="Georgia"/>
                <a:cs typeface="Georgia"/>
              </a:rPr>
              <a:t>when </a:t>
            </a:r>
            <a:r>
              <a:rPr sz="2800" b="1" dirty="0">
                <a:latin typeface="Georgia"/>
                <a:cs typeface="Georgia"/>
              </a:rPr>
              <a:t>a process </a:t>
            </a:r>
            <a:r>
              <a:rPr sz="2800" b="1" spc="-5" dirty="0">
                <a:latin typeface="Georgia"/>
                <a:cs typeface="Georgia"/>
              </a:rPr>
              <a:t>fails to satisfy  its</a:t>
            </a:r>
            <a:r>
              <a:rPr sz="2800" b="1" spc="-15" dirty="0">
                <a:latin typeface="Georgia"/>
                <a:cs typeface="Georgia"/>
              </a:rPr>
              <a:t> </a:t>
            </a:r>
            <a:r>
              <a:rPr sz="2800" b="1" dirty="0">
                <a:latin typeface="Georgia"/>
                <a:cs typeface="Georgia"/>
              </a:rPr>
              <a:t>customer.</a:t>
            </a:r>
            <a:endParaRPr sz="2800" dirty="0">
              <a:latin typeface="Georgia"/>
              <a:cs typeface="Georgia"/>
            </a:endParaRPr>
          </a:p>
          <a:p>
            <a:pPr>
              <a:lnSpc>
                <a:spcPct val="100000"/>
              </a:lnSpc>
              <a:spcBef>
                <a:spcPts val="25"/>
              </a:spcBef>
            </a:pPr>
            <a:endParaRPr sz="2800" dirty="0">
              <a:latin typeface="Georgia"/>
              <a:cs typeface="Georgia"/>
            </a:endParaRPr>
          </a:p>
          <a:p>
            <a:pPr marL="50800">
              <a:lnSpc>
                <a:spcPct val="100000"/>
              </a:lnSpc>
            </a:pPr>
            <a:r>
              <a:rPr sz="2800" b="1" spc="-5" dirty="0">
                <a:solidFill>
                  <a:srgbClr val="007F00"/>
                </a:solidFill>
                <a:uFill>
                  <a:solidFill>
                    <a:srgbClr val="007F00"/>
                  </a:solidFill>
                </a:uFill>
                <a:latin typeface="Georgia"/>
                <a:cs typeface="Georgia"/>
              </a:rPr>
              <a:t>Types </a:t>
            </a:r>
            <a:r>
              <a:rPr sz="2800" b="1" dirty="0">
                <a:solidFill>
                  <a:srgbClr val="007F00"/>
                </a:solidFill>
                <a:uFill>
                  <a:solidFill>
                    <a:srgbClr val="007F00"/>
                  </a:solidFill>
                </a:uFill>
                <a:latin typeface="Georgia"/>
                <a:cs typeface="Georgia"/>
              </a:rPr>
              <a:t>of </a:t>
            </a:r>
            <a:r>
              <a:rPr sz="2800" b="1" spc="-5" dirty="0">
                <a:solidFill>
                  <a:srgbClr val="007F00"/>
                </a:solidFill>
                <a:uFill>
                  <a:solidFill>
                    <a:srgbClr val="007F00"/>
                  </a:solidFill>
                </a:uFill>
                <a:latin typeface="Georgia"/>
                <a:cs typeface="Georgia"/>
              </a:rPr>
              <a:t>Cost related with</a:t>
            </a:r>
            <a:r>
              <a:rPr sz="2800" b="1" spc="-25" dirty="0">
                <a:solidFill>
                  <a:srgbClr val="007F00"/>
                </a:solidFill>
                <a:uFill>
                  <a:solidFill>
                    <a:srgbClr val="007F00"/>
                  </a:solidFill>
                </a:uFill>
                <a:latin typeface="Georgia"/>
                <a:cs typeface="Georgia"/>
              </a:rPr>
              <a:t> </a:t>
            </a:r>
            <a:r>
              <a:rPr sz="2800" b="1" spc="-5" dirty="0" smtClean="0">
                <a:solidFill>
                  <a:srgbClr val="007F00"/>
                </a:solidFill>
                <a:uFill>
                  <a:solidFill>
                    <a:srgbClr val="007F00"/>
                  </a:solidFill>
                </a:uFill>
                <a:latin typeface="Georgia"/>
                <a:cs typeface="Georgia"/>
              </a:rPr>
              <a:t>Quality</a:t>
            </a:r>
            <a:endParaRPr lang="en-US" sz="2800" b="1" spc="-5" dirty="0" smtClean="0">
              <a:solidFill>
                <a:srgbClr val="007F00"/>
              </a:solidFill>
              <a:uFill>
                <a:solidFill>
                  <a:srgbClr val="007F00"/>
                </a:solidFill>
              </a:uFill>
              <a:latin typeface="Georgia"/>
              <a:cs typeface="Georgia"/>
            </a:endParaRPr>
          </a:p>
          <a:p>
            <a:pPr marL="50800">
              <a:lnSpc>
                <a:spcPct val="100000"/>
              </a:lnSpc>
            </a:pPr>
            <a:endParaRPr sz="2800" dirty="0">
              <a:latin typeface="Georgia"/>
              <a:cs typeface="Georgia"/>
            </a:endParaRPr>
          </a:p>
          <a:p>
            <a:pPr marL="391795" marR="320040" indent="-341630">
              <a:lnSpc>
                <a:spcPts val="2160"/>
              </a:lnSpc>
              <a:spcBef>
                <a:spcPts val="1035"/>
              </a:spcBef>
              <a:buClr>
                <a:srgbClr val="B10018"/>
              </a:buClr>
              <a:buFont typeface="UnDotum"/>
              <a:buChar char=""/>
              <a:tabLst>
                <a:tab pos="392430" algn="l"/>
              </a:tabLst>
            </a:pPr>
            <a:r>
              <a:rPr sz="2800" b="1" spc="-5" dirty="0">
                <a:solidFill>
                  <a:srgbClr val="0000FF"/>
                </a:solidFill>
                <a:latin typeface="Georgia"/>
                <a:cs typeface="Georgia"/>
              </a:rPr>
              <a:t>Prevention costs </a:t>
            </a:r>
            <a:endParaRPr sz="2800" dirty="0">
              <a:latin typeface="Georgia"/>
              <a:cs typeface="Georgia"/>
            </a:endParaRPr>
          </a:p>
          <a:p>
            <a:pPr marL="391795" marR="390525" indent="-341630">
              <a:lnSpc>
                <a:spcPts val="2160"/>
              </a:lnSpc>
              <a:spcBef>
                <a:spcPts val="1000"/>
              </a:spcBef>
              <a:buClr>
                <a:srgbClr val="B10018"/>
              </a:buClr>
              <a:buFont typeface="UnDotum"/>
              <a:buChar char=""/>
              <a:tabLst>
                <a:tab pos="392430" algn="l"/>
              </a:tabLst>
            </a:pPr>
            <a:r>
              <a:rPr sz="2800" b="1" spc="-5" dirty="0">
                <a:solidFill>
                  <a:srgbClr val="0000FF"/>
                </a:solidFill>
                <a:latin typeface="Georgia"/>
                <a:cs typeface="Georgia"/>
              </a:rPr>
              <a:t>Appraisal costs </a:t>
            </a:r>
            <a:endParaRPr sz="2800" dirty="0">
              <a:latin typeface="Georgia"/>
              <a:cs typeface="Georgia"/>
            </a:endParaRPr>
          </a:p>
          <a:p>
            <a:pPr marL="391795" marR="179070" indent="-341630">
              <a:lnSpc>
                <a:spcPts val="2160"/>
              </a:lnSpc>
              <a:spcBef>
                <a:spcPts val="1000"/>
              </a:spcBef>
              <a:buClr>
                <a:srgbClr val="B10018"/>
              </a:buClr>
              <a:buFont typeface="UnDotum"/>
              <a:buChar char=""/>
              <a:tabLst>
                <a:tab pos="392430" algn="l"/>
              </a:tabLst>
            </a:pPr>
            <a:r>
              <a:rPr sz="2800" b="1" spc="-5" dirty="0">
                <a:solidFill>
                  <a:srgbClr val="0000FF"/>
                </a:solidFill>
                <a:latin typeface="Georgia"/>
                <a:cs typeface="Georgia"/>
              </a:rPr>
              <a:t>Internal failure </a:t>
            </a:r>
            <a:r>
              <a:rPr sz="2800" b="1" dirty="0">
                <a:solidFill>
                  <a:srgbClr val="0000FF"/>
                </a:solidFill>
                <a:latin typeface="Georgia"/>
                <a:cs typeface="Georgia"/>
              </a:rPr>
              <a:t>costs </a:t>
            </a:r>
            <a:endParaRPr sz="2800" dirty="0">
              <a:latin typeface="Georgia"/>
              <a:cs typeface="Georgia"/>
            </a:endParaRPr>
          </a:p>
          <a:p>
            <a:pPr marL="391795" marR="43180" indent="-341630">
              <a:lnSpc>
                <a:spcPts val="2160"/>
              </a:lnSpc>
              <a:spcBef>
                <a:spcPts val="990"/>
              </a:spcBef>
              <a:buClr>
                <a:srgbClr val="B10018"/>
              </a:buClr>
              <a:buFont typeface="UnDotum"/>
              <a:buChar char=""/>
              <a:tabLst>
                <a:tab pos="392430" algn="l"/>
              </a:tabLst>
            </a:pPr>
            <a:r>
              <a:rPr sz="2800" b="1" spc="-5" dirty="0">
                <a:solidFill>
                  <a:srgbClr val="0000FF"/>
                </a:solidFill>
                <a:latin typeface="Georgia"/>
                <a:cs typeface="Georgia"/>
              </a:rPr>
              <a:t>External failure </a:t>
            </a:r>
            <a:r>
              <a:rPr sz="2800" b="1" dirty="0">
                <a:solidFill>
                  <a:srgbClr val="0000FF"/>
                </a:solidFill>
                <a:latin typeface="Georgia"/>
                <a:cs typeface="Georgia"/>
              </a:rPr>
              <a:t>costs </a:t>
            </a:r>
            <a:endParaRPr sz="2800" dirty="0">
              <a:latin typeface="Georgia"/>
              <a:cs typeface="Georgia"/>
            </a:endParaRPr>
          </a:p>
        </p:txBody>
      </p:sp>
      <p:sp>
        <p:nvSpPr>
          <p:cNvPr id="7" name="object 7"/>
          <p:cNvSpPr txBox="1">
            <a:spLocks noGrp="1"/>
          </p:cNvSpPr>
          <p:nvPr>
            <p:ph type="sldNum" sz="quarter" idx="7"/>
          </p:nvPr>
        </p:nvSpPr>
        <p:spPr>
          <a:prstGeom prst="rect">
            <a:avLst/>
          </a:prstGeom>
        </p:spPr>
        <p:txBody>
          <a:bodyPr vert="horz" wrap="square" lIns="0" tIns="635" rIns="0" bIns="0" rtlCol="0">
            <a:spAutoFit/>
          </a:bodyPr>
          <a:lstStyle/>
          <a:p>
            <a:pPr marL="12700">
              <a:lnSpc>
                <a:spcPct val="100000"/>
              </a:lnSpc>
              <a:spcBef>
                <a:spcPts val="5"/>
              </a:spcBef>
            </a:pPr>
            <a:r>
              <a:rPr dirty="0"/>
              <a:t>5 –</a:t>
            </a:r>
            <a:r>
              <a:rPr spc="-85" dirty="0"/>
              <a:t> </a:t>
            </a:r>
            <a:fld id="{81D60167-4931-47E6-BA6A-407CBD079E47}" type="slidenum">
              <a:rPr dirty="0"/>
              <a:pPr marL="12700">
                <a:lnSpc>
                  <a:spcPct val="100000"/>
                </a:lnSpc>
                <a:spcBef>
                  <a:spcPts val="5"/>
                </a:spcBef>
              </a:pPr>
              <a:t>5</a:t>
            </a:fld>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289" y="327659"/>
            <a:ext cx="8313420" cy="369332"/>
          </a:xfrm>
        </p:spPr>
        <p:txBody>
          <a:bodyPr/>
          <a:lstStyle/>
          <a:p>
            <a:pPr algn="ctr"/>
            <a:r>
              <a:rPr lang="en-GB" b="0" spc="-5" dirty="0">
                <a:solidFill>
                  <a:srgbClr val="007F00"/>
                </a:solidFill>
                <a:latin typeface="Arial"/>
                <a:cs typeface="Arial"/>
              </a:rPr>
              <a:t>1.Prevention</a:t>
            </a:r>
            <a:r>
              <a:rPr lang="en-GB" b="0" spc="-40" dirty="0">
                <a:solidFill>
                  <a:srgbClr val="007F00"/>
                </a:solidFill>
                <a:latin typeface="Arial"/>
                <a:cs typeface="Arial"/>
              </a:rPr>
              <a:t> </a:t>
            </a:r>
            <a:r>
              <a:rPr lang="en-GB" b="0" spc="-5" dirty="0">
                <a:solidFill>
                  <a:srgbClr val="007F00"/>
                </a:solidFill>
                <a:latin typeface="Arial"/>
                <a:cs typeface="Arial"/>
              </a:rPr>
              <a:t>Costs</a:t>
            </a:r>
            <a:endParaRPr lang="en-GB" dirty="0"/>
          </a:p>
        </p:txBody>
      </p:sp>
      <p:sp>
        <p:nvSpPr>
          <p:cNvPr id="3" name="Text Placeholder 2"/>
          <p:cNvSpPr>
            <a:spLocks noGrp="1"/>
          </p:cNvSpPr>
          <p:nvPr>
            <p:ph type="body" idx="1"/>
          </p:nvPr>
        </p:nvSpPr>
        <p:spPr>
          <a:xfrm>
            <a:off x="819785" y="1375409"/>
            <a:ext cx="7504429" cy="8015015"/>
          </a:xfrm>
        </p:spPr>
        <p:txBody>
          <a:bodyPr/>
          <a:lstStyle/>
          <a:p>
            <a:r>
              <a:rPr lang="en-GB" b="0" spc="-5" dirty="0">
                <a:solidFill>
                  <a:srgbClr val="0000FF"/>
                </a:solidFill>
                <a:latin typeface="Georgia"/>
                <a:cs typeface="Georgia"/>
              </a:rPr>
              <a:t>Prevention costs </a:t>
            </a:r>
            <a:r>
              <a:rPr lang="en-GB" b="0" dirty="0">
                <a:latin typeface="Georgia"/>
                <a:cs typeface="Georgia"/>
              </a:rPr>
              <a:t>are </a:t>
            </a:r>
            <a:r>
              <a:rPr lang="en-GB" b="0" spc="-5" dirty="0">
                <a:latin typeface="Georgia"/>
                <a:cs typeface="Georgia"/>
              </a:rPr>
              <a:t>associated with preventing  defects before they</a:t>
            </a:r>
            <a:r>
              <a:rPr lang="en-GB" b="0" spc="-10" dirty="0">
                <a:latin typeface="Georgia"/>
                <a:cs typeface="Georgia"/>
              </a:rPr>
              <a:t> </a:t>
            </a:r>
            <a:r>
              <a:rPr lang="en-GB" b="0" spc="-5" dirty="0" smtClean="0">
                <a:latin typeface="Georgia"/>
                <a:cs typeface="Georgia"/>
              </a:rPr>
              <a:t>happen.</a:t>
            </a:r>
            <a:r>
              <a:rPr lang="en-GB" b="0" dirty="0" smtClean="0">
                <a:latin typeface="Georgia"/>
                <a:cs typeface="Georgia"/>
              </a:rPr>
              <a:t> </a:t>
            </a:r>
            <a:r>
              <a:rPr lang="en-GB" b="0" dirty="0" smtClean="0"/>
              <a:t>It include the following costs:</a:t>
            </a:r>
          </a:p>
          <a:p>
            <a:pPr marL="381000" indent="-342900" algn="just">
              <a:lnSpc>
                <a:spcPct val="100000"/>
              </a:lnSpc>
              <a:spcBef>
                <a:spcPts val="610"/>
              </a:spcBef>
              <a:buClr>
                <a:srgbClr val="B10018"/>
              </a:buClr>
              <a:buFont typeface="Arial" panose="020B0604020202020204" pitchFamily="34" charset="0"/>
              <a:buChar char="•"/>
              <a:tabLst>
                <a:tab pos="378460" algn="l"/>
              </a:tabLst>
            </a:pPr>
            <a:r>
              <a:rPr lang="en-GB" dirty="0"/>
              <a:t>Quality planning</a:t>
            </a:r>
            <a:r>
              <a:rPr lang="en-GB" spc="-35" dirty="0"/>
              <a:t> </a:t>
            </a:r>
            <a:r>
              <a:rPr lang="en-GB" spc="-5" dirty="0" smtClean="0"/>
              <a:t>costs-</a:t>
            </a:r>
            <a:r>
              <a:rPr lang="en-GB" dirty="0"/>
              <a:t> </a:t>
            </a:r>
            <a:r>
              <a:rPr lang="en-GB" b="0" dirty="0" smtClean="0"/>
              <a:t>It is the costs </a:t>
            </a:r>
            <a:r>
              <a:rPr lang="en-GB" b="0" spc="-10" dirty="0"/>
              <a:t>of developing </a:t>
            </a:r>
            <a:r>
              <a:rPr lang="en-GB" b="0" spc="-10" dirty="0" smtClean="0"/>
              <a:t>and implementing quality  </a:t>
            </a:r>
            <a:r>
              <a:rPr lang="en-GB" b="0" spc="-10" dirty="0"/>
              <a:t>management</a:t>
            </a:r>
            <a:r>
              <a:rPr lang="en-GB" b="0" spc="-5" dirty="0"/>
              <a:t> </a:t>
            </a:r>
            <a:r>
              <a:rPr lang="en-GB" b="0" spc="-10" dirty="0" smtClean="0"/>
              <a:t>program.</a:t>
            </a:r>
          </a:p>
          <a:p>
            <a:pPr marL="381000" indent="-342900">
              <a:lnSpc>
                <a:spcPct val="100000"/>
              </a:lnSpc>
              <a:spcBef>
                <a:spcPts val="525"/>
              </a:spcBef>
              <a:buClr>
                <a:srgbClr val="B10018"/>
              </a:buClr>
              <a:buFont typeface="Arial" panose="020B0604020202020204" pitchFamily="34" charset="0"/>
              <a:buChar char="•"/>
              <a:tabLst>
                <a:tab pos="378460" algn="l"/>
              </a:tabLst>
            </a:pPr>
            <a:r>
              <a:rPr lang="en-GB" dirty="0"/>
              <a:t>Product-design</a:t>
            </a:r>
            <a:r>
              <a:rPr lang="en-GB" spc="-20" dirty="0"/>
              <a:t> </a:t>
            </a:r>
            <a:r>
              <a:rPr lang="en-GB" dirty="0" smtClean="0"/>
              <a:t>costs- </a:t>
            </a:r>
            <a:r>
              <a:rPr lang="en-GB" b="0" dirty="0" smtClean="0"/>
              <a:t>It is the costs </a:t>
            </a:r>
            <a:r>
              <a:rPr lang="en-GB" b="0" spc="-10" dirty="0"/>
              <a:t>of designing products  </a:t>
            </a:r>
            <a:r>
              <a:rPr lang="en-GB" b="0" spc="-15" dirty="0"/>
              <a:t>with </a:t>
            </a:r>
            <a:r>
              <a:rPr lang="en-GB" b="0" spc="-5" dirty="0"/>
              <a:t>quality</a:t>
            </a:r>
            <a:r>
              <a:rPr lang="en-GB" b="0" spc="-50" dirty="0"/>
              <a:t> </a:t>
            </a:r>
            <a:r>
              <a:rPr lang="en-GB" b="0" spc="-5" dirty="0" smtClean="0"/>
              <a:t>characteristics.</a:t>
            </a:r>
          </a:p>
          <a:p>
            <a:pPr marL="381000" indent="-342900" algn="just">
              <a:lnSpc>
                <a:spcPct val="100000"/>
              </a:lnSpc>
              <a:spcBef>
                <a:spcPts val="520"/>
              </a:spcBef>
              <a:buClr>
                <a:srgbClr val="B10018"/>
              </a:buClr>
              <a:buFont typeface="Arial" panose="020B0604020202020204" pitchFamily="34" charset="0"/>
              <a:buChar char="•"/>
              <a:tabLst>
                <a:tab pos="378460" algn="l"/>
              </a:tabLst>
            </a:pPr>
            <a:r>
              <a:rPr lang="en-GB" dirty="0"/>
              <a:t>Process</a:t>
            </a:r>
            <a:r>
              <a:rPr lang="en-GB" spc="-5" dirty="0"/>
              <a:t> </a:t>
            </a:r>
            <a:r>
              <a:rPr lang="en-GB" dirty="0" smtClean="0"/>
              <a:t>costs- </a:t>
            </a:r>
            <a:r>
              <a:rPr lang="en-GB" b="0" dirty="0" smtClean="0"/>
              <a:t>It is the costs </a:t>
            </a:r>
            <a:r>
              <a:rPr lang="en-GB" b="0" spc="-10" dirty="0"/>
              <a:t>expended </a:t>
            </a:r>
            <a:r>
              <a:rPr lang="en-GB" b="0" spc="-5" dirty="0"/>
              <a:t>to </a:t>
            </a:r>
            <a:r>
              <a:rPr lang="en-GB" b="0" dirty="0"/>
              <a:t>make  sure </a:t>
            </a:r>
            <a:r>
              <a:rPr lang="en-GB" b="0" spc="-10" dirty="0"/>
              <a:t>productive </a:t>
            </a:r>
            <a:r>
              <a:rPr lang="en-GB" b="0" spc="-5" dirty="0"/>
              <a:t>process  conforms to quality  </a:t>
            </a:r>
            <a:r>
              <a:rPr lang="en-GB" b="0" spc="-10" dirty="0" smtClean="0"/>
              <a:t>specifications.</a:t>
            </a:r>
          </a:p>
          <a:p>
            <a:pPr marL="381000" indent="-342900">
              <a:lnSpc>
                <a:spcPct val="100000"/>
              </a:lnSpc>
              <a:spcBef>
                <a:spcPts val="855"/>
              </a:spcBef>
              <a:buClr>
                <a:srgbClr val="B10018"/>
              </a:buClr>
              <a:buFont typeface="Arial" panose="020B0604020202020204" pitchFamily="34" charset="0"/>
              <a:buChar char="•"/>
              <a:tabLst>
                <a:tab pos="378460" algn="l"/>
              </a:tabLst>
            </a:pPr>
            <a:r>
              <a:rPr lang="en-GB" dirty="0"/>
              <a:t>Training</a:t>
            </a:r>
            <a:r>
              <a:rPr lang="en-GB" spc="-5" dirty="0"/>
              <a:t> </a:t>
            </a:r>
            <a:r>
              <a:rPr lang="en-GB" dirty="0" smtClean="0"/>
              <a:t>costs-  </a:t>
            </a:r>
            <a:r>
              <a:rPr lang="en-GB" b="0" dirty="0" smtClean="0"/>
              <a:t>It is the costs </a:t>
            </a:r>
            <a:r>
              <a:rPr lang="en-GB" b="0" spc="-5" dirty="0"/>
              <a:t>of </a:t>
            </a:r>
            <a:r>
              <a:rPr lang="en-GB" b="0" spc="-10" dirty="0"/>
              <a:t>developing and  putting on quality </a:t>
            </a:r>
            <a:r>
              <a:rPr lang="en-GB" b="0" spc="-5" dirty="0"/>
              <a:t>training  </a:t>
            </a:r>
            <a:r>
              <a:rPr lang="en-GB" b="0" spc="-10" dirty="0"/>
              <a:t>programs </a:t>
            </a:r>
            <a:r>
              <a:rPr lang="en-GB" b="0" spc="-5" dirty="0"/>
              <a:t>for </a:t>
            </a:r>
            <a:r>
              <a:rPr lang="en-GB" b="0" spc="-10" dirty="0"/>
              <a:t>employees and  </a:t>
            </a:r>
            <a:r>
              <a:rPr lang="en-GB" b="0" spc="-10" dirty="0" smtClean="0"/>
              <a:t>management.</a:t>
            </a:r>
          </a:p>
          <a:p>
            <a:pPr marL="381000" indent="-342900" algn="just">
              <a:lnSpc>
                <a:spcPct val="100000"/>
              </a:lnSpc>
              <a:spcBef>
                <a:spcPts val="735"/>
              </a:spcBef>
              <a:buClr>
                <a:srgbClr val="B10018"/>
              </a:buClr>
              <a:buFont typeface="Arial" panose="020B0604020202020204" pitchFamily="34" charset="0"/>
              <a:buChar char="•"/>
              <a:tabLst>
                <a:tab pos="378460" algn="l"/>
              </a:tabLst>
            </a:pPr>
            <a:r>
              <a:rPr lang="en-GB" spc="-5" dirty="0"/>
              <a:t>Information </a:t>
            </a:r>
            <a:r>
              <a:rPr lang="en-GB" dirty="0" smtClean="0"/>
              <a:t>costs- </a:t>
            </a:r>
            <a:r>
              <a:rPr lang="en-GB" b="0" dirty="0" smtClean="0"/>
              <a:t>It is the costs </a:t>
            </a:r>
            <a:r>
              <a:rPr lang="en-GB" b="0" spc="-5" dirty="0"/>
              <a:t>of </a:t>
            </a:r>
            <a:r>
              <a:rPr lang="en-GB" b="0" spc="-10" dirty="0"/>
              <a:t>acquiring and  maintaining </a:t>
            </a:r>
            <a:r>
              <a:rPr lang="en-GB" b="0" spc="-5" dirty="0"/>
              <a:t>data related to  </a:t>
            </a:r>
            <a:r>
              <a:rPr lang="en-GB" b="0" spc="-10" dirty="0"/>
              <a:t>quality,</a:t>
            </a:r>
            <a:r>
              <a:rPr lang="en-GB" b="0" spc="10" dirty="0"/>
              <a:t> </a:t>
            </a:r>
            <a:r>
              <a:rPr lang="en-GB" b="0" spc="-10" dirty="0" smtClean="0"/>
              <a:t>and development</a:t>
            </a:r>
            <a:r>
              <a:rPr lang="en-GB" b="0" spc="-55" dirty="0" smtClean="0"/>
              <a:t> </a:t>
            </a:r>
            <a:r>
              <a:rPr lang="en-GB" b="0" spc="-5" dirty="0"/>
              <a:t>of  reports </a:t>
            </a:r>
            <a:r>
              <a:rPr lang="en-GB" b="0" spc="-10" dirty="0"/>
              <a:t>on quality  </a:t>
            </a:r>
            <a:r>
              <a:rPr lang="en-GB" b="0" spc="-5" dirty="0" smtClean="0"/>
              <a:t>performance.</a:t>
            </a:r>
            <a:endParaRPr lang="en-GB" b="0" dirty="0"/>
          </a:p>
          <a:p>
            <a:pPr marL="378460" indent="-340360">
              <a:lnSpc>
                <a:spcPct val="100000"/>
              </a:lnSpc>
              <a:spcBef>
                <a:spcPts val="855"/>
              </a:spcBef>
              <a:buClr>
                <a:srgbClr val="B10018"/>
              </a:buClr>
              <a:buFont typeface="UnDotum"/>
              <a:buChar char=""/>
              <a:tabLst>
                <a:tab pos="378460" algn="l"/>
              </a:tabLst>
            </a:pPr>
            <a:endParaRPr lang="en-GB" b="0" spc="-10" dirty="0" smtClean="0">
              <a:latin typeface="Arial"/>
              <a:cs typeface="Arial"/>
            </a:endParaRPr>
          </a:p>
          <a:p>
            <a:pPr marL="378460" indent="-340360">
              <a:lnSpc>
                <a:spcPct val="100000"/>
              </a:lnSpc>
              <a:spcBef>
                <a:spcPts val="855"/>
              </a:spcBef>
              <a:buClr>
                <a:srgbClr val="B10018"/>
              </a:buClr>
              <a:buFont typeface="UnDotum"/>
              <a:buChar char=""/>
              <a:tabLst>
                <a:tab pos="378460" algn="l"/>
              </a:tabLst>
            </a:pPr>
            <a:endParaRPr lang="en-GB" b="0" dirty="0">
              <a:latin typeface="Arial"/>
              <a:cs typeface="Arial"/>
            </a:endParaRPr>
          </a:p>
          <a:p>
            <a:pPr marL="378460" indent="-340360" algn="just">
              <a:lnSpc>
                <a:spcPct val="100000"/>
              </a:lnSpc>
              <a:spcBef>
                <a:spcPts val="520"/>
              </a:spcBef>
              <a:buClr>
                <a:srgbClr val="B10018"/>
              </a:buClr>
              <a:buFont typeface="UnDotum"/>
              <a:buChar char=""/>
              <a:tabLst>
                <a:tab pos="378460" algn="l"/>
              </a:tabLst>
            </a:pPr>
            <a:endParaRPr lang="en-GB" b="0" spc="-10" dirty="0" smtClean="0">
              <a:latin typeface="Arial"/>
              <a:cs typeface="Arial"/>
            </a:endParaRPr>
          </a:p>
          <a:p>
            <a:pPr marL="378460" indent="-340360" algn="just">
              <a:lnSpc>
                <a:spcPct val="100000"/>
              </a:lnSpc>
              <a:spcBef>
                <a:spcPts val="520"/>
              </a:spcBef>
              <a:buClr>
                <a:srgbClr val="B10018"/>
              </a:buClr>
              <a:buFont typeface="UnDotum"/>
              <a:buChar char=""/>
              <a:tabLst>
                <a:tab pos="378460" algn="l"/>
              </a:tabLst>
            </a:pPr>
            <a:endParaRPr lang="en-GB" b="0" dirty="0">
              <a:latin typeface="Arial"/>
              <a:cs typeface="Arial"/>
            </a:endParaRPr>
          </a:p>
          <a:p>
            <a:pPr marL="378460" indent="-340360">
              <a:lnSpc>
                <a:spcPct val="100000"/>
              </a:lnSpc>
              <a:spcBef>
                <a:spcPts val="525"/>
              </a:spcBef>
              <a:buClr>
                <a:srgbClr val="B10018"/>
              </a:buClr>
              <a:buFont typeface="UnDotum"/>
              <a:buChar char=""/>
              <a:tabLst>
                <a:tab pos="378460" algn="l"/>
              </a:tabLst>
            </a:pPr>
            <a:endParaRPr lang="en-GB" b="0" dirty="0">
              <a:latin typeface="Arial"/>
              <a:cs typeface="Arial"/>
            </a:endParaRPr>
          </a:p>
          <a:p>
            <a:pPr marL="378460" indent="-340360" algn="just">
              <a:lnSpc>
                <a:spcPct val="100000"/>
              </a:lnSpc>
              <a:spcBef>
                <a:spcPts val="610"/>
              </a:spcBef>
              <a:buClr>
                <a:srgbClr val="B10018"/>
              </a:buClr>
              <a:buFont typeface="UnDotum"/>
              <a:buChar char=""/>
              <a:tabLst>
                <a:tab pos="378460" algn="l"/>
              </a:tabLst>
            </a:pPr>
            <a:endParaRPr lang="en-GB" b="0" spc="-10" dirty="0" smtClean="0"/>
          </a:p>
          <a:p>
            <a:pPr marL="378460" indent="-340360" algn="just">
              <a:lnSpc>
                <a:spcPct val="100000"/>
              </a:lnSpc>
              <a:spcBef>
                <a:spcPts val="610"/>
              </a:spcBef>
              <a:buClr>
                <a:srgbClr val="B10018"/>
              </a:buClr>
              <a:buFont typeface="UnDotum"/>
              <a:buChar char=""/>
              <a:tabLst>
                <a:tab pos="378460" algn="l"/>
              </a:tabLst>
            </a:pPr>
            <a:endParaRPr lang="en-GB" b="0" dirty="0"/>
          </a:p>
          <a:p>
            <a:endParaRPr lang="en-GB" b="0" dirty="0" smtClean="0"/>
          </a:p>
          <a:p>
            <a:endParaRPr lang="en-GB" b="0" dirty="0"/>
          </a:p>
        </p:txBody>
      </p:sp>
    </p:spTree>
    <p:extLst>
      <p:ext uri="{BB962C8B-B14F-4D97-AF65-F5344CB8AC3E}">
        <p14:creationId xmlns:p14="http://schemas.microsoft.com/office/powerpoint/2010/main" xmlns="" val="29631345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289" y="327659"/>
            <a:ext cx="8313420" cy="369332"/>
          </a:xfrm>
        </p:spPr>
        <p:txBody>
          <a:bodyPr/>
          <a:lstStyle/>
          <a:p>
            <a:pPr algn="ctr"/>
            <a:r>
              <a:rPr lang="en-GB" spc="-5" dirty="0">
                <a:solidFill>
                  <a:srgbClr val="007F00"/>
                </a:solidFill>
                <a:latin typeface="Arial"/>
                <a:cs typeface="Arial"/>
              </a:rPr>
              <a:t>2.Appraisal</a:t>
            </a:r>
            <a:r>
              <a:rPr lang="en-GB" spc="-75" dirty="0">
                <a:solidFill>
                  <a:srgbClr val="007F00"/>
                </a:solidFill>
                <a:latin typeface="Arial"/>
                <a:cs typeface="Arial"/>
              </a:rPr>
              <a:t> </a:t>
            </a:r>
            <a:r>
              <a:rPr lang="en-GB" dirty="0">
                <a:solidFill>
                  <a:srgbClr val="007F00"/>
                </a:solidFill>
                <a:latin typeface="Arial"/>
                <a:cs typeface="Arial"/>
              </a:rPr>
              <a:t>Costs</a:t>
            </a:r>
            <a:endParaRPr lang="en-GB" dirty="0"/>
          </a:p>
        </p:txBody>
      </p:sp>
      <p:sp>
        <p:nvSpPr>
          <p:cNvPr id="3" name="Text Placeholder 2"/>
          <p:cNvSpPr>
            <a:spLocks noGrp="1"/>
          </p:cNvSpPr>
          <p:nvPr>
            <p:ph type="body" idx="1"/>
          </p:nvPr>
        </p:nvSpPr>
        <p:spPr>
          <a:xfrm>
            <a:off x="819785" y="1375409"/>
            <a:ext cx="7504429" cy="4860305"/>
          </a:xfrm>
        </p:spPr>
        <p:txBody>
          <a:bodyPr/>
          <a:lstStyle/>
          <a:p>
            <a:pPr algn="just"/>
            <a:r>
              <a:rPr lang="en-GB" b="0" spc="-5" dirty="0">
                <a:solidFill>
                  <a:srgbClr val="0000FF"/>
                </a:solidFill>
                <a:latin typeface="Georgia"/>
                <a:cs typeface="Georgia"/>
              </a:rPr>
              <a:t>Appraisal costs </a:t>
            </a:r>
            <a:r>
              <a:rPr lang="en-GB" b="0" spc="-5" dirty="0">
                <a:latin typeface="Georgia"/>
                <a:cs typeface="Georgia"/>
              </a:rPr>
              <a:t>are incurred </a:t>
            </a:r>
            <a:r>
              <a:rPr lang="en-GB" b="0" dirty="0">
                <a:latin typeface="Georgia"/>
                <a:cs typeface="Georgia"/>
              </a:rPr>
              <a:t>when the firm  </a:t>
            </a:r>
            <a:r>
              <a:rPr lang="en-GB" b="0" spc="-5" dirty="0">
                <a:latin typeface="Georgia"/>
                <a:cs typeface="Georgia"/>
              </a:rPr>
              <a:t>assesses </a:t>
            </a:r>
            <a:r>
              <a:rPr lang="en-GB" b="0" dirty="0">
                <a:latin typeface="Georgia"/>
                <a:cs typeface="Georgia"/>
              </a:rPr>
              <a:t>the </a:t>
            </a:r>
            <a:r>
              <a:rPr lang="en-GB" b="0" spc="-5" dirty="0">
                <a:latin typeface="Georgia"/>
                <a:cs typeface="Georgia"/>
              </a:rPr>
              <a:t>performance level of its</a:t>
            </a:r>
            <a:r>
              <a:rPr lang="en-GB" b="0" dirty="0">
                <a:latin typeface="Georgia"/>
                <a:cs typeface="Georgia"/>
              </a:rPr>
              <a:t> </a:t>
            </a:r>
            <a:r>
              <a:rPr lang="en-GB" b="0" spc="-5" dirty="0" smtClean="0">
                <a:latin typeface="Georgia"/>
                <a:cs typeface="Georgia"/>
              </a:rPr>
              <a:t>processes.</a:t>
            </a:r>
            <a:r>
              <a:rPr lang="en-GB" b="0" dirty="0" smtClean="0">
                <a:latin typeface="Georgia"/>
                <a:cs typeface="Georgia"/>
              </a:rPr>
              <a:t> </a:t>
            </a:r>
            <a:r>
              <a:rPr lang="en-GB" b="0" dirty="0" smtClean="0"/>
              <a:t>The costs that it includes are given below:</a:t>
            </a:r>
          </a:p>
          <a:p>
            <a:pPr marL="381000" indent="-342900" algn="just">
              <a:lnSpc>
                <a:spcPct val="100000"/>
              </a:lnSpc>
              <a:spcBef>
                <a:spcPts val="725"/>
              </a:spcBef>
              <a:buFont typeface="Arial" panose="020B0604020202020204" pitchFamily="34" charset="0"/>
              <a:buChar char="•"/>
            </a:pPr>
            <a:r>
              <a:rPr lang="en-GB" spc="20" dirty="0"/>
              <a:t>Inspection </a:t>
            </a:r>
            <a:r>
              <a:rPr lang="en-GB" spc="-5" dirty="0"/>
              <a:t>and</a:t>
            </a:r>
            <a:r>
              <a:rPr lang="en-GB" spc="-35" dirty="0"/>
              <a:t> </a:t>
            </a:r>
            <a:r>
              <a:rPr lang="en-GB" spc="-5" dirty="0" smtClean="0"/>
              <a:t>testing-</a:t>
            </a:r>
            <a:r>
              <a:rPr lang="en-GB" dirty="0" smtClean="0"/>
              <a:t> </a:t>
            </a:r>
            <a:r>
              <a:rPr lang="en-GB" b="0" spc="-5" dirty="0" smtClean="0"/>
              <a:t>It include the costs </a:t>
            </a:r>
            <a:r>
              <a:rPr lang="en-GB" b="0" spc="-5" dirty="0"/>
              <a:t>of </a:t>
            </a:r>
            <a:r>
              <a:rPr lang="en-GB" b="0" spc="-10" dirty="0"/>
              <a:t>testing </a:t>
            </a:r>
            <a:r>
              <a:rPr lang="en-GB" b="0" spc="-5" dirty="0"/>
              <a:t>and </a:t>
            </a:r>
            <a:r>
              <a:rPr lang="en-GB" b="0" spc="-10" dirty="0"/>
              <a:t>inspecting materials, parts, and  </a:t>
            </a:r>
            <a:r>
              <a:rPr lang="en-GB" b="0" spc="-5" dirty="0"/>
              <a:t>product at various stages</a:t>
            </a:r>
            <a:r>
              <a:rPr lang="en-GB" b="0" spc="25" dirty="0"/>
              <a:t> </a:t>
            </a:r>
            <a:r>
              <a:rPr lang="en-GB" b="0" spc="-10" dirty="0"/>
              <a:t>and</a:t>
            </a:r>
            <a:r>
              <a:rPr lang="en-GB" b="0" dirty="0"/>
              <a:t> </a:t>
            </a:r>
            <a:r>
              <a:rPr lang="en-GB" b="0" spc="-5" dirty="0" smtClean="0"/>
              <a:t>at </a:t>
            </a:r>
            <a:r>
              <a:rPr lang="en-GB" b="0" spc="-10" dirty="0" smtClean="0"/>
              <a:t>end</a:t>
            </a:r>
            <a:r>
              <a:rPr lang="en-GB" b="0" dirty="0" smtClean="0"/>
              <a:t> </a:t>
            </a:r>
            <a:r>
              <a:rPr lang="en-GB" b="0" spc="-5" dirty="0" smtClean="0"/>
              <a:t>of process</a:t>
            </a:r>
            <a:endParaRPr lang="en-GB" b="0" dirty="0"/>
          </a:p>
          <a:p>
            <a:pPr marL="381000" indent="-342900" algn="just">
              <a:lnSpc>
                <a:spcPct val="100000"/>
              </a:lnSpc>
              <a:spcBef>
                <a:spcPts val="630"/>
              </a:spcBef>
              <a:buFont typeface="Arial" panose="020B0604020202020204" pitchFamily="34" charset="0"/>
              <a:buChar char="•"/>
            </a:pPr>
            <a:r>
              <a:rPr lang="en-GB" spc="55" dirty="0" smtClean="0"/>
              <a:t>Test </a:t>
            </a:r>
            <a:r>
              <a:rPr lang="en-GB" spc="-5" dirty="0"/>
              <a:t>equipment</a:t>
            </a:r>
            <a:r>
              <a:rPr lang="en-GB" spc="-60" dirty="0"/>
              <a:t> </a:t>
            </a:r>
            <a:r>
              <a:rPr lang="en-GB" dirty="0" smtClean="0"/>
              <a:t>costs- </a:t>
            </a:r>
            <a:r>
              <a:rPr lang="en-GB" b="0" dirty="0" smtClean="0"/>
              <a:t>It Include the co</a:t>
            </a:r>
            <a:r>
              <a:rPr lang="en-GB" b="0" spc="-15" dirty="0" smtClean="0"/>
              <a:t>s</a:t>
            </a:r>
            <a:r>
              <a:rPr lang="en-GB" b="0" spc="5" dirty="0" smtClean="0"/>
              <a:t>t</a:t>
            </a:r>
            <a:r>
              <a:rPr lang="en-GB" b="0" dirty="0" smtClean="0"/>
              <a:t>s</a:t>
            </a:r>
            <a:r>
              <a:rPr lang="en-GB" b="0" spc="-5" dirty="0" smtClean="0"/>
              <a:t> </a:t>
            </a:r>
            <a:r>
              <a:rPr lang="en-GB" b="0" spc="-5" dirty="0"/>
              <a:t>o</a:t>
            </a:r>
            <a:r>
              <a:rPr lang="en-GB" b="0" dirty="0"/>
              <a:t>f</a:t>
            </a:r>
            <a:r>
              <a:rPr lang="en-GB" b="0" spc="5" dirty="0"/>
              <a:t> </a:t>
            </a:r>
            <a:r>
              <a:rPr lang="en-GB" b="0" dirty="0"/>
              <a:t>m</a:t>
            </a:r>
            <a:r>
              <a:rPr lang="en-GB" b="0" spc="-15" dirty="0"/>
              <a:t>a</a:t>
            </a:r>
            <a:r>
              <a:rPr lang="en-GB" b="0" spc="-5" dirty="0"/>
              <a:t>i</a:t>
            </a:r>
            <a:r>
              <a:rPr lang="en-GB" b="0" spc="-15" dirty="0"/>
              <a:t>n</a:t>
            </a:r>
            <a:r>
              <a:rPr lang="en-GB" b="0" spc="5" dirty="0"/>
              <a:t>t</a:t>
            </a:r>
            <a:r>
              <a:rPr lang="en-GB" b="0" spc="-15" dirty="0"/>
              <a:t>a</a:t>
            </a:r>
            <a:r>
              <a:rPr lang="en-GB" b="0" spc="-5" dirty="0"/>
              <a:t>in</a:t>
            </a:r>
            <a:r>
              <a:rPr lang="en-GB" b="0" spc="-10" dirty="0"/>
              <a:t>i</a:t>
            </a:r>
            <a:r>
              <a:rPr lang="en-GB" b="0" spc="-5" dirty="0"/>
              <a:t>n</a:t>
            </a:r>
            <a:r>
              <a:rPr lang="en-GB" b="0" dirty="0"/>
              <a:t>g</a:t>
            </a:r>
            <a:r>
              <a:rPr lang="en-GB" b="0" spc="-5" dirty="0"/>
              <a:t> e</a:t>
            </a:r>
            <a:r>
              <a:rPr lang="en-GB" b="0" spc="-15" dirty="0"/>
              <a:t>q</a:t>
            </a:r>
            <a:r>
              <a:rPr lang="en-GB" b="0" spc="-5" dirty="0"/>
              <a:t>u</a:t>
            </a:r>
            <a:r>
              <a:rPr lang="en-GB" b="0" spc="-10" dirty="0"/>
              <a:t>i</a:t>
            </a:r>
            <a:r>
              <a:rPr lang="en-GB" b="0" spc="-5" dirty="0"/>
              <a:t>pm</a:t>
            </a:r>
            <a:r>
              <a:rPr lang="en-GB" b="0" spc="-15" dirty="0"/>
              <a:t>e</a:t>
            </a:r>
            <a:r>
              <a:rPr lang="en-GB" b="0" spc="-5" dirty="0"/>
              <a:t>n</a:t>
            </a:r>
            <a:r>
              <a:rPr lang="en-GB" b="0" dirty="0"/>
              <a:t>t</a:t>
            </a:r>
            <a:r>
              <a:rPr lang="en-GB" b="0" spc="5" dirty="0"/>
              <a:t> </a:t>
            </a:r>
            <a:r>
              <a:rPr lang="en-GB" b="0" spc="-5" dirty="0"/>
              <a:t>u</a:t>
            </a:r>
            <a:r>
              <a:rPr lang="en-GB" b="0" spc="-15" dirty="0"/>
              <a:t>s</a:t>
            </a:r>
            <a:r>
              <a:rPr lang="en-GB" b="0" spc="-5" dirty="0"/>
              <a:t>e</a:t>
            </a:r>
            <a:r>
              <a:rPr lang="en-GB" b="0" dirty="0"/>
              <a:t>d</a:t>
            </a:r>
            <a:r>
              <a:rPr lang="en-GB" b="0" spc="-5" dirty="0"/>
              <a:t> i</a:t>
            </a:r>
            <a:r>
              <a:rPr lang="en-GB" b="0" dirty="0"/>
              <a:t>n</a:t>
            </a:r>
            <a:r>
              <a:rPr lang="en-GB" b="0" spc="-5" dirty="0"/>
              <a:t> testi</a:t>
            </a:r>
            <a:r>
              <a:rPr lang="en-GB" b="0" spc="-15" dirty="0"/>
              <a:t>n</a:t>
            </a:r>
            <a:r>
              <a:rPr lang="en-GB" b="0" dirty="0"/>
              <a:t>g	</a:t>
            </a:r>
            <a:r>
              <a:rPr lang="en-GB" b="0" spc="-15" dirty="0"/>
              <a:t>q</a:t>
            </a:r>
            <a:r>
              <a:rPr lang="en-GB" b="0" spc="-5" dirty="0"/>
              <a:t>u</a:t>
            </a:r>
            <a:r>
              <a:rPr lang="en-GB" b="0" spc="-15" dirty="0"/>
              <a:t>a</a:t>
            </a:r>
            <a:r>
              <a:rPr lang="en-GB" b="0" spc="-5" dirty="0"/>
              <a:t>lity  characteristics </a:t>
            </a:r>
            <a:r>
              <a:rPr lang="en-GB" b="0" spc="-10" dirty="0"/>
              <a:t>of</a:t>
            </a:r>
            <a:r>
              <a:rPr lang="en-GB" b="0" spc="10" dirty="0"/>
              <a:t> </a:t>
            </a:r>
            <a:r>
              <a:rPr lang="en-GB" b="0" spc="-10" dirty="0" smtClean="0"/>
              <a:t>products.</a:t>
            </a:r>
            <a:endParaRPr lang="en-GB" b="0" dirty="0"/>
          </a:p>
          <a:p>
            <a:pPr marL="381000" indent="-342900" algn="just">
              <a:lnSpc>
                <a:spcPct val="100000"/>
              </a:lnSpc>
              <a:spcBef>
                <a:spcPts val="635"/>
              </a:spcBef>
              <a:buFont typeface="Arial" panose="020B0604020202020204" pitchFamily="34" charset="0"/>
              <a:buChar char="•"/>
            </a:pPr>
            <a:r>
              <a:rPr lang="en-GB" spc="30" dirty="0" smtClean="0"/>
              <a:t>Operator</a:t>
            </a:r>
            <a:r>
              <a:rPr lang="en-GB" spc="-5" dirty="0" smtClean="0"/>
              <a:t> </a:t>
            </a:r>
            <a:r>
              <a:rPr lang="en-GB" dirty="0" smtClean="0"/>
              <a:t>costs- </a:t>
            </a:r>
            <a:r>
              <a:rPr lang="en-GB" b="0" spc="-5" dirty="0" smtClean="0"/>
              <a:t>It include the costs</a:t>
            </a:r>
            <a:r>
              <a:rPr lang="en-GB" b="0" dirty="0" smtClean="0"/>
              <a:t> </a:t>
            </a:r>
            <a:r>
              <a:rPr lang="en-GB" b="0" spc="-5" dirty="0"/>
              <a:t>of	time spent </a:t>
            </a:r>
            <a:r>
              <a:rPr lang="en-GB" b="0" spc="-10" dirty="0"/>
              <a:t>by operators </a:t>
            </a:r>
            <a:r>
              <a:rPr lang="en-GB" b="0"/>
              <a:t>to </a:t>
            </a:r>
            <a:r>
              <a:rPr lang="en-GB" b="0" spc="-10" smtClean="0"/>
              <a:t>gather </a:t>
            </a:r>
            <a:r>
              <a:rPr lang="en-GB" b="0" spc="-5" dirty="0"/>
              <a:t>data for testing  product </a:t>
            </a:r>
            <a:r>
              <a:rPr lang="en-GB" b="0" spc="-10" dirty="0"/>
              <a:t>quality, </a:t>
            </a:r>
            <a:r>
              <a:rPr lang="en-GB" b="0" spc="-5" dirty="0"/>
              <a:t>to </a:t>
            </a:r>
            <a:r>
              <a:rPr lang="en-GB" b="0" dirty="0"/>
              <a:t>make </a:t>
            </a:r>
            <a:r>
              <a:rPr lang="en-GB" b="0" spc="-10" dirty="0"/>
              <a:t>equipment adjustments </a:t>
            </a:r>
            <a:r>
              <a:rPr lang="en-GB" b="0" spc="-5" dirty="0"/>
              <a:t>to  maintain </a:t>
            </a:r>
            <a:r>
              <a:rPr lang="en-GB" b="0" spc="-10" dirty="0"/>
              <a:t>quality, and </a:t>
            </a:r>
            <a:r>
              <a:rPr lang="en-GB" b="0" dirty="0"/>
              <a:t>to stop </a:t>
            </a:r>
            <a:r>
              <a:rPr lang="en-GB" b="0" spc="-15" dirty="0"/>
              <a:t>work </a:t>
            </a:r>
            <a:r>
              <a:rPr lang="en-GB" b="0" spc="-5" dirty="0"/>
              <a:t>to assess</a:t>
            </a:r>
            <a:r>
              <a:rPr lang="en-GB" b="0" spc="10" dirty="0"/>
              <a:t> </a:t>
            </a:r>
            <a:r>
              <a:rPr lang="en-GB" b="0" spc="-10" dirty="0" smtClean="0"/>
              <a:t>quality.</a:t>
            </a:r>
            <a:endParaRPr lang="en-GB" b="0" dirty="0"/>
          </a:p>
          <a:p>
            <a:endParaRPr lang="en-GB" b="0" dirty="0" smtClean="0"/>
          </a:p>
          <a:p>
            <a:endParaRPr lang="en-GB" b="0" dirty="0"/>
          </a:p>
        </p:txBody>
      </p:sp>
    </p:spTree>
    <p:extLst>
      <p:ext uri="{BB962C8B-B14F-4D97-AF65-F5344CB8AC3E}">
        <p14:creationId xmlns:p14="http://schemas.microsoft.com/office/powerpoint/2010/main" xmlns="" val="26813881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289" y="327659"/>
            <a:ext cx="8313420" cy="369332"/>
          </a:xfrm>
        </p:spPr>
        <p:txBody>
          <a:bodyPr/>
          <a:lstStyle/>
          <a:p>
            <a:pPr algn="ctr"/>
            <a:r>
              <a:rPr lang="en-GB" spc="-5" dirty="0">
                <a:solidFill>
                  <a:srgbClr val="007F00"/>
                </a:solidFill>
              </a:rPr>
              <a:t>3.Internal Failure</a:t>
            </a:r>
            <a:r>
              <a:rPr lang="en-GB" spc="-15" dirty="0">
                <a:solidFill>
                  <a:srgbClr val="007F00"/>
                </a:solidFill>
              </a:rPr>
              <a:t> </a:t>
            </a:r>
            <a:r>
              <a:rPr lang="en-GB" spc="-5" dirty="0">
                <a:solidFill>
                  <a:srgbClr val="007F00"/>
                </a:solidFill>
              </a:rPr>
              <a:t>Costs</a:t>
            </a:r>
            <a:endParaRPr lang="en-GB" dirty="0"/>
          </a:p>
        </p:txBody>
      </p:sp>
      <p:sp>
        <p:nvSpPr>
          <p:cNvPr id="3" name="Text Placeholder 2"/>
          <p:cNvSpPr>
            <a:spLocks noGrp="1"/>
          </p:cNvSpPr>
          <p:nvPr>
            <p:ph type="body" idx="1"/>
          </p:nvPr>
        </p:nvSpPr>
        <p:spPr>
          <a:xfrm>
            <a:off x="819785" y="1375409"/>
            <a:ext cx="7504429" cy="5671809"/>
          </a:xfrm>
        </p:spPr>
        <p:txBody>
          <a:bodyPr/>
          <a:lstStyle/>
          <a:p>
            <a:pPr algn="just"/>
            <a:r>
              <a:rPr lang="en-GB" b="0" spc="-5" dirty="0">
                <a:solidFill>
                  <a:srgbClr val="0000FF"/>
                </a:solidFill>
                <a:latin typeface="Georgia"/>
                <a:cs typeface="Georgia"/>
              </a:rPr>
              <a:t>Internal failure </a:t>
            </a:r>
            <a:r>
              <a:rPr lang="en-GB" b="0" dirty="0">
                <a:solidFill>
                  <a:srgbClr val="0000FF"/>
                </a:solidFill>
                <a:latin typeface="Georgia"/>
                <a:cs typeface="Georgia"/>
              </a:rPr>
              <a:t>costs </a:t>
            </a:r>
            <a:r>
              <a:rPr lang="en-GB" b="0" spc="-5" dirty="0">
                <a:latin typeface="Georgia"/>
                <a:cs typeface="Georgia"/>
              </a:rPr>
              <a:t>result </a:t>
            </a:r>
            <a:r>
              <a:rPr lang="en-GB" b="0" dirty="0">
                <a:latin typeface="Georgia"/>
                <a:cs typeface="Georgia"/>
              </a:rPr>
              <a:t>from </a:t>
            </a:r>
            <a:r>
              <a:rPr lang="en-GB" b="0" spc="-5" dirty="0">
                <a:latin typeface="Georgia"/>
                <a:cs typeface="Georgia"/>
              </a:rPr>
              <a:t>defects that are  discovered during </a:t>
            </a:r>
            <a:r>
              <a:rPr lang="en-GB" b="0" dirty="0">
                <a:latin typeface="Georgia"/>
                <a:cs typeface="Georgia"/>
              </a:rPr>
              <a:t>production of services </a:t>
            </a:r>
            <a:r>
              <a:rPr lang="en-GB" b="0" spc="-5" dirty="0">
                <a:latin typeface="Georgia"/>
                <a:cs typeface="Georgia"/>
              </a:rPr>
              <a:t>or  </a:t>
            </a:r>
            <a:r>
              <a:rPr lang="en-GB" b="0" dirty="0" smtClean="0">
                <a:latin typeface="Georgia"/>
                <a:cs typeface="Georgia"/>
              </a:rPr>
              <a:t>products. </a:t>
            </a:r>
            <a:r>
              <a:rPr lang="en-GB" b="0" dirty="0" smtClean="0"/>
              <a:t>The cost that it includes are given below:</a:t>
            </a:r>
          </a:p>
          <a:p>
            <a:pPr marL="381000" indent="-342900">
              <a:lnSpc>
                <a:spcPct val="100000"/>
              </a:lnSpc>
              <a:spcBef>
                <a:spcPts val="610"/>
              </a:spcBef>
              <a:buClr>
                <a:srgbClr val="B10018"/>
              </a:buClr>
              <a:buFont typeface="Arial" panose="020B0604020202020204" pitchFamily="34" charset="0"/>
              <a:buChar char="•"/>
              <a:tabLst>
                <a:tab pos="378460" algn="l"/>
              </a:tabLst>
            </a:pPr>
            <a:r>
              <a:rPr lang="en-GB" dirty="0"/>
              <a:t>Scrap</a:t>
            </a:r>
            <a:r>
              <a:rPr lang="en-GB" spc="-5" dirty="0"/>
              <a:t> </a:t>
            </a:r>
            <a:r>
              <a:rPr lang="en-GB" spc="-5" dirty="0" smtClean="0"/>
              <a:t>costs-</a:t>
            </a:r>
            <a:r>
              <a:rPr lang="en-GB" dirty="0" smtClean="0"/>
              <a:t> </a:t>
            </a:r>
            <a:r>
              <a:rPr lang="en-GB" b="0" dirty="0" smtClean="0">
                <a:latin typeface="Arial"/>
                <a:cs typeface="Arial"/>
              </a:rPr>
              <a:t>It includes the costs </a:t>
            </a:r>
            <a:r>
              <a:rPr lang="en-GB" b="0" spc="-10" dirty="0">
                <a:latin typeface="Arial"/>
                <a:cs typeface="Arial"/>
              </a:rPr>
              <a:t>of poor-quality products  </a:t>
            </a:r>
            <a:r>
              <a:rPr lang="en-GB" b="0" spc="-5" dirty="0">
                <a:latin typeface="Arial"/>
                <a:cs typeface="Arial"/>
              </a:rPr>
              <a:t>that must be </a:t>
            </a:r>
            <a:r>
              <a:rPr lang="en-GB" b="0" spc="-10" dirty="0">
                <a:latin typeface="Arial"/>
                <a:cs typeface="Arial"/>
              </a:rPr>
              <a:t>discarded,  including </a:t>
            </a:r>
            <a:r>
              <a:rPr lang="en-GB" b="0" spc="-10" dirty="0" smtClean="0">
                <a:latin typeface="Arial"/>
                <a:cs typeface="Arial"/>
              </a:rPr>
              <a:t>labour</a:t>
            </a:r>
            <a:r>
              <a:rPr lang="en-GB" b="0" spc="-10" dirty="0">
                <a:latin typeface="Arial"/>
                <a:cs typeface="Arial"/>
              </a:rPr>
              <a:t>, </a:t>
            </a:r>
            <a:r>
              <a:rPr lang="en-GB" b="0" spc="-5" dirty="0">
                <a:latin typeface="Arial"/>
                <a:cs typeface="Arial"/>
              </a:rPr>
              <a:t>material, </a:t>
            </a:r>
            <a:r>
              <a:rPr lang="en-GB" b="0" spc="-10" dirty="0">
                <a:latin typeface="Arial"/>
                <a:cs typeface="Arial"/>
              </a:rPr>
              <a:t>and  indirect</a:t>
            </a:r>
            <a:r>
              <a:rPr lang="en-GB" b="0" dirty="0">
                <a:latin typeface="Arial"/>
                <a:cs typeface="Arial"/>
              </a:rPr>
              <a:t> </a:t>
            </a:r>
            <a:r>
              <a:rPr lang="en-GB" b="0" dirty="0" smtClean="0">
                <a:latin typeface="Arial"/>
                <a:cs typeface="Arial"/>
              </a:rPr>
              <a:t>costs.</a:t>
            </a:r>
            <a:endParaRPr lang="en-GB" b="0" dirty="0">
              <a:latin typeface="Arial"/>
              <a:cs typeface="Arial"/>
            </a:endParaRPr>
          </a:p>
          <a:p>
            <a:pPr marL="381000" indent="-342900" algn="just">
              <a:lnSpc>
                <a:spcPct val="100000"/>
              </a:lnSpc>
              <a:spcBef>
                <a:spcPts val="520"/>
              </a:spcBef>
              <a:buClr>
                <a:srgbClr val="B10018"/>
              </a:buClr>
              <a:buFont typeface="Arial" panose="020B0604020202020204" pitchFamily="34" charset="0"/>
              <a:buChar char="•"/>
              <a:tabLst>
                <a:tab pos="378460" algn="l"/>
              </a:tabLst>
            </a:pPr>
            <a:r>
              <a:rPr lang="en-GB" dirty="0"/>
              <a:t>Rework</a:t>
            </a:r>
            <a:r>
              <a:rPr lang="en-GB" spc="-5" dirty="0"/>
              <a:t> </a:t>
            </a:r>
            <a:r>
              <a:rPr lang="en-GB" spc="-5" dirty="0" smtClean="0"/>
              <a:t>costs-</a:t>
            </a:r>
            <a:r>
              <a:rPr lang="en-GB" dirty="0" smtClean="0"/>
              <a:t> </a:t>
            </a:r>
            <a:r>
              <a:rPr lang="en-GB" b="0" dirty="0" smtClean="0">
                <a:latin typeface="Arial"/>
                <a:cs typeface="Arial"/>
              </a:rPr>
              <a:t>It includes the costs </a:t>
            </a:r>
            <a:r>
              <a:rPr lang="en-GB" b="0" spc="-10" dirty="0">
                <a:latin typeface="Arial"/>
                <a:cs typeface="Arial"/>
              </a:rPr>
              <a:t>of fixing </a:t>
            </a:r>
            <a:r>
              <a:rPr lang="en-GB" b="0" spc="-5" dirty="0">
                <a:latin typeface="Arial"/>
                <a:cs typeface="Arial"/>
              </a:rPr>
              <a:t>defective  </a:t>
            </a:r>
            <a:r>
              <a:rPr lang="en-GB" b="0" spc="-10" dirty="0">
                <a:latin typeface="Arial"/>
                <a:cs typeface="Arial"/>
              </a:rPr>
              <a:t>products </a:t>
            </a:r>
            <a:r>
              <a:rPr lang="en-GB" b="0" spc="-5" dirty="0">
                <a:latin typeface="Arial"/>
                <a:cs typeface="Arial"/>
              </a:rPr>
              <a:t>to conform to </a:t>
            </a:r>
            <a:r>
              <a:rPr lang="en-GB" b="0" spc="-10" dirty="0">
                <a:latin typeface="Arial"/>
                <a:cs typeface="Arial"/>
              </a:rPr>
              <a:t>quality  </a:t>
            </a:r>
            <a:r>
              <a:rPr lang="en-GB" b="0" spc="-10" dirty="0" smtClean="0">
                <a:latin typeface="Arial"/>
                <a:cs typeface="Arial"/>
              </a:rPr>
              <a:t>specifications.</a:t>
            </a:r>
            <a:endParaRPr lang="en-GB" b="0" dirty="0">
              <a:latin typeface="Arial"/>
              <a:cs typeface="Arial"/>
            </a:endParaRPr>
          </a:p>
          <a:p>
            <a:pPr marL="381000" indent="-342900" algn="just">
              <a:lnSpc>
                <a:spcPct val="100000"/>
              </a:lnSpc>
              <a:spcBef>
                <a:spcPts val="525"/>
              </a:spcBef>
              <a:buClr>
                <a:srgbClr val="B10018"/>
              </a:buClr>
              <a:buFont typeface="Arial" panose="020B0604020202020204" pitchFamily="34" charset="0"/>
              <a:buChar char="•"/>
              <a:tabLst>
                <a:tab pos="378460" algn="l"/>
              </a:tabLst>
            </a:pPr>
            <a:r>
              <a:rPr lang="en-GB" dirty="0"/>
              <a:t>Process </a:t>
            </a:r>
            <a:r>
              <a:rPr lang="en-GB" spc="-5" dirty="0"/>
              <a:t>failure</a:t>
            </a:r>
            <a:r>
              <a:rPr lang="en-GB" spc="-70" dirty="0"/>
              <a:t> </a:t>
            </a:r>
            <a:r>
              <a:rPr lang="en-GB" dirty="0" smtClean="0"/>
              <a:t>costs- </a:t>
            </a:r>
            <a:r>
              <a:rPr lang="en-GB" b="0" dirty="0" smtClean="0">
                <a:latin typeface="Arial"/>
                <a:cs typeface="Arial"/>
              </a:rPr>
              <a:t>It includes the costs </a:t>
            </a:r>
            <a:r>
              <a:rPr lang="en-GB" b="0" spc="-10" dirty="0">
                <a:latin typeface="Arial"/>
                <a:cs typeface="Arial"/>
              </a:rPr>
              <a:t>of </a:t>
            </a:r>
            <a:r>
              <a:rPr lang="en-GB" b="0" spc="-5" dirty="0">
                <a:latin typeface="Arial"/>
                <a:cs typeface="Arial"/>
              </a:rPr>
              <a:t>determining </a:t>
            </a:r>
            <a:r>
              <a:rPr lang="en-GB" b="0" spc="-20" dirty="0">
                <a:latin typeface="Arial"/>
                <a:cs typeface="Arial"/>
              </a:rPr>
              <a:t>why  </a:t>
            </a:r>
            <a:r>
              <a:rPr lang="en-GB" b="0" spc="-10" dirty="0">
                <a:latin typeface="Arial"/>
                <a:cs typeface="Arial"/>
              </a:rPr>
              <a:t>production </a:t>
            </a:r>
            <a:r>
              <a:rPr lang="en-GB" b="0" spc="-5" dirty="0">
                <a:latin typeface="Arial"/>
                <a:cs typeface="Arial"/>
              </a:rPr>
              <a:t>process is  </a:t>
            </a:r>
            <a:r>
              <a:rPr lang="en-GB" b="0" spc="-10" dirty="0">
                <a:latin typeface="Arial"/>
                <a:cs typeface="Arial"/>
              </a:rPr>
              <a:t>producing poor-quality</a:t>
            </a:r>
            <a:r>
              <a:rPr lang="en-GB" b="0" spc="-20" dirty="0">
                <a:latin typeface="Arial"/>
                <a:cs typeface="Arial"/>
              </a:rPr>
              <a:t> </a:t>
            </a:r>
            <a:r>
              <a:rPr lang="en-GB" b="0" spc="-10" dirty="0" smtClean="0">
                <a:latin typeface="Arial"/>
                <a:cs typeface="Arial"/>
              </a:rPr>
              <a:t>products.</a:t>
            </a:r>
          </a:p>
          <a:p>
            <a:pPr marL="381000" indent="-342900">
              <a:lnSpc>
                <a:spcPct val="100000"/>
              </a:lnSpc>
              <a:spcBef>
                <a:spcPts val="855"/>
              </a:spcBef>
              <a:buClr>
                <a:srgbClr val="B10018"/>
              </a:buClr>
              <a:buFont typeface="Arial" panose="020B0604020202020204" pitchFamily="34" charset="0"/>
              <a:buChar char="•"/>
              <a:tabLst>
                <a:tab pos="378460" algn="l"/>
              </a:tabLst>
            </a:pPr>
            <a:r>
              <a:rPr lang="en-GB" i="1" dirty="0"/>
              <a:t>Process </a:t>
            </a:r>
            <a:r>
              <a:rPr lang="en-GB" i="1" spc="-5" dirty="0"/>
              <a:t>downtime</a:t>
            </a:r>
            <a:r>
              <a:rPr lang="en-GB" i="1" spc="-25" dirty="0"/>
              <a:t> </a:t>
            </a:r>
            <a:r>
              <a:rPr lang="en-GB" i="1" dirty="0" smtClean="0"/>
              <a:t>costs-</a:t>
            </a:r>
            <a:r>
              <a:rPr lang="en-GB" dirty="0" smtClean="0"/>
              <a:t> </a:t>
            </a:r>
            <a:r>
              <a:rPr lang="en-GB" b="0" dirty="0" smtClean="0">
                <a:latin typeface="Arial"/>
                <a:cs typeface="Arial"/>
              </a:rPr>
              <a:t>It includes the costs </a:t>
            </a:r>
            <a:r>
              <a:rPr lang="en-GB" b="0" spc="-5" dirty="0">
                <a:latin typeface="Arial"/>
                <a:cs typeface="Arial"/>
              </a:rPr>
              <a:t>of shutting </a:t>
            </a:r>
            <a:r>
              <a:rPr lang="en-GB" b="0" spc="-15" dirty="0">
                <a:latin typeface="Arial"/>
                <a:cs typeface="Arial"/>
              </a:rPr>
              <a:t>down  </a:t>
            </a:r>
            <a:r>
              <a:rPr lang="en-GB" b="0" spc="-10" dirty="0">
                <a:latin typeface="Arial"/>
                <a:cs typeface="Arial"/>
              </a:rPr>
              <a:t>productive </a:t>
            </a:r>
            <a:r>
              <a:rPr lang="en-GB" b="0" spc="-5" dirty="0">
                <a:latin typeface="Arial"/>
                <a:cs typeface="Arial"/>
              </a:rPr>
              <a:t>process to fix  </a:t>
            </a:r>
            <a:r>
              <a:rPr lang="en-GB" b="0" spc="-10" dirty="0" smtClean="0">
                <a:latin typeface="Arial"/>
                <a:cs typeface="Arial"/>
              </a:rPr>
              <a:t>problem.</a:t>
            </a:r>
            <a:endParaRPr lang="en-GB" b="0" dirty="0">
              <a:latin typeface="Arial"/>
              <a:cs typeface="Arial"/>
            </a:endParaRPr>
          </a:p>
          <a:p>
            <a:pPr marL="381000" indent="-342900" algn="just">
              <a:lnSpc>
                <a:spcPct val="100000"/>
              </a:lnSpc>
              <a:spcBef>
                <a:spcPts val="735"/>
              </a:spcBef>
              <a:buClr>
                <a:srgbClr val="B10018"/>
              </a:buClr>
              <a:buFont typeface="Arial" panose="020B0604020202020204" pitchFamily="34" charset="0"/>
              <a:buChar char="•"/>
              <a:tabLst>
                <a:tab pos="378460" algn="l"/>
              </a:tabLst>
            </a:pPr>
            <a:r>
              <a:rPr lang="en-GB" i="1" dirty="0"/>
              <a:t>Price-downgrading</a:t>
            </a:r>
            <a:r>
              <a:rPr lang="en-GB" i="1" spc="-20" dirty="0"/>
              <a:t> </a:t>
            </a:r>
            <a:r>
              <a:rPr lang="en-GB" i="1" dirty="0" smtClean="0"/>
              <a:t>costs-</a:t>
            </a:r>
            <a:r>
              <a:rPr lang="en-GB" dirty="0" smtClean="0"/>
              <a:t> </a:t>
            </a:r>
            <a:r>
              <a:rPr lang="en-GB" b="0" dirty="0" smtClean="0">
                <a:latin typeface="Arial"/>
                <a:cs typeface="Arial"/>
              </a:rPr>
              <a:t>It includes the costs </a:t>
            </a:r>
            <a:r>
              <a:rPr lang="en-GB" b="0" spc="-5" dirty="0">
                <a:latin typeface="Arial"/>
                <a:cs typeface="Arial"/>
              </a:rPr>
              <a:t>of </a:t>
            </a:r>
            <a:r>
              <a:rPr lang="en-GB" b="0" spc="-10" dirty="0">
                <a:latin typeface="Arial"/>
                <a:cs typeface="Arial"/>
              </a:rPr>
              <a:t>discounting poor-  </a:t>
            </a:r>
            <a:r>
              <a:rPr lang="en-GB" b="0" spc="-5" dirty="0">
                <a:latin typeface="Arial"/>
                <a:cs typeface="Arial"/>
              </a:rPr>
              <a:t>quality products—that is,  selling </a:t>
            </a:r>
            <a:r>
              <a:rPr lang="en-GB" b="0" spc="-10" dirty="0">
                <a:latin typeface="Arial"/>
                <a:cs typeface="Arial"/>
              </a:rPr>
              <a:t>products </a:t>
            </a:r>
            <a:r>
              <a:rPr lang="en-GB" b="0" spc="-5" dirty="0">
                <a:latin typeface="Arial"/>
                <a:cs typeface="Arial"/>
              </a:rPr>
              <a:t>as</a:t>
            </a:r>
            <a:r>
              <a:rPr lang="en-GB" b="0" spc="-20" dirty="0">
                <a:latin typeface="Arial"/>
                <a:cs typeface="Arial"/>
              </a:rPr>
              <a:t> </a:t>
            </a:r>
            <a:r>
              <a:rPr lang="en-GB" b="0" spc="-10" dirty="0">
                <a:latin typeface="Arial"/>
                <a:cs typeface="Arial"/>
              </a:rPr>
              <a:t>“seconds</a:t>
            </a:r>
            <a:r>
              <a:rPr lang="en-GB" b="0" spc="-10" dirty="0" smtClean="0">
                <a:latin typeface="Arial"/>
                <a:cs typeface="Arial"/>
              </a:rPr>
              <a:t>”.</a:t>
            </a:r>
            <a:endParaRPr lang="en-GB" b="0" dirty="0">
              <a:latin typeface="Arial"/>
              <a:cs typeface="Arial"/>
            </a:endParaRPr>
          </a:p>
          <a:p>
            <a:pPr marL="778510" marR="30480" lvl="1" indent="-283210">
              <a:lnSpc>
                <a:spcPct val="79900"/>
              </a:lnSpc>
              <a:spcBef>
                <a:spcPts val="905"/>
              </a:spcBef>
              <a:buClr>
                <a:srgbClr val="B53433"/>
              </a:buClr>
              <a:buFont typeface="UnDotum"/>
              <a:buChar char=""/>
              <a:tabLst>
                <a:tab pos="778510" algn="l"/>
              </a:tabLst>
            </a:pPr>
            <a:endParaRPr lang="en-GB" dirty="0">
              <a:latin typeface="Arial"/>
              <a:cs typeface="Arial"/>
            </a:endParaRPr>
          </a:p>
          <a:p>
            <a:endParaRPr lang="en-GB" b="0" dirty="0" smtClean="0"/>
          </a:p>
          <a:p>
            <a:endParaRPr lang="en-GB" b="0" dirty="0"/>
          </a:p>
        </p:txBody>
      </p:sp>
    </p:spTree>
    <p:extLst>
      <p:ext uri="{BB962C8B-B14F-4D97-AF65-F5344CB8AC3E}">
        <p14:creationId xmlns:p14="http://schemas.microsoft.com/office/powerpoint/2010/main" xmlns="" val="2132779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289" y="327659"/>
            <a:ext cx="8313420" cy="369332"/>
          </a:xfrm>
        </p:spPr>
        <p:txBody>
          <a:bodyPr/>
          <a:lstStyle/>
          <a:p>
            <a:pPr algn="ctr"/>
            <a:r>
              <a:rPr lang="en-GB" spc="-5" dirty="0">
                <a:solidFill>
                  <a:srgbClr val="007F00"/>
                </a:solidFill>
              </a:rPr>
              <a:t>4.External Failure</a:t>
            </a:r>
            <a:r>
              <a:rPr lang="en-GB" spc="-25" dirty="0">
                <a:solidFill>
                  <a:srgbClr val="007F00"/>
                </a:solidFill>
              </a:rPr>
              <a:t> </a:t>
            </a:r>
            <a:r>
              <a:rPr lang="en-GB" spc="-5" dirty="0">
                <a:solidFill>
                  <a:srgbClr val="007F00"/>
                </a:solidFill>
              </a:rPr>
              <a:t>Costs</a:t>
            </a:r>
            <a:endParaRPr lang="en-GB" dirty="0"/>
          </a:p>
        </p:txBody>
      </p:sp>
      <p:sp>
        <p:nvSpPr>
          <p:cNvPr id="3" name="Text Placeholder 2"/>
          <p:cNvSpPr>
            <a:spLocks noGrp="1"/>
          </p:cNvSpPr>
          <p:nvPr>
            <p:ph type="body" idx="1"/>
          </p:nvPr>
        </p:nvSpPr>
        <p:spPr>
          <a:xfrm>
            <a:off x="819785" y="1375409"/>
            <a:ext cx="7867015" cy="5103961"/>
          </a:xfrm>
        </p:spPr>
        <p:txBody>
          <a:bodyPr/>
          <a:lstStyle/>
          <a:p>
            <a:pPr marL="378460" indent="-340360" algn="just">
              <a:lnSpc>
                <a:spcPct val="100000"/>
              </a:lnSpc>
              <a:spcBef>
                <a:spcPts val="610"/>
              </a:spcBef>
              <a:buClr>
                <a:srgbClr val="B10018"/>
              </a:buClr>
              <a:buFont typeface="UnDotum"/>
              <a:buChar char=""/>
              <a:tabLst>
                <a:tab pos="378460" algn="l"/>
              </a:tabLst>
            </a:pPr>
            <a:endParaRPr lang="en-GB" dirty="0" smtClean="0"/>
          </a:p>
          <a:p>
            <a:pPr marL="38100" algn="just">
              <a:spcBef>
                <a:spcPts val="610"/>
              </a:spcBef>
              <a:buClr>
                <a:srgbClr val="B10018"/>
              </a:buClr>
              <a:tabLst>
                <a:tab pos="378460" algn="l"/>
              </a:tabLst>
            </a:pPr>
            <a:r>
              <a:rPr lang="en-GB" b="0" spc="-5" dirty="0">
                <a:solidFill>
                  <a:srgbClr val="0000FF"/>
                </a:solidFill>
                <a:latin typeface="Georgia"/>
                <a:cs typeface="Georgia"/>
              </a:rPr>
              <a:t>External failure </a:t>
            </a:r>
            <a:r>
              <a:rPr lang="en-GB" b="0" dirty="0">
                <a:solidFill>
                  <a:srgbClr val="0000FF"/>
                </a:solidFill>
                <a:latin typeface="Georgia"/>
                <a:cs typeface="Georgia"/>
              </a:rPr>
              <a:t>costs </a:t>
            </a:r>
            <a:r>
              <a:rPr lang="en-GB" b="0" spc="-5" dirty="0">
                <a:latin typeface="Georgia"/>
                <a:cs typeface="Georgia"/>
              </a:rPr>
              <a:t>arise when </a:t>
            </a:r>
            <a:r>
              <a:rPr lang="en-GB" b="0" dirty="0">
                <a:latin typeface="Georgia"/>
                <a:cs typeface="Georgia"/>
              </a:rPr>
              <a:t>a </a:t>
            </a:r>
            <a:r>
              <a:rPr lang="en-GB" b="0" spc="-5" dirty="0">
                <a:latin typeface="Georgia"/>
                <a:cs typeface="Georgia"/>
              </a:rPr>
              <a:t>defect </a:t>
            </a:r>
            <a:r>
              <a:rPr lang="en-GB" b="0" dirty="0">
                <a:latin typeface="Georgia"/>
                <a:cs typeface="Georgia"/>
              </a:rPr>
              <a:t>is  </a:t>
            </a:r>
            <a:r>
              <a:rPr lang="en-GB" b="0" spc="-5" dirty="0">
                <a:latin typeface="Georgia"/>
                <a:cs typeface="Georgia"/>
              </a:rPr>
              <a:t>discovered after </a:t>
            </a:r>
            <a:r>
              <a:rPr lang="en-GB" b="0" dirty="0">
                <a:latin typeface="Georgia"/>
                <a:cs typeface="Georgia"/>
              </a:rPr>
              <a:t>the </a:t>
            </a:r>
            <a:r>
              <a:rPr lang="en-GB" b="0" spc="-5" dirty="0">
                <a:latin typeface="Georgia"/>
                <a:cs typeface="Georgia"/>
              </a:rPr>
              <a:t>customer receives </a:t>
            </a:r>
            <a:r>
              <a:rPr lang="en-GB" b="0" dirty="0">
                <a:latin typeface="Georgia"/>
                <a:cs typeface="Georgia"/>
              </a:rPr>
              <a:t>the service  </a:t>
            </a:r>
            <a:r>
              <a:rPr lang="en-GB" b="0" spc="-5" dirty="0">
                <a:latin typeface="Georgia"/>
                <a:cs typeface="Georgia"/>
              </a:rPr>
              <a:t>or</a:t>
            </a:r>
            <a:r>
              <a:rPr lang="en-GB" b="0" spc="-10" dirty="0">
                <a:latin typeface="Georgia"/>
                <a:cs typeface="Georgia"/>
              </a:rPr>
              <a:t> </a:t>
            </a:r>
            <a:r>
              <a:rPr lang="en-GB" b="0" spc="-5" dirty="0">
                <a:latin typeface="Georgia"/>
                <a:cs typeface="Georgia"/>
              </a:rPr>
              <a:t>product</a:t>
            </a:r>
            <a:r>
              <a:rPr lang="en-GB" b="0" spc="-5" dirty="0" smtClean="0">
                <a:latin typeface="Georgia"/>
                <a:cs typeface="Georgia"/>
              </a:rPr>
              <a:t>. It include the following costs:</a:t>
            </a:r>
            <a:endParaRPr lang="en-GB" b="0" dirty="0">
              <a:latin typeface="Georgia"/>
              <a:cs typeface="Georgia"/>
            </a:endParaRPr>
          </a:p>
          <a:p>
            <a:pPr marL="381000" indent="-342900" algn="just">
              <a:lnSpc>
                <a:spcPct val="100000"/>
              </a:lnSpc>
              <a:spcBef>
                <a:spcPts val="610"/>
              </a:spcBef>
              <a:buClr>
                <a:srgbClr val="B10018"/>
              </a:buClr>
              <a:buFont typeface="Arial" panose="020B0604020202020204" pitchFamily="34" charset="0"/>
              <a:buChar char="•"/>
              <a:tabLst>
                <a:tab pos="378460" algn="l"/>
              </a:tabLst>
            </a:pPr>
            <a:r>
              <a:rPr lang="en-GB" dirty="0" smtClean="0"/>
              <a:t>Customer </a:t>
            </a:r>
            <a:r>
              <a:rPr lang="en-GB" spc="-5" dirty="0"/>
              <a:t>complaint</a:t>
            </a:r>
            <a:r>
              <a:rPr lang="en-GB" spc="-15" dirty="0"/>
              <a:t> </a:t>
            </a:r>
            <a:r>
              <a:rPr lang="en-GB" spc="-5" dirty="0" smtClean="0"/>
              <a:t>costs-</a:t>
            </a:r>
            <a:r>
              <a:rPr lang="en-GB" dirty="0" smtClean="0"/>
              <a:t> </a:t>
            </a:r>
            <a:r>
              <a:rPr lang="en-GB" b="0" dirty="0" smtClean="0"/>
              <a:t>It includes the </a:t>
            </a:r>
            <a:r>
              <a:rPr lang="en-GB" b="0" spc="-5" dirty="0" smtClean="0"/>
              <a:t>costs </a:t>
            </a:r>
            <a:r>
              <a:rPr lang="en-GB" b="0" spc="-5" dirty="0"/>
              <a:t>of </a:t>
            </a:r>
            <a:r>
              <a:rPr lang="en-GB" b="0" spc="-10" dirty="0"/>
              <a:t>investigating and  </a:t>
            </a:r>
            <a:r>
              <a:rPr lang="en-GB" b="0" spc="-5" dirty="0"/>
              <a:t>satisfactorily </a:t>
            </a:r>
            <a:r>
              <a:rPr lang="en-GB" b="0" spc="-10" dirty="0"/>
              <a:t>responding </a:t>
            </a:r>
            <a:r>
              <a:rPr lang="en-GB" b="0" dirty="0"/>
              <a:t>to a  </a:t>
            </a:r>
            <a:r>
              <a:rPr lang="en-GB" b="0" spc="-5" dirty="0"/>
              <a:t>customer </a:t>
            </a:r>
            <a:r>
              <a:rPr lang="en-GB" b="0" spc="-10" dirty="0"/>
              <a:t>complaint </a:t>
            </a:r>
            <a:r>
              <a:rPr lang="en-GB" b="0" spc="-5" dirty="0"/>
              <a:t>resulting from  </a:t>
            </a:r>
            <a:r>
              <a:rPr lang="en-GB" b="0" dirty="0"/>
              <a:t>a </a:t>
            </a:r>
            <a:r>
              <a:rPr lang="en-GB" b="0" spc="-10" dirty="0"/>
              <a:t>poor-quality</a:t>
            </a:r>
            <a:r>
              <a:rPr lang="en-GB" b="0" spc="-25" dirty="0"/>
              <a:t> </a:t>
            </a:r>
            <a:r>
              <a:rPr lang="en-GB" b="0" spc="-10" dirty="0" smtClean="0"/>
              <a:t>product.</a:t>
            </a:r>
            <a:endParaRPr lang="en-GB" b="0" dirty="0"/>
          </a:p>
          <a:p>
            <a:pPr marL="381000" indent="-342900">
              <a:lnSpc>
                <a:spcPct val="100000"/>
              </a:lnSpc>
              <a:spcBef>
                <a:spcPts val="520"/>
              </a:spcBef>
              <a:buClr>
                <a:srgbClr val="B10018"/>
              </a:buClr>
              <a:buFont typeface="Arial" panose="020B0604020202020204" pitchFamily="34" charset="0"/>
              <a:buChar char="•"/>
              <a:tabLst>
                <a:tab pos="378460" algn="l"/>
              </a:tabLst>
            </a:pPr>
            <a:r>
              <a:rPr lang="en-GB" dirty="0"/>
              <a:t>Product </a:t>
            </a:r>
            <a:r>
              <a:rPr lang="en-GB" spc="-5" dirty="0"/>
              <a:t>return</a:t>
            </a:r>
            <a:r>
              <a:rPr lang="en-GB" spc="-15" dirty="0"/>
              <a:t> </a:t>
            </a:r>
            <a:r>
              <a:rPr lang="en-GB" dirty="0" smtClean="0"/>
              <a:t>costs- </a:t>
            </a:r>
            <a:r>
              <a:rPr lang="en-GB" b="0" dirty="0" smtClean="0"/>
              <a:t>It includes the</a:t>
            </a:r>
            <a:r>
              <a:rPr lang="en-GB" b="0" dirty="0"/>
              <a:t>	</a:t>
            </a:r>
            <a:r>
              <a:rPr lang="en-GB" b="0" spc="-5" dirty="0"/>
              <a:t>costs of </a:t>
            </a:r>
            <a:r>
              <a:rPr lang="en-GB" b="0" spc="-10" dirty="0"/>
              <a:t>handling and </a:t>
            </a:r>
            <a:r>
              <a:rPr lang="en-GB" b="0" spc="-5" dirty="0"/>
              <a:t>replacing  poor-quality </a:t>
            </a:r>
            <a:r>
              <a:rPr lang="en-GB" b="0" spc="-10" dirty="0"/>
              <a:t>products </a:t>
            </a:r>
            <a:r>
              <a:rPr lang="en-GB" b="0" spc="-5" dirty="0"/>
              <a:t>returned by  </a:t>
            </a:r>
            <a:r>
              <a:rPr lang="en-GB" b="0" spc="-5" dirty="0" smtClean="0"/>
              <a:t>customer.</a:t>
            </a:r>
            <a:endParaRPr lang="en-GB" b="0" dirty="0"/>
          </a:p>
          <a:p>
            <a:pPr marL="381000" indent="-342900" algn="just">
              <a:lnSpc>
                <a:spcPct val="100000"/>
              </a:lnSpc>
              <a:spcBef>
                <a:spcPts val="525"/>
              </a:spcBef>
              <a:buClr>
                <a:srgbClr val="B10018"/>
              </a:buClr>
              <a:buFont typeface="Arial" panose="020B0604020202020204" pitchFamily="34" charset="0"/>
              <a:buChar char="•"/>
              <a:tabLst>
                <a:tab pos="378460" algn="l"/>
              </a:tabLst>
            </a:pPr>
            <a:r>
              <a:rPr lang="en-GB" spc="-5" dirty="0"/>
              <a:t>Warranty </a:t>
            </a:r>
            <a:r>
              <a:rPr lang="en-GB" dirty="0"/>
              <a:t>claims</a:t>
            </a:r>
            <a:r>
              <a:rPr lang="en-GB" spc="-10" dirty="0"/>
              <a:t> </a:t>
            </a:r>
            <a:r>
              <a:rPr lang="en-GB" spc="-5" dirty="0" smtClean="0"/>
              <a:t>costs-</a:t>
            </a:r>
            <a:r>
              <a:rPr lang="en-GB" dirty="0"/>
              <a:t> </a:t>
            </a:r>
            <a:r>
              <a:rPr lang="en-GB" b="0" dirty="0" smtClean="0"/>
              <a:t>It includes the</a:t>
            </a:r>
            <a:r>
              <a:rPr lang="en-GB" b="0" dirty="0"/>
              <a:t>	</a:t>
            </a:r>
            <a:r>
              <a:rPr lang="en-GB" b="0" spc="-5" dirty="0"/>
              <a:t>costs </a:t>
            </a:r>
            <a:r>
              <a:rPr lang="en-GB" b="0" spc="-5" dirty="0" smtClean="0"/>
              <a:t>of </a:t>
            </a:r>
            <a:r>
              <a:rPr lang="en-GB" b="0" spc="-10" dirty="0" smtClean="0"/>
              <a:t>complying </a:t>
            </a:r>
            <a:r>
              <a:rPr lang="en-GB" b="0" spc="-15" dirty="0"/>
              <a:t>with </a:t>
            </a:r>
            <a:r>
              <a:rPr lang="en-GB" b="0" spc="-10" dirty="0"/>
              <a:t>product  </a:t>
            </a:r>
            <a:r>
              <a:rPr lang="en-GB" b="0" spc="-10" dirty="0" smtClean="0"/>
              <a:t>warranties.</a:t>
            </a:r>
          </a:p>
          <a:p>
            <a:pPr marL="381000" indent="-342900" algn="just">
              <a:lnSpc>
                <a:spcPct val="100000"/>
              </a:lnSpc>
              <a:spcBef>
                <a:spcPts val="855"/>
              </a:spcBef>
              <a:buClr>
                <a:srgbClr val="B10018"/>
              </a:buClr>
              <a:buFont typeface="Arial" panose="020B0604020202020204" pitchFamily="34" charset="0"/>
              <a:buChar char="•"/>
              <a:tabLst>
                <a:tab pos="379730" algn="l"/>
              </a:tabLst>
            </a:pPr>
            <a:r>
              <a:rPr lang="en-GB" dirty="0"/>
              <a:t>Product </a:t>
            </a:r>
            <a:r>
              <a:rPr lang="en-GB" spc="-5" dirty="0"/>
              <a:t>liability</a:t>
            </a:r>
            <a:r>
              <a:rPr lang="en-GB" spc="-40" dirty="0"/>
              <a:t> </a:t>
            </a:r>
            <a:r>
              <a:rPr lang="en-GB" dirty="0" smtClean="0"/>
              <a:t>costs- </a:t>
            </a:r>
            <a:r>
              <a:rPr lang="en-GB" b="0" dirty="0" smtClean="0"/>
              <a:t>It includes the </a:t>
            </a:r>
            <a:r>
              <a:rPr lang="en-GB" b="0" dirty="0"/>
              <a:t>	</a:t>
            </a:r>
            <a:r>
              <a:rPr lang="en-GB" b="0" spc="-5" dirty="0"/>
              <a:t>litigation </a:t>
            </a:r>
            <a:r>
              <a:rPr lang="en-GB" b="0" dirty="0"/>
              <a:t>costs </a:t>
            </a:r>
            <a:r>
              <a:rPr lang="en-GB" b="0" spc="-5" dirty="0"/>
              <a:t>resulting  from </a:t>
            </a:r>
            <a:r>
              <a:rPr lang="en-GB" b="0" spc="-10" dirty="0"/>
              <a:t>product </a:t>
            </a:r>
            <a:r>
              <a:rPr lang="en-GB" b="0" spc="-5" dirty="0"/>
              <a:t>liability </a:t>
            </a:r>
            <a:r>
              <a:rPr lang="en-GB" b="0" spc="-10" dirty="0"/>
              <a:t>and  </a:t>
            </a:r>
            <a:r>
              <a:rPr lang="en-GB" b="0" spc="-5" dirty="0"/>
              <a:t>customer</a:t>
            </a:r>
            <a:r>
              <a:rPr lang="en-GB" b="0" spc="-10" dirty="0"/>
              <a:t> </a:t>
            </a:r>
            <a:r>
              <a:rPr lang="en-GB" b="0" spc="-10" dirty="0" smtClean="0"/>
              <a:t>injury.</a:t>
            </a:r>
            <a:endParaRPr lang="en-GB" b="0" dirty="0"/>
          </a:p>
          <a:p>
            <a:pPr marL="381000" indent="-342900" algn="just">
              <a:lnSpc>
                <a:spcPct val="100000"/>
              </a:lnSpc>
              <a:spcBef>
                <a:spcPts val="735"/>
              </a:spcBef>
              <a:buClr>
                <a:srgbClr val="B10018"/>
              </a:buClr>
              <a:buFont typeface="Arial" panose="020B0604020202020204" pitchFamily="34" charset="0"/>
              <a:buChar char="•"/>
              <a:tabLst>
                <a:tab pos="379730" algn="l"/>
              </a:tabLst>
            </a:pPr>
            <a:r>
              <a:rPr lang="en-GB" dirty="0"/>
              <a:t>Lost sales</a:t>
            </a:r>
            <a:r>
              <a:rPr lang="en-GB" spc="-30" dirty="0"/>
              <a:t> </a:t>
            </a:r>
            <a:r>
              <a:rPr lang="en-GB" dirty="0" smtClean="0"/>
              <a:t>costs- </a:t>
            </a:r>
            <a:r>
              <a:rPr lang="en-GB" b="0" dirty="0" smtClean="0"/>
              <a:t>It includes the costs </a:t>
            </a:r>
            <a:r>
              <a:rPr lang="en-GB" b="0" spc="-5" dirty="0"/>
              <a:t>incurred</a:t>
            </a:r>
            <a:r>
              <a:rPr lang="en-GB" b="0" spc="-100" dirty="0"/>
              <a:t> </a:t>
            </a:r>
            <a:r>
              <a:rPr lang="en-GB" b="0" spc="-5" dirty="0"/>
              <a:t>because  customers are  dissatisfied </a:t>
            </a:r>
            <a:r>
              <a:rPr lang="en-GB" b="0" spc="-15" dirty="0"/>
              <a:t>with </a:t>
            </a:r>
            <a:r>
              <a:rPr lang="en-GB" b="0" spc="-10" dirty="0"/>
              <a:t>poor  quality </a:t>
            </a:r>
            <a:r>
              <a:rPr lang="en-GB" b="0" spc="-5" dirty="0" smtClean="0"/>
              <a:t>products.   </a:t>
            </a:r>
            <a:endParaRPr lang="en-GB" dirty="0"/>
          </a:p>
        </p:txBody>
      </p:sp>
    </p:spTree>
    <p:extLst>
      <p:ext uri="{BB962C8B-B14F-4D97-AF65-F5344CB8AC3E}">
        <p14:creationId xmlns:p14="http://schemas.microsoft.com/office/powerpoint/2010/main" xmlns="" val="33567530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TotalTime>
  <Words>971</Words>
  <Application>Microsoft Office PowerPoint</Application>
  <PresentationFormat>On-screen Show (4:3)</PresentationFormat>
  <Paragraphs>120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Chapter-4</vt:lpstr>
      <vt:lpstr>Meaning of Quality</vt:lpstr>
      <vt:lpstr>Dimensions of Quality: Manufactured Products</vt:lpstr>
      <vt:lpstr>Dimensions of Quality: Service</vt:lpstr>
      <vt:lpstr>Cost of Quality</vt:lpstr>
      <vt:lpstr>1.Prevention Costs</vt:lpstr>
      <vt:lpstr>2.Appraisal Costs</vt:lpstr>
      <vt:lpstr>3.Internal Failure Costs</vt:lpstr>
      <vt:lpstr>4.External Failure Costs</vt:lpstr>
      <vt:lpstr>Total Quality Management</vt:lpstr>
      <vt:lpstr>1.Customer  Satisfaction</vt:lpstr>
      <vt:lpstr>2. Employee Involvement</vt:lpstr>
      <vt:lpstr>3. Continuous Improvement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dc:title>
  <cp:lastModifiedBy>06F_Arif</cp:lastModifiedBy>
  <cp:revision>22</cp:revision>
  <dcterms:created xsi:type="dcterms:W3CDTF">2020-12-02T17:22:39Z</dcterms:created>
  <dcterms:modified xsi:type="dcterms:W3CDTF">2024-11-03T03:17:59Z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2015-06-12T00:00:00Z</vt:filetime>
  </property>
  <property fmtid="{D5CDD505-2E9C-101B-9397-08002B2CF9AE}" pid="3" name="Creator">
    <vt:lpwstr>pdftk 1.44 - www.pdftk.com</vt:lpwstr>
  </property>
  <property fmtid="{D5CDD505-2E9C-101B-9397-08002B2CF9AE}" pid="4" name="LastSaved">
    <vt:filetime>2020-12-02T00:00:00Z</vt:filetime>
  </property>
</Properties>
</file>