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63" r:id="rId4"/>
    <p:sldId id="264" r:id="rId5"/>
    <p:sldId id="258" r:id="rId6"/>
    <p:sldId id="262" r:id="rId7"/>
    <p:sldId id="260" r:id="rId8"/>
    <p:sldId id="261" r:id="rId9"/>
    <p:sldId id="267"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917D8-486D-434D-B76E-10FC02BFBE92}" v="146" dt="2023-02-20T04:32:46.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18386-6BF1-425A-A94B-7524FC46D93E}"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D296-6DC6-4356-B198-CA6118FA1E36}" type="slidenum">
              <a:rPr lang="en-US" smtClean="0"/>
              <a:t>‹#›</a:t>
            </a:fld>
            <a:endParaRPr lang="en-US"/>
          </a:p>
        </p:txBody>
      </p:sp>
    </p:spTree>
    <p:extLst>
      <p:ext uri="{BB962C8B-B14F-4D97-AF65-F5344CB8AC3E}">
        <p14:creationId xmlns:p14="http://schemas.microsoft.com/office/powerpoint/2010/main" val="264649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D296-6DC6-4356-B198-CA6118FA1E36}" type="slidenum">
              <a:rPr lang="en-US" smtClean="0"/>
              <a:t>1</a:t>
            </a:fld>
            <a:endParaRPr lang="en-US"/>
          </a:p>
        </p:txBody>
      </p:sp>
    </p:spTree>
    <p:extLst>
      <p:ext uri="{BB962C8B-B14F-4D97-AF65-F5344CB8AC3E}">
        <p14:creationId xmlns:p14="http://schemas.microsoft.com/office/powerpoint/2010/main" val="76001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8A5813-18A1-4B9F-AA22-C207E8785C21}"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3560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A5813-18A1-4B9F-AA22-C207E8785C21}"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187876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A5813-18A1-4B9F-AA22-C207E8785C21}"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09FA4C-EA29-49D2-92F2-76E78E58F7F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7720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08A5813-18A1-4B9F-AA22-C207E8785C21}"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3202885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08A5813-18A1-4B9F-AA22-C207E8785C21}"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09FA4C-EA29-49D2-92F2-76E78E58F7F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9659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08A5813-18A1-4B9F-AA22-C207E8785C21}"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155346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A5813-18A1-4B9F-AA22-C207E8785C21}"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2931443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A5813-18A1-4B9F-AA22-C207E8785C21}"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51033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A5813-18A1-4B9F-AA22-C207E8785C21}"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409935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A5813-18A1-4B9F-AA22-C207E8785C21}"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264387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8A5813-18A1-4B9F-AA22-C207E8785C21}"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129914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8A5813-18A1-4B9F-AA22-C207E8785C21}" type="datetimeFigureOut">
              <a:rPr lang="en-US" smtClean="0"/>
              <a:t>6/14/2024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344301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8A5813-18A1-4B9F-AA22-C207E8785C21}"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391139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A5813-18A1-4B9F-AA22-C207E8785C21}" type="datetimeFigureOut">
              <a:rPr lang="en-US" smtClean="0"/>
              <a:t>6/14/2024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40262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A5813-18A1-4B9F-AA22-C207E8785C21}"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290605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A5813-18A1-4B9F-AA22-C207E8785C21}"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09FA4C-EA29-49D2-92F2-76E78E58F7F5}" type="slidenum">
              <a:rPr lang="en-US" smtClean="0"/>
              <a:t>‹#›</a:t>
            </a:fld>
            <a:endParaRPr lang="en-US"/>
          </a:p>
        </p:txBody>
      </p:sp>
    </p:spTree>
    <p:extLst>
      <p:ext uri="{BB962C8B-B14F-4D97-AF65-F5344CB8AC3E}">
        <p14:creationId xmlns:p14="http://schemas.microsoft.com/office/powerpoint/2010/main" val="101281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08A5813-18A1-4B9F-AA22-C207E8785C21}" type="datetimeFigureOut">
              <a:rPr lang="en-US" smtClean="0"/>
              <a:t>6/14/2024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09FA4C-EA29-49D2-92F2-76E78E58F7F5}" type="slidenum">
              <a:rPr lang="en-US" smtClean="0"/>
              <a:t>‹#›</a:t>
            </a:fld>
            <a:endParaRPr lang="en-US"/>
          </a:p>
        </p:txBody>
      </p:sp>
    </p:spTree>
    <p:extLst>
      <p:ext uri="{BB962C8B-B14F-4D97-AF65-F5344CB8AC3E}">
        <p14:creationId xmlns:p14="http://schemas.microsoft.com/office/powerpoint/2010/main" val="40992252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3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3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51"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3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52"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3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3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3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3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4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4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4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43"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45"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US"/>
          </a:p>
        </p:txBody>
      </p:sp>
      <p:sp>
        <p:nvSpPr>
          <p:cNvPr id="2" name="Title 1">
            <a:extLst>
              <a:ext uri="{FF2B5EF4-FFF2-40B4-BE49-F238E27FC236}">
                <a16:creationId xmlns:a16="http://schemas.microsoft.com/office/drawing/2014/main" id="{DA1228BB-F679-61AD-566A-552F5333D708}"/>
              </a:ext>
            </a:extLst>
          </p:cNvPr>
          <p:cNvSpPr>
            <a:spLocks noGrp="1"/>
          </p:cNvSpPr>
          <p:nvPr>
            <p:ph type="ctrTitle"/>
          </p:nvPr>
        </p:nvSpPr>
        <p:spPr>
          <a:xfrm>
            <a:off x="987215" y="1318590"/>
            <a:ext cx="5102159" cy="4220820"/>
          </a:xfrm>
        </p:spPr>
        <p:txBody>
          <a:bodyPr anchor="ctr">
            <a:normAutofit/>
          </a:bodyPr>
          <a:lstStyle/>
          <a:p>
            <a:r>
              <a:rPr lang="en-US" sz="5000">
                <a:solidFill>
                  <a:srgbClr val="FFFFFF"/>
                </a:solidFill>
              </a:rPr>
              <a:t>AIR QUALITY MANAGEMENT SYSTEM</a:t>
            </a:r>
          </a:p>
        </p:txBody>
      </p:sp>
      <p:sp>
        <p:nvSpPr>
          <p:cNvPr id="3" name="Subtitle 2">
            <a:extLst>
              <a:ext uri="{FF2B5EF4-FFF2-40B4-BE49-F238E27FC236}">
                <a16:creationId xmlns:a16="http://schemas.microsoft.com/office/drawing/2014/main" id="{06DEF5A3-6018-4B90-14DA-3E0BC5EB4BC0}"/>
              </a:ext>
            </a:extLst>
          </p:cNvPr>
          <p:cNvSpPr>
            <a:spLocks noGrp="1"/>
          </p:cNvSpPr>
          <p:nvPr>
            <p:ph type="subTitle" idx="1"/>
          </p:nvPr>
        </p:nvSpPr>
        <p:spPr>
          <a:xfrm>
            <a:off x="7712032" y="804334"/>
            <a:ext cx="3675634" cy="5249332"/>
          </a:xfrm>
        </p:spPr>
        <p:txBody>
          <a:bodyPr anchor="ctr">
            <a:normAutofit/>
          </a:bodyPr>
          <a:lstStyle/>
          <a:p>
            <a:r>
              <a:rPr lang="en-US" i="1">
                <a:solidFill>
                  <a:schemeClr val="tx1"/>
                </a:solidFill>
              </a:rPr>
              <a:t>Prepared by : Imtiyaz Tariq</a:t>
            </a:r>
          </a:p>
          <a:p>
            <a:r>
              <a:rPr lang="en-US" i="1">
                <a:solidFill>
                  <a:schemeClr val="tx1"/>
                </a:solidFill>
              </a:rPr>
              <a:t>Emp Id: 2155538</a:t>
            </a:r>
          </a:p>
        </p:txBody>
      </p:sp>
    </p:spTree>
    <p:extLst>
      <p:ext uri="{BB962C8B-B14F-4D97-AF65-F5344CB8AC3E}">
        <p14:creationId xmlns:p14="http://schemas.microsoft.com/office/powerpoint/2010/main" val="249468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1BA80A78-A370-B8CA-BFF9-39A4E24A2ABC}"/>
              </a:ext>
            </a:extLst>
          </p:cNvPr>
          <p:cNvSpPr>
            <a:spLocks noGrp="1"/>
          </p:cNvSpPr>
          <p:nvPr>
            <p:ph type="title"/>
          </p:nvPr>
        </p:nvSpPr>
        <p:spPr>
          <a:xfrm>
            <a:off x="6483096" y="228600"/>
            <a:ext cx="5021516" cy="706262"/>
          </a:xfrm>
        </p:spPr>
        <p:txBody>
          <a:bodyPr>
            <a:normAutofit/>
          </a:bodyPr>
          <a:lstStyle/>
          <a:p>
            <a:r>
              <a:rPr lang="en-US" u="sng" dirty="0"/>
              <a:t>Homepage</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5" name="Content Placeholder 4">
            <a:extLst>
              <a:ext uri="{FF2B5EF4-FFF2-40B4-BE49-F238E27FC236}">
                <a16:creationId xmlns:a16="http://schemas.microsoft.com/office/drawing/2014/main" id="{23E6A0B8-5C87-9D87-903A-71623B9F6B95}"/>
              </a:ext>
            </a:extLst>
          </p:cNvPr>
          <p:cNvPicPr>
            <a:picLocks noChangeAspect="1"/>
          </p:cNvPicPr>
          <p:nvPr/>
        </p:nvPicPr>
        <p:blipFill rotWithShape="1">
          <a:blip r:embed="rId2"/>
          <a:srcRect l="21435" r="6342"/>
          <a:stretch/>
        </p:blipFill>
        <p:spPr>
          <a:xfrm>
            <a:off x="9731" y="9223"/>
            <a:ext cx="4655850" cy="6858000"/>
          </a:xfrm>
          <a:prstGeom prst="rect">
            <a:avLst/>
          </a:prstGeom>
        </p:spPr>
      </p:pic>
      <p:sp>
        <p:nvSpPr>
          <p:cNvPr id="6" name="TextBox 5">
            <a:extLst>
              <a:ext uri="{FF2B5EF4-FFF2-40B4-BE49-F238E27FC236}">
                <a16:creationId xmlns:a16="http://schemas.microsoft.com/office/drawing/2014/main" id="{0AE42FD4-5696-8BEC-0BA1-59C36B01327B}"/>
              </a:ext>
            </a:extLst>
          </p:cNvPr>
          <p:cNvSpPr txBox="1"/>
          <p:nvPr/>
        </p:nvSpPr>
        <p:spPr>
          <a:xfrm>
            <a:off x="6587525" y="1550192"/>
            <a:ext cx="3389586" cy="369332"/>
          </a:xfrm>
          <a:prstGeom prst="rect">
            <a:avLst/>
          </a:prstGeom>
          <a:solidFill>
            <a:srgbClr val="92D050"/>
          </a:solidFill>
        </p:spPr>
        <p:txBody>
          <a:bodyPr wrap="square" rtlCol="0">
            <a:spAutoFit/>
          </a:bodyPr>
          <a:lstStyle/>
          <a:p>
            <a:r>
              <a:rPr lang="en-US" dirty="0"/>
              <a:t>Navigation Bar</a:t>
            </a:r>
          </a:p>
        </p:txBody>
      </p:sp>
      <p:sp>
        <p:nvSpPr>
          <p:cNvPr id="7" name="TextBox 6">
            <a:extLst>
              <a:ext uri="{FF2B5EF4-FFF2-40B4-BE49-F238E27FC236}">
                <a16:creationId xmlns:a16="http://schemas.microsoft.com/office/drawing/2014/main" id="{1EC765CC-562D-4744-395B-BE8CF515BC55}"/>
              </a:ext>
            </a:extLst>
          </p:cNvPr>
          <p:cNvSpPr txBox="1"/>
          <p:nvPr/>
        </p:nvSpPr>
        <p:spPr>
          <a:xfrm>
            <a:off x="6739925" y="2848218"/>
            <a:ext cx="3389586" cy="369332"/>
          </a:xfrm>
          <a:prstGeom prst="rect">
            <a:avLst/>
          </a:prstGeom>
          <a:solidFill>
            <a:srgbClr val="92D050"/>
          </a:solidFill>
        </p:spPr>
        <p:txBody>
          <a:bodyPr wrap="square" rtlCol="0">
            <a:spAutoFit/>
          </a:bodyPr>
          <a:lstStyle/>
          <a:p>
            <a:r>
              <a:rPr lang="en-US" dirty="0"/>
              <a:t>Air Quality Index Meter</a:t>
            </a:r>
          </a:p>
        </p:txBody>
      </p:sp>
      <p:sp>
        <p:nvSpPr>
          <p:cNvPr id="8" name="TextBox 7">
            <a:extLst>
              <a:ext uri="{FF2B5EF4-FFF2-40B4-BE49-F238E27FC236}">
                <a16:creationId xmlns:a16="http://schemas.microsoft.com/office/drawing/2014/main" id="{C4EA104E-1E24-75F3-0BF8-89DD3F49BC29}"/>
              </a:ext>
            </a:extLst>
          </p:cNvPr>
          <p:cNvSpPr txBox="1"/>
          <p:nvPr/>
        </p:nvSpPr>
        <p:spPr>
          <a:xfrm>
            <a:off x="6739925" y="3762615"/>
            <a:ext cx="3389586" cy="369332"/>
          </a:xfrm>
          <a:prstGeom prst="rect">
            <a:avLst/>
          </a:prstGeom>
          <a:solidFill>
            <a:srgbClr val="92D050"/>
          </a:solidFill>
        </p:spPr>
        <p:txBody>
          <a:bodyPr wrap="square" rtlCol="0">
            <a:spAutoFit/>
          </a:bodyPr>
          <a:lstStyle/>
          <a:p>
            <a:r>
              <a:rPr lang="en-US" dirty="0"/>
              <a:t>Air Quality Text</a:t>
            </a:r>
          </a:p>
        </p:txBody>
      </p:sp>
      <p:sp>
        <p:nvSpPr>
          <p:cNvPr id="10" name="TextBox 9">
            <a:extLst>
              <a:ext uri="{FF2B5EF4-FFF2-40B4-BE49-F238E27FC236}">
                <a16:creationId xmlns:a16="http://schemas.microsoft.com/office/drawing/2014/main" id="{015296B8-6191-3729-9FEB-4E4A8058AA7C}"/>
              </a:ext>
            </a:extLst>
          </p:cNvPr>
          <p:cNvSpPr txBox="1"/>
          <p:nvPr/>
        </p:nvSpPr>
        <p:spPr>
          <a:xfrm>
            <a:off x="6755692" y="4808392"/>
            <a:ext cx="3389586" cy="369332"/>
          </a:xfrm>
          <a:prstGeom prst="rect">
            <a:avLst/>
          </a:prstGeom>
          <a:solidFill>
            <a:srgbClr val="92D050"/>
          </a:solidFill>
          <a:ln>
            <a:solidFill>
              <a:srgbClr val="FF0000"/>
            </a:solidFill>
          </a:ln>
        </p:spPr>
        <p:txBody>
          <a:bodyPr wrap="square" rtlCol="0">
            <a:spAutoFit/>
          </a:bodyPr>
          <a:lstStyle/>
          <a:p>
            <a:r>
              <a:rPr lang="en-US" dirty="0"/>
              <a:t>Floor-wise average data</a:t>
            </a:r>
          </a:p>
        </p:txBody>
      </p:sp>
      <p:sp>
        <p:nvSpPr>
          <p:cNvPr id="11" name="Rectangle 10">
            <a:extLst>
              <a:ext uri="{FF2B5EF4-FFF2-40B4-BE49-F238E27FC236}">
                <a16:creationId xmlns:a16="http://schemas.microsoft.com/office/drawing/2014/main" id="{A58B6516-23DD-D06C-DEBC-915C7C7E9FD3}"/>
              </a:ext>
            </a:extLst>
          </p:cNvPr>
          <p:cNvSpPr/>
          <p:nvPr/>
        </p:nvSpPr>
        <p:spPr>
          <a:xfrm>
            <a:off x="545597" y="714375"/>
            <a:ext cx="3068733" cy="507297"/>
          </a:xfrm>
          <a:custGeom>
            <a:avLst/>
            <a:gdLst>
              <a:gd name="connsiteX0" fmla="*/ 0 w 3068733"/>
              <a:gd name="connsiteY0" fmla="*/ 0 h 507297"/>
              <a:gd name="connsiteX1" fmla="*/ 450081 w 3068733"/>
              <a:gd name="connsiteY1" fmla="*/ 0 h 507297"/>
              <a:gd name="connsiteX2" fmla="*/ 992224 w 3068733"/>
              <a:gd name="connsiteY2" fmla="*/ 0 h 507297"/>
              <a:gd name="connsiteX3" fmla="*/ 1503679 w 3068733"/>
              <a:gd name="connsiteY3" fmla="*/ 0 h 507297"/>
              <a:gd name="connsiteX4" fmla="*/ 2076509 w 3068733"/>
              <a:gd name="connsiteY4" fmla="*/ 0 h 507297"/>
              <a:gd name="connsiteX5" fmla="*/ 2618652 w 3068733"/>
              <a:gd name="connsiteY5" fmla="*/ 0 h 507297"/>
              <a:gd name="connsiteX6" fmla="*/ 3068733 w 3068733"/>
              <a:gd name="connsiteY6" fmla="*/ 0 h 507297"/>
              <a:gd name="connsiteX7" fmla="*/ 3068733 w 3068733"/>
              <a:gd name="connsiteY7" fmla="*/ 507297 h 507297"/>
              <a:gd name="connsiteX8" fmla="*/ 2649339 w 3068733"/>
              <a:gd name="connsiteY8" fmla="*/ 507297 h 507297"/>
              <a:gd name="connsiteX9" fmla="*/ 2137884 w 3068733"/>
              <a:gd name="connsiteY9" fmla="*/ 507297 h 507297"/>
              <a:gd name="connsiteX10" fmla="*/ 1718490 w 3068733"/>
              <a:gd name="connsiteY10" fmla="*/ 507297 h 507297"/>
              <a:gd name="connsiteX11" fmla="*/ 1268410 w 3068733"/>
              <a:gd name="connsiteY11" fmla="*/ 507297 h 507297"/>
              <a:gd name="connsiteX12" fmla="*/ 756954 w 3068733"/>
              <a:gd name="connsiteY12" fmla="*/ 507297 h 507297"/>
              <a:gd name="connsiteX13" fmla="*/ 0 w 3068733"/>
              <a:gd name="connsiteY13" fmla="*/ 507297 h 507297"/>
              <a:gd name="connsiteX14" fmla="*/ 0 w 3068733"/>
              <a:gd name="connsiteY14" fmla="*/ 0 h 50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68733" h="507297" extrusionOk="0">
                <a:moveTo>
                  <a:pt x="0" y="0"/>
                </a:moveTo>
                <a:cubicBezTo>
                  <a:pt x="124231" y="-9899"/>
                  <a:pt x="299763" y="6168"/>
                  <a:pt x="450081" y="0"/>
                </a:cubicBezTo>
                <a:cubicBezTo>
                  <a:pt x="600399" y="-6168"/>
                  <a:pt x="828888" y="36820"/>
                  <a:pt x="992224" y="0"/>
                </a:cubicBezTo>
                <a:cubicBezTo>
                  <a:pt x="1155560" y="-36820"/>
                  <a:pt x="1285899" y="1768"/>
                  <a:pt x="1503679" y="0"/>
                </a:cubicBezTo>
                <a:cubicBezTo>
                  <a:pt x="1721459" y="-1768"/>
                  <a:pt x="1903524" y="24514"/>
                  <a:pt x="2076509" y="0"/>
                </a:cubicBezTo>
                <a:cubicBezTo>
                  <a:pt x="2249494" y="-24514"/>
                  <a:pt x="2363375" y="40861"/>
                  <a:pt x="2618652" y="0"/>
                </a:cubicBezTo>
                <a:cubicBezTo>
                  <a:pt x="2873929" y="-40861"/>
                  <a:pt x="2912395" y="7448"/>
                  <a:pt x="3068733" y="0"/>
                </a:cubicBezTo>
                <a:cubicBezTo>
                  <a:pt x="3121050" y="185107"/>
                  <a:pt x="3046974" y="325255"/>
                  <a:pt x="3068733" y="507297"/>
                </a:cubicBezTo>
                <a:cubicBezTo>
                  <a:pt x="2915999" y="534382"/>
                  <a:pt x="2784041" y="468408"/>
                  <a:pt x="2649339" y="507297"/>
                </a:cubicBezTo>
                <a:cubicBezTo>
                  <a:pt x="2514637" y="546186"/>
                  <a:pt x="2354751" y="486163"/>
                  <a:pt x="2137884" y="507297"/>
                </a:cubicBezTo>
                <a:cubicBezTo>
                  <a:pt x="1921017" y="528431"/>
                  <a:pt x="1864914" y="505155"/>
                  <a:pt x="1718490" y="507297"/>
                </a:cubicBezTo>
                <a:cubicBezTo>
                  <a:pt x="1572066" y="509439"/>
                  <a:pt x="1469178" y="499561"/>
                  <a:pt x="1268410" y="507297"/>
                </a:cubicBezTo>
                <a:cubicBezTo>
                  <a:pt x="1067642" y="515033"/>
                  <a:pt x="931576" y="488956"/>
                  <a:pt x="756954" y="507297"/>
                </a:cubicBezTo>
                <a:cubicBezTo>
                  <a:pt x="582332" y="525638"/>
                  <a:pt x="295813" y="457128"/>
                  <a:pt x="0" y="507297"/>
                </a:cubicBezTo>
                <a:cubicBezTo>
                  <a:pt x="-34857" y="257185"/>
                  <a:pt x="45037" y="208993"/>
                  <a:pt x="0" y="0"/>
                </a:cubicBezTo>
                <a:close/>
              </a:path>
            </a:pathLst>
          </a:custGeom>
          <a:noFill/>
          <a:ln w="28575">
            <a:solidFill>
              <a:srgbClr val="FF0000"/>
            </a:solidFill>
            <a:extLst>
              <a:ext uri="{C807C97D-BFC1-408E-A445-0C87EB9F89A2}">
                <ask:lineSketchStyleProps xmlns:ask="http://schemas.microsoft.com/office/drawing/2018/sketchyshapes" sd="84744829">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5E3447-4D10-A987-458D-2ECE433E4796}"/>
              </a:ext>
            </a:extLst>
          </p:cNvPr>
          <p:cNvSpPr/>
          <p:nvPr/>
        </p:nvSpPr>
        <p:spPr>
          <a:xfrm>
            <a:off x="645447" y="1728621"/>
            <a:ext cx="3068733" cy="1624179"/>
          </a:xfrm>
          <a:custGeom>
            <a:avLst/>
            <a:gdLst>
              <a:gd name="connsiteX0" fmla="*/ 0 w 3068733"/>
              <a:gd name="connsiteY0" fmla="*/ 0 h 1624179"/>
              <a:gd name="connsiteX1" fmla="*/ 450081 w 3068733"/>
              <a:gd name="connsiteY1" fmla="*/ 0 h 1624179"/>
              <a:gd name="connsiteX2" fmla="*/ 992224 w 3068733"/>
              <a:gd name="connsiteY2" fmla="*/ 0 h 1624179"/>
              <a:gd name="connsiteX3" fmla="*/ 1503679 w 3068733"/>
              <a:gd name="connsiteY3" fmla="*/ 0 h 1624179"/>
              <a:gd name="connsiteX4" fmla="*/ 2076509 w 3068733"/>
              <a:gd name="connsiteY4" fmla="*/ 0 h 1624179"/>
              <a:gd name="connsiteX5" fmla="*/ 2618652 w 3068733"/>
              <a:gd name="connsiteY5" fmla="*/ 0 h 1624179"/>
              <a:gd name="connsiteX6" fmla="*/ 3068733 w 3068733"/>
              <a:gd name="connsiteY6" fmla="*/ 0 h 1624179"/>
              <a:gd name="connsiteX7" fmla="*/ 3068733 w 3068733"/>
              <a:gd name="connsiteY7" fmla="*/ 525151 h 1624179"/>
              <a:gd name="connsiteX8" fmla="*/ 3068733 w 3068733"/>
              <a:gd name="connsiteY8" fmla="*/ 1017819 h 1624179"/>
              <a:gd name="connsiteX9" fmla="*/ 3068733 w 3068733"/>
              <a:gd name="connsiteY9" fmla="*/ 1624179 h 1624179"/>
              <a:gd name="connsiteX10" fmla="*/ 2649339 w 3068733"/>
              <a:gd name="connsiteY10" fmla="*/ 1624179 h 1624179"/>
              <a:gd name="connsiteX11" fmla="*/ 2199259 w 3068733"/>
              <a:gd name="connsiteY11" fmla="*/ 1624179 h 1624179"/>
              <a:gd name="connsiteX12" fmla="*/ 1687803 w 3068733"/>
              <a:gd name="connsiteY12" fmla="*/ 1624179 h 1624179"/>
              <a:gd name="connsiteX13" fmla="*/ 1268410 w 3068733"/>
              <a:gd name="connsiteY13" fmla="*/ 1624179 h 1624179"/>
              <a:gd name="connsiteX14" fmla="*/ 787641 w 3068733"/>
              <a:gd name="connsiteY14" fmla="*/ 1624179 h 1624179"/>
              <a:gd name="connsiteX15" fmla="*/ 0 w 3068733"/>
              <a:gd name="connsiteY15" fmla="*/ 1624179 h 1624179"/>
              <a:gd name="connsiteX16" fmla="*/ 0 w 3068733"/>
              <a:gd name="connsiteY16" fmla="*/ 1050302 h 1624179"/>
              <a:gd name="connsiteX17" fmla="*/ 0 w 3068733"/>
              <a:gd name="connsiteY17" fmla="*/ 476426 h 1624179"/>
              <a:gd name="connsiteX18" fmla="*/ 0 w 3068733"/>
              <a:gd name="connsiteY18" fmla="*/ 0 h 162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68733" h="1624179" extrusionOk="0">
                <a:moveTo>
                  <a:pt x="0" y="0"/>
                </a:moveTo>
                <a:cubicBezTo>
                  <a:pt x="124231" y="-9899"/>
                  <a:pt x="299763" y="6168"/>
                  <a:pt x="450081" y="0"/>
                </a:cubicBezTo>
                <a:cubicBezTo>
                  <a:pt x="600399" y="-6168"/>
                  <a:pt x="828888" y="36820"/>
                  <a:pt x="992224" y="0"/>
                </a:cubicBezTo>
                <a:cubicBezTo>
                  <a:pt x="1155560" y="-36820"/>
                  <a:pt x="1285899" y="1768"/>
                  <a:pt x="1503679" y="0"/>
                </a:cubicBezTo>
                <a:cubicBezTo>
                  <a:pt x="1721459" y="-1768"/>
                  <a:pt x="1903524" y="24514"/>
                  <a:pt x="2076509" y="0"/>
                </a:cubicBezTo>
                <a:cubicBezTo>
                  <a:pt x="2249494" y="-24514"/>
                  <a:pt x="2363375" y="40861"/>
                  <a:pt x="2618652" y="0"/>
                </a:cubicBezTo>
                <a:cubicBezTo>
                  <a:pt x="2873929" y="-40861"/>
                  <a:pt x="2912395" y="7448"/>
                  <a:pt x="3068733" y="0"/>
                </a:cubicBezTo>
                <a:cubicBezTo>
                  <a:pt x="3102914" y="165460"/>
                  <a:pt x="3065490" y="329511"/>
                  <a:pt x="3068733" y="525151"/>
                </a:cubicBezTo>
                <a:cubicBezTo>
                  <a:pt x="3071976" y="720791"/>
                  <a:pt x="3031322" y="852634"/>
                  <a:pt x="3068733" y="1017819"/>
                </a:cubicBezTo>
                <a:cubicBezTo>
                  <a:pt x="3106144" y="1183004"/>
                  <a:pt x="3060301" y="1500131"/>
                  <a:pt x="3068733" y="1624179"/>
                </a:cubicBezTo>
                <a:cubicBezTo>
                  <a:pt x="2908715" y="1651166"/>
                  <a:pt x="2795763" y="1622037"/>
                  <a:pt x="2649339" y="1624179"/>
                </a:cubicBezTo>
                <a:cubicBezTo>
                  <a:pt x="2502915" y="1626321"/>
                  <a:pt x="2400027" y="1616443"/>
                  <a:pt x="2199259" y="1624179"/>
                </a:cubicBezTo>
                <a:cubicBezTo>
                  <a:pt x="1998491" y="1631915"/>
                  <a:pt x="1862425" y="1605838"/>
                  <a:pt x="1687803" y="1624179"/>
                </a:cubicBezTo>
                <a:cubicBezTo>
                  <a:pt x="1513181" y="1642520"/>
                  <a:pt x="1476794" y="1581367"/>
                  <a:pt x="1268410" y="1624179"/>
                </a:cubicBezTo>
                <a:cubicBezTo>
                  <a:pt x="1060026" y="1666991"/>
                  <a:pt x="991083" y="1623679"/>
                  <a:pt x="787641" y="1624179"/>
                </a:cubicBezTo>
                <a:cubicBezTo>
                  <a:pt x="584199" y="1624679"/>
                  <a:pt x="389602" y="1544319"/>
                  <a:pt x="0" y="1624179"/>
                </a:cubicBezTo>
                <a:cubicBezTo>
                  <a:pt x="-45253" y="1368364"/>
                  <a:pt x="41039" y="1194859"/>
                  <a:pt x="0" y="1050302"/>
                </a:cubicBezTo>
                <a:cubicBezTo>
                  <a:pt x="-41039" y="905745"/>
                  <a:pt x="616" y="711025"/>
                  <a:pt x="0" y="476426"/>
                </a:cubicBezTo>
                <a:cubicBezTo>
                  <a:pt x="-616" y="241827"/>
                  <a:pt x="27482" y="109383"/>
                  <a:pt x="0" y="0"/>
                </a:cubicBezTo>
                <a:close/>
              </a:path>
            </a:pathLst>
          </a:custGeom>
          <a:noFill/>
          <a:ln w="28575">
            <a:solidFill>
              <a:srgbClr val="FF0000"/>
            </a:solidFill>
            <a:extLst>
              <a:ext uri="{C807C97D-BFC1-408E-A445-0C87EB9F89A2}">
                <ask:lineSketchStyleProps xmlns:ask="http://schemas.microsoft.com/office/drawing/2018/sketchyshapes" sd="84744829">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C081AB-E1C0-7754-263E-6DB0DBD080B9}"/>
              </a:ext>
            </a:extLst>
          </p:cNvPr>
          <p:cNvSpPr/>
          <p:nvPr/>
        </p:nvSpPr>
        <p:spPr>
          <a:xfrm>
            <a:off x="1034327" y="3515375"/>
            <a:ext cx="2130380" cy="344373"/>
          </a:xfrm>
          <a:custGeom>
            <a:avLst/>
            <a:gdLst>
              <a:gd name="connsiteX0" fmla="*/ 0 w 2130380"/>
              <a:gd name="connsiteY0" fmla="*/ 0 h 344373"/>
              <a:gd name="connsiteX1" fmla="*/ 489987 w 2130380"/>
              <a:gd name="connsiteY1" fmla="*/ 0 h 344373"/>
              <a:gd name="connsiteX2" fmla="*/ 1043886 w 2130380"/>
              <a:gd name="connsiteY2" fmla="*/ 0 h 344373"/>
              <a:gd name="connsiteX3" fmla="*/ 1576481 w 2130380"/>
              <a:gd name="connsiteY3" fmla="*/ 0 h 344373"/>
              <a:gd name="connsiteX4" fmla="*/ 2130380 w 2130380"/>
              <a:gd name="connsiteY4" fmla="*/ 0 h 344373"/>
              <a:gd name="connsiteX5" fmla="*/ 2130380 w 2130380"/>
              <a:gd name="connsiteY5" fmla="*/ 344373 h 344373"/>
              <a:gd name="connsiteX6" fmla="*/ 1555177 w 2130380"/>
              <a:gd name="connsiteY6" fmla="*/ 344373 h 344373"/>
              <a:gd name="connsiteX7" fmla="*/ 1086494 w 2130380"/>
              <a:gd name="connsiteY7" fmla="*/ 344373 h 344373"/>
              <a:gd name="connsiteX8" fmla="*/ 596506 w 2130380"/>
              <a:gd name="connsiteY8" fmla="*/ 344373 h 344373"/>
              <a:gd name="connsiteX9" fmla="*/ 0 w 2130380"/>
              <a:gd name="connsiteY9" fmla="*/ 344373 h 344373"/>
              <a:gd name="connsiteX10" fmla="*/ 0 w 2130380"/>
              <a:gd name="connsiteY10" fmla="*/ 0 h 34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380" h="344373" extrusionOk="0">
                <a:moveTo>
                  <a:pt x="0" y="0"/>
                </a:moveTo>
                <a:cubicBezTo>
                  <a:pt x="145386" y="-2931"/>
                  <a:pt x="356840" y="21178"/>
                  <a:pt x="489987" y="0"/>
                </a:cubicBezTo>
                <a:cubicBezTo>
                  <a:pt x="623134" y="-21178"/>
                  <a:pt x="892047" y="56308"/>
                  <a:pt x="1043886" y="0"/>
                </a:cubicBezTo>
                <a:cubicBezTo>
                  <a:pt x="1195725" y="-56308"/>
                  <a:pt x="1462391" y="19518"/>
                  <a:pt x="1576481" y="0"/>
                </a:cubicBezTo>
                <a:cubicBezTo>
                  <a:pt x="1690571" y="-19518"/>
                  <a:pt x="2015722" y="39258"/>
                  <a:pt x="2130380" y="0"/>
                </a:cubicBezTo>
                <a:cubicBezTo>
                  <a:pt x="2145128" y="77092"/>
                  <a:pt x="2104122" y="199481"/>
                  <a:pt x="2130380" y="344373"/>
                </a:cubicBezTo>
                <a:cubicBezTo>
                  <a:pt x="1907496" y="408718"/>
                  <a:pt x="1685389" y="322863"/>
                  <a:pt x="1555177" y="344373"/>
                </a:cubicBezTo>
                <a:cubicBezTo>
                  <a:pt x="1424965" y="365883"/>
                  <a:pt x="1219064" y="314786"/>
                  <a:pt x="1086494" y="344373"/>
                </a:cubicBezTo>
                <a:cubicBezTo>
                  <a:pt x="953924" y="373960"/>
                  <a:pt x="744821" y="331446"/>
                  <a:pt x="596506" y="344373"/>
                </a:cubicBezTo>
                <a:cubicBezTo>
                  <a:pt x="448191" y="357300"/>
                  <a:pt x="273619" y="274969"/>
                  <a:pt x="0" y="344373"/>
                </a:cubicBezTo>
                <a:cubicBezTo>
                  <a:pt x="-13861" y="218742"/>
                  <a:pt x="23695" y="144190"/>
                  <a:pt x="0" y="0"/>
                </a:cubicBezTo>
                <a:close/>
              </a:path>
            </a:pathLst>
          </a:custGeom>
          <a:noFill/>
          <a:ln w="28575">
            <a:solidFill>
              <a:srgbClr val="FF0000"/>
            </a:solidFill>
            <a:extLst>
              <a:ext uri="{C807C97D-BFC1-408E-A445-0C87EB9F89A2}">
                <ask:lineSketchStyleProps xmlns:ask="http://schemas.microsoft.com/office/drawing/2018/sketchyshapes" sd="84744829">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2E176DA-466B-1A94-8FA6-EF331642B717}"/>
              </a:ext>
            </a:extLst>
          </p:cNvPr>
          <p:cNvSpPr/>
          <p:nvPr/>
        </p:nvSpPr>
        <p:spPr>
          <a:xfrm>
            <a:off x="424883" y="3868971"/>
            <a:ext cx="3271030" cy="1490492"/>
          </a:xfrm>
          <a:custGeom>
            <a:avLst/>
            <a:gdLst>
              <a:gd name="connsiteX0" fmla="*/ 0 w 3271030"/>
              <a:gd name="connsiteY0" fmla="*/ 0 h 1490492"/>
              <a:gd name="connsiteX1" fmla="*/ 479751 w 3271030"/>
              <a:gd name="connsiteY1" fmla="*/ 0 h 1490492"/>
              <a:gd name="connsiteX2" fmla="*/ 1057633 w 3271030"/>
              <a:gd name="connsiteY2" fmla="*/ 0 h 1490492"/>
              <a:gd name="connsiteX3" fmla="*/ 1602805 w 3271030"/>
              <a:gd name="connsiteY3" fmla="*/ 0 h 1490492"/>
              <a:gd name="connsiteX4" fmla="*/ 2213397 w 3271030"/>
              <a:gd name="connsiteY4" fmla="*/ 0 h 1490492"/>
              <a:gd name="connsiteX5" fmla="*/ 2791279 w 3271030"/>
              <a:gd name="connsiteY5" fmla="*/ 0 h 1490492"/>
              <a:gd name="connsiteX6" fmla="*/ 3271030 w 3271030"/>
              <a:gd name="connsiteY6" fmla="*/ 0 h 1490492"/>
              <a:gd name="connsiteX7" fmla="*/ 3271030 w 3271030"/>
              <a:gd name="connsiteY7" fmla="*/ 481926 h 1490492"/>
              <a:gd name="connsiteX8" fmla="*/ 3271030 w 3271030"/>
              <a:gd name="connsiteY8" fmla="*/ 934042 h 1490492"/>
              <a:gd name="connsiteX9" fmla="*/ 3271030 w 3271030"/>
              <a:gd name="connsiteY9" fmla="*/ 1490492 h 1490492"/>
              <a:gd name="connsiteX10" fmla="*/ 2823989 w 3271030"/>
              <a:gd name="connsiteY10" fmla="*/ 1490492 h 1490492"/>
              <a:gd name="connsiteX11" fmla="*/ 2344238 w 3271030"/>
              <a:gd name="connsiteY11" fmla="*/ 1490492 h 1490492"/>
              <a:gd name="connsiteX12" fmla="*/ 1799067 w 3271030"/>
              <a:gd name="connsiteY12" fmla="*/ 1490492 h 1490492"/>
              <a:gd name="connsiteX13" fmla="*/ 1352026 w 3271030"/>
              <a:gd name="connsiteY13" fmla="*/ 1490492 h 1490492"/>
              <a:gd name="connsiteX14" fmla="*/ 839564 w 3271030"/>
              <a:gd name="connsiteY14" fmla="*/ 1490492 h 1490492"/>
              <a:gd name="connsiteX15" fmla="*/ 0 w 3271030"/>
              <a:gd name="connsiteY15" fmla="*/ 1490492 h 1490492"/>
              <a:gd name="connsiteX16" fmla="*/ 0 w 3271030"/>
              <a:gd name="connsiteY16" fmla="*/ 963851 h 1490492"/>
              <a:gd name="connsiteX17" fmla="*/ 0 w 3271030"/>
              <a:gd name="connsiteY17" fmla="*/ 437211 h 1490492"/>
              <a:gd name="connsiteX18" fmla="*/ 0 w 3271030"/>
              <a:gd name="connsiteY18" fmla="*/ 0 h 149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71030" h="1490492" extrusionOk="0">
                <a:moveTo>
                  <a:pt x="0" y="0"/>
                </a:moveTo>
                <a:cubicBezTo>
                  <a:pt x="153023" y="-44218"/>
                  <a:pt x="364198" y="14883"/>
                  <a:pt x="479751" y="0"/>
                </a:cubicBezTo>
                <a:cubicBezTo>
                  <a:pt x="595304" y="-14883"/>
                  <a:pt x="922110" y="34681"/>
                  <a:pt x="1057633" y="0"/>
                </a:cubicBezTo>
                <a:cubicBezTo>
                  <a:pt x="1193156" y="-34681"/>
                  <a:pt x="1436047" y="746"/>
                  <a:pt x="1602805" y="0"/>
                </a:cubicBezTo>
                <a:cubicBezTo>
                  <a:pt x="1769563" y="-746"/>
                  <a:pt x="1993953" y="16423"/>
                  <a:pt x="2213397" y="0"/>
                </a:cubicBezTo>
                <a:cubicBezTo>
                  <a:pt x="2432841" y="-16423"/>
                  <a:pt x="2609276" y="34360"/>
                  <a:pt x="2791279" y="0"/>
                </a:cubicBezTo>
                <a:cubicBezTo>
                  <a:pt x="2973282" y="-34360"/>
                  <a:pt x="3075591" y="34228"/>
                  <a:pt x="3271030" y="0"/>
                </a:cubicBezTo>
                <a:cubicBezTo>
                  <a:pt x="3305103" y="208825"/>
                  <a:pt x="3256509" y="340929"/>
                  <a:pt x="3271030" y="481926"/>
                </a:cubicBezTo>
                <a:cubicBezTo>
                  <a:pt x="3285551" y="622923"/>
                  <a:pt x="3263169" y="790972"/>
                  <a:pt x="3271030" y="934042"/>
                </a:cubicBezTo>
                <a:cubicBezTo>
                  <a:pt x="3278891" y="1077112"/>
                  <a:pt x="3269257" y="1315470"/>
                  <a:pt x="3271030" y="1490492"/>
                </a:cubicBezTo>
                <a:cubicBezTo>
                  <a:pt x="3139762" y="1507227"/>
                  <a:pt x="3027046" y="1447013"/>
                  <a:pt x="2823989" y="1490492"/>
                </a:cubicBezTo>
                <a:cubicBezTo>
                  <a:pt x="2620932" y="1533971"/>
                  <a:pt x="2496073" y="1472241"/>
                  <a:pt x="2344238" y="1490492"/>
                </a:cubicBezTo>
                <a:cubicBezTo>
                  <a:pt x="2192403" y="1508743"/>
                  <a:pt x="1953901" y="1431578"/>
                  <a:pt x="1799067" y="1490492"/>
                </a:cubicBezTo>
                <a:cubicBezTo>
                  <a:pt x="1644233" y="1549406"/>
                  <a:pt x="1572249" y="1486927"/>
                  <a:pt x="1352026" y="1490492"/>
                </a:cubicBezTo>
                <a:cubicBezTo>
                  <a:pt x="1131803" y="1494057"/>
                  <a:pt x="1050676" y="1435745"/>
                  <a:pt x="839564" y="1490492"/>
                </a:cubicBezTo>
                <a:cubicBezTo>
                  <a:pt x="628452" y="1545239"/>
                  <a:pt x="241283" y="1437004"/>
                  <a:pt x="0" y="1490492"/>
                </a:cubicBezTo>
                <a:cubicBezTo>
                  <a:pt x="-57384" y="1381919"/>
                  <a:pt x="47171" y="1075868"/>
                  <a:pt x="0" y="963851"/>
                </a:cubicBezTo>
                <a:cubicBezTo>
                  <a:pt x="-47171" y="851834"/>
                  <a:pt x="60957" y="548711"/>
                  <a:pt x="0" y="437211"/>
                </a:cubicBezTo>
                <a:cubicBezTo>
                  <a:pt x="-60957" y="325711"/>
                  <a:pt x="26351" y="148128"/>
                  <a:pt x="0" y="0"/>
                </a:cubicBezTo>
                <a:close/>
              </a:path>
            </a:pathLst>
          </a:custGeom>
          <a:noFill/>
          <a:ln w="28575">
            <a:solidFill>
              <a:srgbClr val="FF0000"/>
            </a:solidFill>
            <a:extLst>
              <a:ext uri="{C807C97D-BFC1-408E-A445-0C87EB9F89A2}">
                <ask:lineSketchStyleProps xmlns:ask="http://schemas.microsoft.com/office/drawing/2018/sketchyshapes" sd="84744829">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92A8B902-CB9C-0D2C-D89F-CBE1E4533B07}"/>
              </a:ext>
            </a:extLst>
          </p:cNvPr>
          <p:cNvCxnSpPr>
            <a:endCxn id="6" idx="1"/>
          </p:cNvCxnSpPr>
          <p:nvPr/>
        </p:nvCxnSpPr>
        <p:spPr>
          <a:xfrm>
            <a:off x="3714180" y="1030014"/>
            <a:ext cx="2873345" cy="7048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4629A18-81D6-6EA6-99F8-C5EE920E0FEE}"/>
              </a:ext>
            </a:extLst>
          </p:cNvPr>
          <p:cNvCxnSpPr>
            <a:cxnSpLocks/>
            <a:stCxn id="13" idx="3"/>
          </p:cNvCxnSpPr>
          <p:nvPr/>
        </p:nvCxnSpPr>
        <p:spPr>
          <a:xfrm>
            <a:off x="3714180" y="2540711"/>
            <a:ext cx="3025745" cy="418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DC06F75-0AAC-77B0-72D5-89A91EFBE8DC}"/>
              </a:ext>
            </a:extLst>
          </p:cNvPr>
          <p:cNvCxnSpPr>
            <a:cxnSpLocks/>
            <a:stCxn id="27" idx="3"/>
          </p:cNvCxnSpPr>
          <p:nvPr/>
        </p:nvCxnSpPr>
        <p:spPr>
          <a:xfrm>
            <a:off x="3164707" y="3687562"/>
            <a:ext cx="3575218" cy="217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E500CB0-6BFD-1ADB-DF1C-94CA309A26FC}"/>
              </a:ext>
            </a:extLst>
          </p:cNvPr>
          <p:cNvCxnSpPr>
            <a:cxnSpLocks/>
            <a:stCxn id="41" idx="3"/>
          </p:cNvCxnSpPr>
          <p:nvPr/>
        </p:nvCxnSpPr>
        <p:spPr>
          <a:xfrm>
            <a:off x="3695913" y="4614217"/>
            <a:ext cx="3044012" cy="3630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97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59"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0"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61"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2"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CB7BB802-7074-53C6-EEE2-D85856588483}"/>
              </a:ext>
            </a:extLst>
          </p:cNvPr>
          <p:cNvSpPr>
            <a:spLocks noGrp="1"/>
          </p:cNvSpPr>
          <p:nvPr>
            <p:ph type="title"/>
          </p:nvPr>
        </p:nvSpPr>
        <p:spPr>
          <a:xfrm>
            <a:off x="6359304" y="41575"/>
            <a:ext cx="5422792" cy="1676400"/>
          </a:xfrm>
        </p:spPr>
        <p:txBody>
          <a:bodyPr>
            <a:normAutofit fontScale="90000"/>
          </a:bodyPr>
          <a:lstStyle/>
          <a:p>
            <a:r>
              <a:rPr lang="en-US" u="sng" dirty="0" err="1"/>
              <a:t>LiveData</a:t>
            </a:r>
            <a:br>
              <a:rPr lang="en-US" dirty="0"/>
            </a:br>
            <a:r>
              <a:rPr lang="en-US" dirty="0"/>
              <a:t>(Shows data from each sensor)</a:t>
            </a:r>
          </a:p>
        </p:txBody>
      </p:sp>
      <p:sp>
        <p:nvSpPr>
          <p:cNvPr id="63"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5" name="Content Placeholder 4">
            <a:extLst>
              <a:ext uri="{FF2B5EF4-FFF2-40B4-BE49-F238E27FC236}">
                <a16:creationId xmlns:a16="http://schemas.microsoft.com/office/drawing/2014/main" id="{69BBB41C-9C3A-4C67-92E6-FCC175043CCC}"/>
              </a:ext>
            </a:extLst>
          </p:cNvPr>
          <p:cNvPicPr>
            <a:picLocks noChangeAspect="1"/>
          </p:cNvPicPr>
          <p:nvPr/>
        </p:nvPicPr>
        <p:blipFill rotWithShape="1">
          <a:blip r:embed="rId2"/>
          <a:srcRect t="205" r="-2" b="-1"/>
          <a:stretch/>
        </p:blipFill>
        <p:spPr>
          <a:xfrm>
            <a:off x="8783" y="9223"/>
            <a:ext cx="4655850" cy="6858000"/>
          </a:xfrm>
          <a:prstGeom prst="rect">
            <a:avLst/>
          </a:prstGeom>
        </p:spPr>
      </p:pic>
      <p:sp>
        <p:nvSpPr>
          <p:cNvPr id="10" name="TextBox 9">
            <a:extLst>
              <a:ext uri="{FF2B5EF4-FFF2-40B4-BE49-F238E27FC236}">
                <a16:creationId xmlns:a16="http://schemas.microsoft.com/office/drawing/2014/main" id="{7387202F-0924-8CD8-A545-86A07814D06D}"/>
              </a:ext>
            </a:extLst>
          </p:cNvPr>
          <p:cNvSpPr txBox="1"/>
          <p:nvPr/>
        </p:nvSpPr>
        <p:spPr>
          <a:xfrm>
            <a:off x="6603292" y="1830404"/>
            <a:ext cx="3389586" cy="1200329"/>
          </a:xfrm>
          <a:prstGeom prst="rect">
            <a:avLst/>
          </a:prstGeom>
          <a:solidFill>
            <a:srgbClr val="92D050"/>
          </a:solidFill>
        </p:spPr>
        <p:txBody>
          <a:bodyPr wrap="square" rtlCol="0">
            <a:spAutoFit/>
          </a:bodyPr>
          <a:lstStyle/>
          <a:p>
            <a:r>
              <a:rPr lang="en-US" dirty="0"/>
              <a:t>IDs of all the sensors that are transmitting data, if there’s a malfunctioning sensor we’ll know from here.</a:t>
            </a:r>
          </a:p>
        </p:txBody>
      </p:sp>
      <p:sp>
        <p:nvSpPr>
          <p:cNvPr id="11" name="TextBox 10">
            <a:extLst>
              <a:ext uri="{FF2B5EF4-FFF2-40B4-BE49-F238E27FC236}">
                <a16:creationId xmlns:a16="http://schemas.microsoft.com/office/drawing/2014/main" id="{E2673356-1D82-BF56-3F51-5719ED9EA1AF}"/>
              </a:ext>
            </a:extLst>
          </p:cNvPr>
          <p:cNvSpPr txBox="1"/>
          <p:nvPr/>
        </p:nvSpPr>
        <p:spPr>
          <a:xfrm>
            <a:off x="6603292" y="3836182"/>
            <a:ext cx="3389586" cy="1200329"/>
          </a:xfrm>
          <a:prstGeom prst="rect">
            <a:avLst/>
          </a:prstGeom>
          <a:solidFill>
            <a:srgbClr val="92D050"/>
          </a:solidFill>
        </p:spPr>
        <p:txBody>
          <a:bodyPr wrap="square" rtlCol="0">
            <a:spAutoFit/>
          </a:bodyPr>
          <a:lstStyle/>
          <a:p>
            <a:r>
              <a:rPr lang="en-US" dirty="0"/>
              <a:t>Live Data</a:t>
            </a:r>
            <a:br>
              <a:rPr lang="en-US" dirty="0"/>
            </a:br>
            <a:r>
              <a:rPr lang="en-US" dirty="0"/>
              <a:t>(Values which breach the safe threshold are shown in red)</a:t>
            </a:r>
          </a:p>
        </p:txBody>
      </p:sp>
      <p:sp>
        <p:nvSpPr>
          <p:cNvPr id="13" name="Rectangle 12">
            <a:extLst>
              <a:ext uri="{FF2B5EF4-FFF2-40B4-BE49-F238E27FC236}">
                <a16:creationId xmlns:a16="http://schemas.microsoft.com/office/drawing/2014/main" id="{73177B55-1DEF-BFD3-C9B5-CB9B9A1BEB6A}"/>
              </a:ext>
            </a:extLst>
          </p:cNvPr>
          <p:cNvSpPr/>
          <p:nvPr/>
        </p:nvSpPr>
        <p:spPr>
          <a:xfrm>
            <a:off x="741765" y="946338"/>
            <a:ext cx="3410797" cy="1124200"/>
          </a:xfrm>
          <a:custGeom>
            <a:avLst/>
            <a:gdLst>
              <a:gd name="connsiteX0" fmla="*/ 0 w 3410797"/>
              <a:gd name="connsiteY0" fmla="*/ 0 h 1124200"/>
              <a:gd name="connsiteX1" fmla="*/ 500250 w 3410797"/>
              <a:gd name="connsiteY1" fmla="*/ 0 h 1124200"/>
              <a:gd name="connsiteX2" fmla="*/ 1102824 w 3410797"/>
              <a:gd name="connsiteY2" fmla="*/ 0 h 1124200"/>
              <a:gd name="connsiteX3" fmla="*/ 1671291 w 3410797"/>
              <a:gd name="connsiteY3" fmla="*/ 0 h 1124200"/>
              <a:gd name="connsiteX4" fmla="*/ 2307973 w 3410797"/>
              <a:gd name="connsiteY4" fmla="*/ 0 h 1124200"/>
              <a:gd name="connsiteX5" fmla="*/ 2910547 w 3410797"/>
              <a:gd name="connsiteY5" fmla="*/ 0 h 1124200"/>
              <a:gd name="connsiteX6" fmla="*/ 3410797 w 3410797"/>
              <a:gd name="connsiteY6" fmla="*/ 0 h 1124200"/>
              <a:gd name="connsiteX7" fmla="*/ 3410797 w 3410797"/>
              <a:gd name="connsiteY7" fmla="*/ 550858 h 1124200"/>
              <a:gd name="connsiteX8" fmla="*/ 3410797 w 3410797"/>
              <a:gd name="connsiteY8" fmla="*/ 1124200 h 1124200"/>
              <a:gd name="connsiteX9" fmla="*/ 2876439 w 3410797"/>
              <a:gd name="connsiteY9" fmla="*/ 1124200 h 1124200"/>
              <a:gd name="connsiteX10" fmla="*/ 2410297 w 3410797"/>
              <a:gd name="connsiteY10" fmla="*/ 1124200 h 1124200"/>
              <a:gd name="connsiteX11" fmla="*/ 1910046 w 3410797"/>
              <a:gd name="connsiteY11" fmla="*/ 1124200 h 1124200"/>
              <a:gd name="connsiteX12" fmla="*/ 1341580 w 3410797"/>
              <a:gd name="connsiteY12" fmla="*/ 1124200 h 1124200"/>
              <a:gd name="connsiteX13" fmla="*/ 875438 w 3410797"/>
              <a:gd name="connsiteY13" fmla="*/ 1124200 h 1124200"/>
              <a:gd name="connsiteX14" fmla="*/ 0 w 3410797"/>
              <a:gd name="connsiteY14" fmla="*/ 1124200 h 1124200"/>
              <a:gd name="connsiteX15" fmla="*/ 0 w 3410797"/>
              <a:gd name="connsiteY15" fmla="*/ 573342 h 1124200"/>
              <a:gd name="connsiteX16" fmla="*/ 0 w 3410797"/>
              <a:gd name="connsiteY16" fmla="*/ 0 h 1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0797" h="1124200" extrusionOk="0">
                <a:moveTo>
                  <a:pt x="0" y="0"/>
                </a:moveTo>
                <a:cubicBezTo>
                  <a:pt x="119110" y="-29108"/>
                  <a:pt x="308528" y="15500"/>
                  <a:pt x="500250" y="0"/>
                </a:cubicBezTo>
                <a:cubicBezTo>
                  <a:pt x="691972" y="-15500"/>
                  <a:pt x="828859" y="65059"/>
                  <a:pt x="1102824" y="0"/>
                </a:cubicBezTo>
                <a:cubicBezTo>
                  <a:pt x="1376789" y="-65059"/>
                  <a:pt x="1476589" y="19088"/>
                  <a:pt x="1671291" y="0"/>
                </a:cubicBezTo>
                <a:cubicBezTo>
                  <a:pt x="1865993" y="-19088"/>
                  <a:pt x="2108132" y="68930"/>
                  <a:pt x="2307973" y="0"/>
                </a:cubicBezTo>
                <a:cubicBezTo>
                  <a:pt x="2507814" y="-68930"/>
                  <a:pt x="2706758" y="28566"/>
                  <a:pt x="2910547" y="0"/>
                </a:cubicBezTo>
                <a:cubicBezTo>
                  <a:pt x="3114336" y="-28566"/>
                  <a:pt x="3234781" y="9917"/>
                  <a:pt x="3410797" y="0"/>
                </a:cubicBezTo>
                <a:cubicBezTo>
                  <a:pt x="3420801" y="269309"/>
                  <a:pt x="3352818" y="297213"/>
                  <a:pt x="3410797" y="550858"/>
                </a:cubicBezTo>
                <a:cubicBezTo>
                  <a:pt x="3468776" y="804503"/>
                  <a:pt x="3388204" y="914479"/>
                  <a:pt x="3410797" y="1124200"/>
                </a:cubicBezTo>
                <a:cubicBezTo>
                  <a:pt x="3187949" y="1138472"/>
                  <a:pt x="3007137" y="1104986"/>
                  <a:pt x="2876439" y="1124200"/>
                </a:cubicBezTo>
                <a:cubicBezTo>
                  <a:pt x="2745741" y="1143414"/>
                  <a:pt x="2514918" y="1085333"/>
                  <a:pt x="2410297" y="1124200"/>
                </a:cubicBezTo>
                <a:cubicBezTo>
                  <a:pt x="2305676" y="1163067"/>
                  <a:pt x="2124597" y="1101575"/>
                  <a:pt x="1910046" y="1124200"/>
                </a:cubicBezTo>
                <a:cubicBezTo>
                  <a:pt x="1695495" y="1146825"/>
                  <a:pt x="1493156" y="1102602"/>
                  <a:pt x="1341580" y="1124200"/>
                </a:cubicBezTo>
                <a:cubicBezTo>
                  <a:pt x="1190004" y="1145798"/>
                  <a:pt x="984934" y="1096093"/>
                  <a:pt x="875438" y="1124200"/>
                </a:cubicBezTo>
                <a:cubicBezTo>
                  <a:pt x="765942" y="1152307"/>
                  <a:pt x="308991" y="1023078"/>
                  <a:pt x="0" y="1124200"/>
                </a:cubicBezTo>
                <a:cubicBezTo>
                  <a:pt x="-45399" y="961231"/>
                  <a:pt x="57817" y="802507"/>
                  <a:pt x="0" y="573342"/>
                </a:cubicBezTo>
                <a:cubicBezTo>
                  <a:pt x="-57817" y="344177"/>
                  <a:pt x="24367" y="154103"/>
                  <a:pt x="0" y="0"/>
                </a:cubicBezTo>
                <a:close/>
              </a:path>
            </a:pathLst>
          </a:custGeom>
          <a:noFill/>
          <a:ln w="28575">
            <a:solidFill>
              <a:srgbClr val="FF0000"/>
            </a:solidFill>
            <a:extLst>
              <a:ext uri="{C807C97D-BFC1-408E-A445-0C87EB9F89A2}">
                <ask:lineSketchStyleProps xmlns:ask="http://schemas.microsoft.com/office/drawing/2018/sketchyshapes" sd="84744829">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F9AB3C-DAEB-0C11-E0B1-A9B48F9C0AD0}"/>
              </a:ext>
            </a:extLst>
          </p:cNvPr>
          <p:cNvSpPr/>
          <p:nvPr/>
        </p:nvSpPr>
        <p:spPr>
          <a:xfrm>
            <a:off x="645447" y="2579954"/>
            <a:ext cx="3615099" cy="4178198"/>
          </a:xfrm>
          <a:custGeom>
            <a:avLst/>
            <a:gdLst>
              <a:gd name="connsiteX0" fmla="*/ 0 w 3615099"/>
              <a:gd name="connsiteY0" fmla="*/ 0 h 4178198"/>
              <a:gd name="connsiteX1" fmla="*/ 444141 w 3615099"/>
              <a:gd name="connsiteY1" fmla="*/ 0 h 4178198"/>
              <a:gd name="connsiteX2" fmla="*/ 996734 w 3615099"/>
              <a:gd name="connsiteY2" fmla="*/ 0 h 4178198"/>
              <a:gd name="connsiteX3" fmla="*/ 1513177 w 3615099"/>
              <a:gd name="connsiteY3" fmla="*/ 0 h 4178198"/>
              <a:gd name="connsiteX4" fmla="*/ 2101922 w 3615099"/>
              <a:gd name="connsiteY4" fmla="*/ 0 h 4178198"/>
              <a:gd name="connsiteX5" fmla="*/ 2654516 w 3615099"/>
              <a:gd name="connsiteY5" fmla="*/ 0 h 4178198"/>
              <a:gd name="connsiteX6" fmla="*/ 3615099 w 3615099"/>
              <a:gd name="connsiteY6" fmla="*/ 0 h 4178198"/>
              <a:gd name="connsiteX7" fmla="*/ 3615099 w 3615099"/>
              <a:gd name="connsiteY7" fmla="*/ 555103 h 4178198"/>
              <a:gd name="connsiteX8" fmla="*/ 3615099 w 3615099"/>
              <a:gd name="connsiteY8" fmla="*/ 1026643 h 4178198"/>
              <a:gd name="connsiteX9" fmla="*/ 3615099 w 3615099"/>
              <a:gd name="connsiteY9" fmla="*/ 1581746 h 4178198"/>
              <a:gd name="connsiteX10" fmla="*/ 3615099 w 3615099"/>
              <a:gd name="connsiteY10" fmla="*/ 2053286 h 4178198"/>
              <a:gd name="connsiteX11" fmla="*/ 3615099 w 3615099"/>
              <a:gd name="connsiteY11" fmla="*/ 2650171 h 4178198"/>
              <a:gd name="connsiteX12" fmla="*/ 3615099 w 3615099"/>
              <a:gd name="connsiteY12" fmla="*/ 3247057 h 4178198"/>
              <a:gd name="connsiteX13" fmla="*/ 3615099 w 3615099"/>
              <a:gd name="connsiteY13" fmla="*/ 4178198 h 4178198"/>
              <a:gd name="connsiteX14" fmla="*/ 3170958 w 3615099"/>
              <a:gd name="connsiteY14" fmla="*/ 4178198 h 4178198"/>
              <a:gd name="connsiteX15" fmla="*/ 2690667 w 3615099"/>
              <a:gd name="connsiteY15" fmla="*/ 4178198 h 4178198"/>
              <a:gd name="connsiteX16" fmla="*/ 2101922 w 3615099"/>
              <a:gd name="connsiteY16" fmla="*/ 4178198 h 4178198"/>
              <a:gd name="connsiteX17" fmla="*/ 1621630 w 3615099"/>
              <a:gd name="connsiteY17" fmla="*/ 4178198 h 4178198"/>
              <a:gd name="connsiteX18" fmla="*/ 1069036 w 3615099"/>
              <a:gd name="connsiteY18" fmla="*/ 4178198 h 4178198"/>
              <a:gd name="connsiteX19" fmla="*/ 624896 w 3615099"/>
              <a:gd name="connsiteY19" fmla="*/ 4178198 h 4178198"/>
              <a:gd name="connsiteX20" fmla="*/ 0 w 3615099"/>
              <a:gd name="connsiteY20" fmla="*/ 4178198 h 4178198"/>
              <a:gd name="connsiteX21" fmla="*/ 0 w 3615099"/>
              <a:gd name="connsiteY21" fmla="*/ 3706659 h 4178198"/>
              <a:gd name="connsiteX22" fmla="*/ 0 w 3615099"/>
              <a:gd name="connsiteY22" fmla="*/ 3193337 h 4178198"/>
              <a:gd name="connsiteX23" fmla="*/ 0 w 3615099"/>
              <a:gd name="connsiteY23" fmla="*/ 2596452 h 4178198"/>
              <a:gd name="connsiteX24" fmla="*/ 0 w 3615099"/>
              <a:gd name="connsiteY24" fmla="*/ 1957784 h 4178198"/>
              <a:gd name="connsiteX25" fmla="*/ 0 w 3615099"/>
              <a:gd name="connsiteY25" fmla="*/ 1486245 h 4178198"/>
              <a:gd name="connsiteX26" fmla="*/ 0 w 3615099"/>
              <a:gd name="connsiteY26" fmla="*/ 889359 h 4178198"/>
              <a:gd name="connsiteX27" fmla="*/ 0 w 3615099"/>
              <a:gd name="connsiteY27" fmla="*/ 0 h 41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15099" h="4178198" extrusionOk="0">
                <a:moveTo>
                  <a:pt x="0" y="0"/>
                </a:moveTo>
                <a:cubicBezTo>
                  <a:pt x="99464" y="-9799"/>
                  <a:pt x="258450" y="12171"/>
                  <a:pt x="444141" y="0"/>
                </a:cubicBezTo>
                <a:cubicBezTo>
                  <a:pt x="629832" y="-12171"/>
                  <a:pt x="795243" y="834"/>
                  <a:pt x="996734" y="0"/>
                </a:cubicBezTo>
                <a:cubicBezTo>
                  <a:pt x="1198225" y="-834"/>
                  <a:pt x="1377876" y="12455"/>
                  <a:pt x="1513177" y="0"/>
                </a:cubicBezTo>
                <a:cubicBezTo>
                  <a:pt x="1648478" y="-12455"/>
                  <a:pt x="1915085" y="22570"/>
                  <a:pt x="2101922" y="0"/>
                </a:cubicBezTo>
                <a:cubicBezTo>
                  <a:pt x="2288759" y="-22570"/>
                  <a:pt x="2468503" y="60964"/>
                  <a:pt x="2654516" y="0"/>
                </a:cubicBezTo>
                <a:cubicBezTo>
                  <a:pt x="2840529" y="-60964"/>
                  <a:pt x="3411028" y="55980"/>
                  <a:pt x="3615099" y="0"/>
                </a:cubicBezTo>
                <a:cubicBezTo>
                  <a:pt x="3619296" y="112032"/>
                  <a:pt x="3580463" y="334377"/>
                  <a:pt x="3615099" y="555103"/>
                </a:cubicBezTo>
                <a:cubicBezTo>
                  <a:pt x="3649735" y="775829"/>
                  <a:pt x="3566862" y="850007"/>
                  <a:pt x="3615099" y="1026643"/>
                </a:cubicBezTo>
                <a:cubicBezTo>
                  <a:pt x="3663336" y="1203279"/>
                  <a:pt x="3567742" y="1429045"/>
                  <a:pt x="3615099" y="1581746"/>
                </a:cubicBezTo>
                <a:cubicBezTo>
                  <a:pt x="3662456" y="1734447"/>
                  <a:pt x="3591791" y="1875744"/>
                  <a:pt x="3615099" y="2053286"/>
                </a:cubicBezTo>
                <a:cubicBezTo>
                  <a:pt x="3638407" y="2230828"/>
                  <a:pt x="3552001" y="2486777"/>
                  <a:pt x="3615099" y="2650171"/>
                </a:cubicBezTo>
                <a:cubicBezTo>
                  <a:pt x="3678197" y="2813565"/>
                  <a:pt x="3614960" y="3083121"/>
                  <a:pt x="3615099" y="3247057"/>
                </a:cubicBezTo>
                <a:cubicBezTo>
                  <a:pt x="3615238" y="3410993"/>
                  <a:pt x="3604173" y="3847158"/>
                  <a:pt x="3615099" y="4178198"/>
                </a:cubicBezTo>
                <a:cubicBezTo>
                  <a:pt x="3518644" y="4225032"/>
                  <a:pt x="3327939" y="4154384"/>
                  <a:pt x="3170958" y="4178198"/>
                </a:cubicBezTo>
                <a:cubicBezTo>
                  <a:pt x="3013977" y="4202012"/>
                  <a:pt x="2830678" y="4130211"/>
                  <a:pt x="2690667" y="4178198"/>
                </a:cubicBezTo>
                <a:cubicBezTo>
                  <a:pt x="2550656" y="4226185"/>
                  <a:pt x="2283753" y="4126106"/>
                  <a:pt x="2101922" y="4178198"/>
                </a:cubicBezTo>
                <a:cubicBezTo>
                  <a:pt x="1920092" y="4230290"/>
                  <a:pt x="1794069" y="4126456"/>
                  <a:pt x="1621630" y="4178198"/>
                </a:cubicBezTo>
                <a:cubicBezTo>
                  <a:pt x="1449191" y="4229940"/>
                  <a:pt x="1222769" y="4118389"/>
                  <a:pt x="1069036" y="4178198"/>
                </a:cubicBezTo>
                <a:cubicBezTo>
                  <a:pt x="915303" y="4238007"/>
                  <a:pt x="792275" y="4150488"/>
                  <a:pt x="624896" y="4178198"/>
                </a:cubicBezTo>
                <a:cubicBezTo>
                  <a:pt x="457517" y="4205908"/>
                  <a:pt x="188889" y="4149964"/>
                  <a:pt x="0" y="4178198"/>
                </a:cubicBezTo>
                <a:cubicBezTo>
                  <a:pt x="-37157" y="4061967"/>
                  <a:pt x="42056" y="3814874"/>
                  <a:pt x="0" y="3706659"/>
                </a:cubicBezTo>
                <a:cubicBezTo>
                  <a:pt x="-42056" y="3598444"/>
                  <a:pt x="27739" y="3347276"/>
                  <a:pt x="0" y="3193337"/>
                </a:cubicBezTo>
                <a:cubicBezTo>
                  <a:pt x="-27739" y="3039398"/>
                  <a:pt x="12025" y="2817277"/>
                  <a:pt x="0" y="2596452"/>
                </a:cubicBezTo>
                <a:cubicBezTo>
                  <a:pt x="-12025" y="2375627"/>
                  <a:pt x="2212" y="2154445"/>
                  <a:pt x="0" y="1957784"/>
                </a:cubicBezTo>
                <a:cubicBezTo>
                  <a:pt x="-2212" y="1761123"/>
                  <a:pt x="29396" y="1661659"/>
                  <a:pt x="0" y="1486245"/>
                </a:cubicBezTo>
                <a:cubicBezTo>
                  <a:pt x="-29396" y="1310831"/>
                  <a:pt x="68278" y="1009802"/>
                  <a:pt x="0" y="889359"/>
                </a:cubicBezTo>
                <a:cubicBezTo>
                  <a:pt x="-68278" y="768916"/>
                  <a:pt x="46001" y="301472"/>
                  <a:pt x="0" y="0"/>
                </a:cubicBezTo>
                <a:close/>
              </a:path>
            </a:pathLst>
          </a:custGeom>
          <a:noFill/>
          <a:ln w="28575">
            <a:solidFill>
              <a:srgbClr val="FF0000"/>
            </a:solidFill>
            <a:extLst>
              <a:ext uri="{C807C97D-BFC1-408E-A445-0C87EB9F89A2}">
                <ask:lineSketchStyleProps xmlns:ask="http://schemas.microsoft.com/office/drawing/2018/sketchyshapes" sd="84744829">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2E1898A2-6C04-978F-92ED-88EA08BBBECB}"/>
              </a:ext>
            </a:extLst>
          </p:cNvPr>
          <p:cNvCxnSpPr>
            <a:cxnSpLocks/>
            <a:stCxn id="13" idx="3"/>
          </p:cNvCxnSpPr>
          <p:nvPr/>
        </p:nvCxnSpPr>
        <p:spPr>
          <a:xfrm>
            <a:off x="4152562" y="1508438"/>
            <a:ext cx="2434963" cy="9621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15F88A8-3EF1-C81F-48A9-CCE6FE0D95F2}"/>
              </a:ext>
            </a:extLst>
          </p:cNvPr>
          <p:cNvCxnSpPr>
            <a:cxnSpLocks/>
            <a:stCxn id="27" idx="3"/>
          </p:cNvCxnSpPr>
          <p:nvPr/>
        </p:nvCxnSpPr>
        <p:spPr>
          <a:xfrm flipV="1">
            <a:off x="4260546" y="4388712"/>
            <a:ext cx="2321725" cy="2803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05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9"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0"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1"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2"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3"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4"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5"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6"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7"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8"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9"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1" name="Group 20">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2"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3"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4"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5"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6"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7"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8"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29"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0"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1"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2"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3"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5" name="Rectangle 34">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42"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43"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44"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45"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46"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47"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48"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49"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50"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51"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52"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53"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55"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57" name="Rectangle 56">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2311CB-5B50-5953-AC7E-880672F9C01C}"/>
              </a:ext>
            </a:extLst>
          </p:cNvPr>
          <p:cNvSpPr>
            <a:spLocks noGrp="1"/>
          </p:cNvSpPr>
          <p:nvPr>
            <p:ph type="title"/>
          </p:nvPr>
        </p:nvSpPr>
        <p:spPr>
          <a:xfrm>
            <a:off x="5618969" y="804335"/>
            <a:ext cx="5768697" cy="5249332"/>
          </a:xfrm>
        </p:spPr>
        <p:txBody>
          <a:bodyPr vert="horz" lIns="91440" tIns="45720" rIns="91440" bIns="45720" rtlCol="0" anchor="ctr">
            <a:normAutofit/>
          </a:bodyPr>
          <a:lstStyle/>
          <a:p>
            <a:r>
              <a:rPr lang="en-US" sz="5400">
                <a:solidFill>
                  <a:schemeClr val="tx1"/>
                </a:solidFill>
              </a:rPr>
              <a:t>Thank you</a:t>
            </a:r>
          </a:p>
        </p:txBody>
      </p:sp>
    </p:spTree>
    <p:extLst>
      <p:ext uri="{BB962C8B-B14F-4D97-AF65-F5344CB8AC3E}">
        <p14:creationId xmlns:p14="http://schemas.microsoft.com/office/powerpoint/2010/main" val="14773943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458D0-4E43-90EE-2C56-5444494906F5}"/>
              </a:ext>
            </a:extLst>
          </p:cNvPr>
          <p:cNvSpPr>
            <a:spLocks noGrp="1"/>
          </p:cNvSpPr>
          <p:nvPr>
            <p:ph type="title"/>
          </p:nvPr>
        </p:nvSpPr>
        <p:spPr>
          <a:xfrm>
            <a:off x="1259893" y="3101093"/>
            <a:ext cx="2454052" cy="3029344"/>
          </a:xfrm>
        </p:spPr>
        <p:txBody>
          <a:bodyPr>
            <a:normAutofit/>
          </a:bodyPr>
          <a:lstStyle/>
          <a:p>
            <a:r>
              <a:rPr lang="en-US" sz="3000">
                <a:solidFill>
                  <a:schemeClr val="bg1"/>
                </a:solidFill>
              </a:rPr>
              <a:t>Introduction</a:t>
            </a:r>
          </a:p>
        </p:txBody>
      </p:sp>
      <p:sp>
        <p:nvSpPr>
          <p:cNvPr id="65"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67" name="Rectangle 66">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E18AA2-088B-48B5-26C7-971AA3EC295B}"/>
              </a:ext>
            </a:extLst>
          </p:cNvPr>
          <p:cNvSpPr>
            <a:spLocks noGrp="1"/>
          </p:cNvSpPr>
          <p:nvPr>
            <p:ph idx="1"/>
          </p:nvPr>
        </p:nvSpPr>
        <p:spPr>
          <a:xfrm>
            <a:off x="4706578" y="589722"/>
            <a:ext cx="6798033" cy="5321500"/>
          </a:xfrm>
        </p:spPr>
        <p:txBody>
          <a:bodyPr anchor="ctr">
            <a:normAutofit/>
          </a:bodyPr>
          <a:lstStyle/>
          <a:p>
            <a:r>
              <a:rPr lang="en-US"/>
              <a:t>Post COVID-19 monitoring air quality inside office buildings to provide safe environment for employees to work is very crucial. Air Quality Management System(AQMS) is a solution to address such necessity.  </a:t>
            </a:r>
          </a:p>
        </p:txBody>
      </p:sp>
    </p:spTree>
    <p:extLst>
      <p:ext uri="{BB962C8B-B14F-4D97-AF65-F5344CB8AC3E}">
        <p14:creationId xmlns:p14="http://schemas.microsoft.com/office/powerpoint/2010/main" val="388253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0"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1"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3"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4"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5"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6"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7"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9"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0"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2" name="Group 21">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4"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5"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6"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7"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8"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9"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0"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1"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2"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3"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4"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6" name="Rectangle 35">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Freeform 11">
            <a:extLst>
              <a:ext uri="{FF2B5EF4-FFF2-40B4-BE49-F238E27FC236}">
                <a16:creationId xmlns:a16="http://schemas.microsoft.com/office/drawing/2014/main" id="{179DBEAA-367B-4941-8368-15EBD551F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0" name="Rectangle 39">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A77AC-B2DD-91BA-5576-5EA2C63134E8}"/>
              </a:ext>
            </a:extLst>
          </p:cNvPr>
          <p:cNvSpPr>
            <a:spLocks noGrp="1"/>
          </p:cNvSpPr>
          <p:nvPr>
            <p:ph type="ctrTitle"/>
          </p:nvPr>
        </p:nvSpPr>
        <p:spPr>
          <a:xfrm>
            <a:off x="1259893" y="3101093"/>
            <a:ext cx="2454052" cy="3029344"/>
          </a:xfrm>
        </p:spPr>
        <p:txBody>
          <a:bodyPr vert="horz" lIns="91440" tIns="45720" rIns="91440" bIns="45720" rtlCol="0" anchor="t">
            <a:normAutofit/>
          </a:bodyPr>
          <a:lstStyle/>
          <a:p>
            <a:r>
              <a:rPr lang="en-US" sz="3200">
                <a:solidFill>
                  <a:schemeClr val="bg1"/>
                </a:solidFill>
              </a:rPr>
              <a:t>Use Case Statement</a:t>
            </a:r>
          </a:p>
        </p:txBody>
      </p:sp>
      <p:sp>
        <p:nvSpPr>
          <p:cNvPr id="42"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44" name="Rectangle 43">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EE02388-B85C-4001-F9D1-033581681583}"/>
              </a:ext>
            </a:extLst>
          </p:cNvPr>
          <p:cNvSpPr>
            <a:spLocks noGrp="1"/>
          </p:cNvSpPr>
          <p:nvPr>
            <p:ph type="subTitle" idx="1"/>
          </p:nvPr>
        </p:nvSpPr>
        <p:spPr>
          <a:xfrm>
            <a:off x="4706578" y="589722"/>
            <a:ext cx="6798033" cy="5321500"/>
          </a:xfrm>
        </p:spPr>
        <p:txBody>
          <a:bodyPr vert="horz" lIns="91440" tIns="45720" rIns="91440" bIns="45720" rtlCol="0" anchor="ctr">
            <a:normAutofit/>
          </a:bodyPr>
          <a:lstStyle/>
          <a:p>
            <a:pPr marL="0" marR="0">
              <a:buFont typeface="Wingdings 3" charset="2"/>
              <a:buChar char=""/>
            </a:pPr>
            <a:r>
              <a:rPr lang="en-US">
                <a:solidFill>
                  <a:schemeClr val="tx1">
                    <a:lumMod val="75000"/>
                    <a:lumOff val="25000"/>
                  </a:schemeClr>
                </a:solidFill>
                <a:effectLst/>
                <a:uFill>
                  <a:solidFill>
                    <a:srgbClr val="000000"/>
                  </a:solidFill>
                </a:uFill>
              </a:rPr>
              <a:t>From the recent learning of the Pandemic, detecting levels of pollutants is crucial to make Work-From-Office safe, secure and possible. </a:t>
            </a:r>
          </a:p>
          <a:p>
            <a:pPr marL="0" marR="0">
              <a:buFont typeface="Wingdings 3" charset="2"/>
              <a:buChar char=""/>
            </a:pPr>
            <a:r>
              <a:rPr lang="en-US">
                <a:solidFill>
                  <a:schemeClr val="tx1">
                    <a:lumMod val="75000"/>
                    <a:lumOff val="25000"/>
                  </a:schemeClr>
                </a:solidFill>
                <a:effectLst/>
                <a:uFill>
                  <a:solidFill>
                    <a:srgbClr val="000000"/>
                  </a:solidFill>
                </a:uFill>
              </a:rPr>
              <a:t>It is decided to implement a continuous air quality monitoring system to make Work-From-Office safe and secure for all the employees. </a:t>
            </a:r>
          </a:p>
          <a:p>
            <a:pPr marL="0" marR="0">
              <a:buFont typeface="Wingdings 3" charset="2"/>
              <a:buChar char=""/>
            </a:pPr>
            <a:r>
              <a:rPr lang="en-US">
                <a:solidFill>
                  <a:schemeClr val="tx1">
                    <a:lumMod val="75000"/>
                    <a:lumOff val="25000"/>
                  </a:schemeClr>
                </a:solidFill>
                <a:effectLst/>
                <a:uFill>
                  <a:solidFill>
                    <a:srgbClr val="000000"/>
                  </a:solidFill>
                </a:uFill>
              </a:rPr>
              <a:t>The continuous air quality monitoring sensor systems are to be installed for each floor; the company is spread across three floors. The building is 3 floors. The air quality data from the sensors is transmitted to a Cloud based web-server.</a:t>
            </a:r>
          </a:p>
          <a:p>
            <a:pPr marL="0" marR="0">
              <a:buFont typeface="Wingdings 3" charset="2"/>
              <a:buChar char=""/>
            </a:pPr>
            <a:r>
              <a:rPr lang="en-US">
                <a:solidFill>
                  <a:schemeClr val="tx1">
                    <a:lumMod val="75000"/>
                    <a:lumOff val="25000"/>
                  </a:schemeClr>
                </a:solidFill>
                <a:effectLst/>
                <a:uFill>
                  <a:solidFill>
                    <a:srgbClr val="000000"/>
                  </a:solidFill>
                </a:uFill>
              </a:rPr>
              <a:t>The streaming sensor data is stored on Cloud based web-server. Air Quality data streamed from the sensors are continuously monitored and when the air quality level exceeds threshold values, the alerts and preventive actions are to be communicated to the individuals in the office premises to their desktop and Smartphone</a:t>
            </a:r>
            <a:endParaRPr lang="en-US">
              <a:solidFill>
                <a:schemeClr val="tx1">
                  <a:lumMod val="75000"/>
                  <a:lumOff val="25000"/>
                </a:schemeClr>
              </a:solidFill>
            </a:endParaRPr>
          </a:p>
        </p:txBody>
      </p:sp>
    </p:spTree>
    <p:extLst>
      <p:ext uri="{BB962C8B-B14F-4D97-AF65-F5344CB8AC3E}">
        <p14:creationId xmlns:p14="http://schemas.microsoft.com/office/powerpoint/2010/main" val="13385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0"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1"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3"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4"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5"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6"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7"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9"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0"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2" name="Group 21">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4"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5"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6"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7"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8"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9"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0"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1"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2"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3"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4"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6" name="Rectangle 35">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Freeform 11">
            <a:extLst>
              <a:ext uri="{FF2B5EF4-FFF2-40B4-BE49-F238E27FC236}">
                <a16:creationId xmlns:a16="http://schemas.microsoft.com/office/drawing/2014/main" id="{179DBEAA-367B-4941-8368-15EBD551F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0" name="Rectangle 39">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D3BB6-3BFC-FC2E-1C8A-F2C65D78A162}"/>
              </a:ext>
            </a:extLst>
          </p:cNvPr>
          <p:cNvSpPr>
            <a:spLocks noGrp="1"/>
          </p:cNvSpPr>
          <p:nvPr>
            <p:ph type="ctrTitle"/>
          </p:nvPr>
        </p:nvSpPr>
        <p:spPr>
          <a:xfrm>
            <a:off x="1259893" y="3101093"/>
            <a:ext cx="2454052" cy="3029344"/>
          </a:xfrm>
        </p:spPr>
        <p:txBody>
          <a:bodyPr vert="horz" lIns="91440" tIns="45720" rIns="91440" bIns="45720" rtlCol="0" anchor="t">
            <a:normAutofit/>
          </a:bodyPr>
          <a:lstStyle/>
          <a:p>
            <a:r>
              <a:rPr lang="en-US" sz="3200">
                <a:solidFill>
                  <a:schemeClr val="bg1"/>
                </a:solidFill>
              </a:rPr>
              <a:t>Solution Proposed</a:t>
            </a:r>
          </a:p>
        </p:txBody>
      </p:sp>
      <p:sp>
        <p:nvSpPr>
          <p:cNvPr id="42"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44" name="Rectangle 43">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77BE2BA-8AF3-B0A1-FBE8-1FB1481CCCA6}"/>
              </a:ext>
            </a:extLst>
          </p:cNvPr>
          <p:cNvSpPr>
            <a:spLocks noGrp="1"/>
          </p:cNvSpPr>
          <p:nvPr>
            <p:ph type="subTitle" idx="1"/>
          </p:nvPr>
        </p:nvSpPr>
        <p:spPr>
          <a:xfrm>
            <a:off x="4706578" y="589722"/>
            <a:ext cx="6798033" cy="5321500"/>
          </a:xfrm>
        </p:spPr>
        <p:txBody>
          <a:bodyPr vert="horz" lIns="91440" tIns="45720" rIns="91440" bIns="45720" rtlCol="0" anchor="ctr">
            <a:normAutofit lnSpcReduction="10000"/>
          </a:bodyPr>
          <a:lstStyle/>
          <a:p>
            <a:pPr marL="342900" marR="0" lvl="0" indent="-342900" fontAlgn="base">
              <a:lnSpc>
                <a:spcPct val="90000"/>
              </a:lnSpc>
              <a:buFont typeface="Wingdings 3" charset="2"/>
              <a:buChar char=""/>
            </a:pPr>
            <a:r>
              <a:rPr lang="en-US" sz="1400" u="none" strike="noStrike" spc="0">
                <a:ln>
                  <a:noFill/>
                </a:ln>
                <a:solidFill>
                  <a:schemeClr val="tx1">
                    <a:lumMod val="75000"/>
                    <a:lumOff val="25000"/>
                  </a:schemeClr>
                </a:solidFill>
                <a:effectLst>
                  <a:outerShdw sx="0" sy="0">
                    <a:srgbClr val="000000"/>
                  </a:outerShdw>
                </a:effectLst>
                <a:uFill>
                  <a:solidFill>
                    <a:srgbClr val="000000"/>
                  </a:solidFill>
                </a:uFill>
              </a:rPr>
              <a:t>Design an air quality monitoring system that can cover each floor of the office building</a:t>
            </a:r>
          </a:p>
          <a:p>
            <a:pPr marL="342900" marR="0" lvl="0" indent="-342900" fontAlgn="base">
              <a:lnSpc>
                <a:spcPct val="90000"/>
              </a:lnSpc>
              <a:buFont typeface="Wingdings 3" charset="2"/>
              <a:buChar char=""/>
            </a:pPr>
            <a:r>
              <a:rPr lang="en-US" sz="1400" u="none" strike="noStrike" spc="0">
                <a:ln>
                  <a:noFill/>
                </a:ln>
                <a:solidFill>
                  <a:schemeClr val="tx1">
                    <a:lumMod val="75000"/>
                    <a:lumOff val="25000"/>
                  </a:schemeClr>
                </a:solidFill>
                <a:effectLst>
                  <a:outerShdw sx="0" sy="0">
                    <a:srgbClr val="000000"/>
                  </a:outerShdw>
                </a:effectLst>
                <a:uFill>
                  <a:solidFill>
                    <a:srgbClr val="000000"/>
                  </a:solidFill>
                </a:uFill>
              </a:rPr>
              <a:t>Monitor air quality index through sensors installed in each floor</a:t>
            </a:r>
          </a:p>
          <a:p>
            <a:pPr marL="342900" marR="0" lvl="0" indent="-342900" fontAlgn="base">
              <a:lnSpc>
                <a:spcPct val="90000"/>
              </a:lnSpc>
              <a:buFont typeface="Wingdings 3" charset="2"/>
              <a:buChar char=""/>
            </a:pPr>
            <a:r>
              <a:rPr lang="en-US" sz="1400" u="none" strike="noStrike" spc="0">
                <a:ln>
                  <a:noFill/>
                </a:ln>
                <a:solidFill>
                  <a:schemeClr val="tx1">
                    <a:lumMod val="75000"/>
                    <a:lumOff val="25000"/>
                  </a:schemeClr>
                </a:solidFill>
                <a:effectLst>
                  <a:outerShdw sx="0" sy="0">
                    <a:srgbClr val="000000"/>
                  </a:outerShdw>
                </a:effectLst>
                <a:uFill>
                  <a:solidFill>
                    <a:srgbClr val="000000"/>
                  </a:solidFill>
                </a:uFill>
              </a:rPr>
              <a:t>Provide alerts and preventive actions to employees' smartphones  when the air quality level exceeds threshold values</a:t>
            </a:r>
          </a:p>
          <a:p>
            <a:pPr marL="342900" marR="0" lvl="0" indent="-342900" fontAlgn="base">
              <a:lnSpc>
                <a:spcPct val="90000"/>
              </a:lnSpc>
              <a:buFont typeface="Wingdings 3" charset="2"/>
              <a:buChar char=""/>
            </a:pPr>
            <a:r>
              <a:rPr lang="en-US" sz="1400" u="none" strike="noStrike" spc="0">
                <a:ln>
                  <a:noFill/>
                </a:ln>
                <a:solidFill>
                  <a:schemeClr val="tx1">
                    <a:lumMod val="75000"/>
                    <a:lumOff val="25000"/>
                  </a:schemeClr>
                </a:solidFill>
                <a:effectLst>
                  <a:outerShdw sx="0" sy="0">
                    <a:srgbClr val="000000"/>
                  </a:outerShdw>
                </a:effectLst>
                <a:uFill>
                  <a:solidFill>
                    <a:srgbClr val="000000"/>
                  </a:solidFill>
                </a:uFill>
              </a:rPr>
              <a:t>Provision to be made where alerts to be sent when pollutant level is out of range and users can access the application to view the status anytime.</a:t>
            </a:r>
          </a:p>
          <a:p>
            <a:pPr marL="0" marR="0">
              <a:lnSpc>
                <a:spcPct val="90000"/>
              </a:lnSpc>
              <a:buFont typeface="Wingdings 3" charset="2"/>
              <a:buChar char=""/>
            </a:pPr>
            <a:r>
              <a:rPr lang="en-US" sz="1400">
                <a:solidFill>
                  <a:schemeClr val="tx1">
                    <a:lumMod val="75000"/>
                    <a:lumOff val="25000"/>
                  </a:schemeClr>
                </a:solidFill>
                <a:effectLst/>
                <a:uFill>
                  <a:solidFill>
                    <a:srgbClr val="000000"/>
                  </a:solidFill>
                </a:uFill>
              </a:rPr>
              <a:t> </a:t>
            </a:r>
          </a:p>
          <a:p>
            <a:pPr marL="685800" marR="0" lvl="1" indent="-228600" algn="l" fontAlgn="base">
              <a:lnSpc>
                <a:spcPct val="90000"/>
              </a:lnSpc>
              <a:buFont typeface="Wingdings 3" charset="2"/>
              <a:buChar char=""/>
            </a:pPr>
            <a:r>
              <a:rPr lang="en-US" sz="1400" b="1" u="none" strike="noStrike" spc="0">
                <a:ln>
                  <a:noFill/>
                </a:ln>
                <a:solidFill>
                  <a:schemeClr val="tx1">
                    <a:lumMod val="75000"/>
                    <a:lumOff val="25000"/>
                  </a:schemeClr>
                </a:solidFill>
                <a:effectLst>
                  <a:outerShdw sx="0" sy="0">
                    <a:srgbClr val="000000"/>
                  </a:outerShdw>
                </a:effectLst>
                <a:uFill>
                  <a:solidFill>
                    <a:srgbClr val="000000"/>
                  </a:solidFill>
                </a:uFill>
              </a:rPr>
              <a:t>to ensure full coverage of each floor span, </a:t>
            </a:r>
          </a:p>
          <a:p>
            <a:pPr marL="685800" marR="0" lvl="1" indent="-228600" algn="l" fontAlgn="base">
              <a:lnSpc>
                <a:spcPct val="90000"/>
              </a:lnSpc>
              <a:buFont typeface="Wingdings 3" charset="2"/>
              <a:buChar char=""/>
            </a:pPr>
            <a:r>
              <a:rPr lang="en-US" sz="1400" b="1" u="none" strike="noStrike" spc="0">
                <a:ln>
                  <a:noFill/>
                </a:ln>
                <a:solidFill>
                  <a:schemeClr val="tx1">
                    <a:lumMod val="75000"/>
                    <a:lumOff val="25000"/>
                  </a:schemeClr>
                </a:solidFill>
                <a:effectLst>
                  <a:outerShdw sx="0" sy="0">
                    <a:srgbClr val="000000"/>
                  </a:outerShdw>
                </a:effectLst>
                <a:uFill>
                  <a:solidFill>
                    <a:srgbClr val="000000"/>
                  </a:solidFill>
                </a:uFill>
              </a:rPr>
              <a:t>Air Quality Sensors to be installed adjacent to every existing node of overhead Smoke Detecting Sensors</a:t>
            </a:r>
          </a:p>
          <a:p>
            <a:pPr marL="685800" marR="0" lvl="1" indent="-228600" algn="l" fontAlgn="base">
              <a:lnSpc>
                <a:spcPct val="90000"/>
              </a:lnSpc>
              <a:buFont typeface="Wingdings 3" charset="2"/>
              <a:buChar char=""/>
            </a:pPr>
            <a:r>
              <a:rPr lang="en-US" sz="1400" b="1" u="none" strike="noStrike" spc="0">
                <a:ln>
                  <a:noFill/>
                </a:ln>
                <a:solidFill>
                  <a:schemeClr val="tx1">
                    <a:lumMod val="75000"/>
                    <a:lumOff val="25000"/>
                  </a:schemeClr>
                </a:solidFill>
                <a:effectLst>
                  <a:outerShdw sx="0" sy="0">
                    <a:srgbClr val="000000"/>
                  </a:outerShdw>
                </a:effectLst>
                <a:uFill>
                  <a:solidFill>
                    <a:srgbClr val="000000"/>
                  </a:solidFill>
                </a:uFill>
              </a:rPr>
              <a:t>Additionally, Air Quality Sensors to be installed in Smoking Zones on each floor</a:t>
            </a:r>
          </a:p>
          <a:p>
            <a:pPr marL="685800" marR="0" lvl="1" indent="-228600" algn="l" fontAlgn="base">
              <a:lnSpc>
                <a:spcPct val="90000"/>
              </a:lnSpc>
              <a:buFont typeface="Wingdings 3" charset="2"/>
              <a:buChar char=""/>
            </a:pPr>
            <a:r>
              <a:rPr lang="en-US" sz="1400" b="1" u="none" strike="noStrike" spc="0">
                <a:ln>
                  <a:noFill/>
                </a:ln>
                <a:solidFill>
                  <a:schemeClr val="tx1">
                    <a:lumMod val="75000"/>
                    <a:lumOff val="25000"/>
                  </a:schemeClr>
                </a:solidFill>
                <a:effectLst>
                  <a:outerShdw sx="0" sy="0">
                    <a:srgbClr val="000000"/>
                  </a:outerShdw>
                </a:effectLst>
                <a:uFill>
                  <a:solidFill>
                    <a:srgbClr val="000000"/>
                  </a:solidFill>
                </a:uFill>
              </a:rPr>
              <a:t>The sensors shall be connected to a microcontroller to control the sensors network</a:t>
            </a:r>
          </a:p>
          <a:p>
            <a:pPr marL="685800" marR="0" lvl="1" indent="-228600" algn="l" fontAlgn="base">
              <a:lnSpc>
                <a:spcPct val="90000"/>
              </a:lnSpc>
              <a:buFont typeface="Wingdings 3" charset="2"/>
              <a:buChar char=""/>
            </a:pPr>
            <a:r>
              <a:rPr lang="en-US" sz="1400" b="1" u="none" strike="noStrike" spc="0">
                <a:ln>
                  <a:noFill/>
                </a:ln>
                <a:solidFill>
                  <a:schemeClr val="tx1">
                    <a:lumMod val="75000"/>
                    <a:lumOff val="25000"/>
                  </a:schemeClr>
                </a:solidFill>
                <a:effectLst>
                  <a:outerShdw sx="0" sy="0">
                    <a:srgbClr val="000000"/>
                  </a:outerShdw>
                </a:effectLst>
                <a:uFill>
                  <a:solidFill>
                    <a:srgbClr val="000000"/>
                  </a:solidFill>
                </a:uFill>
              </a:rPr>
              <a:t>Data collected by microcontroller is transmitted to the cloud-based web-server for storage</a:t>
            </a:r>
          </a:p>
          <a:p>
            <a:pPr marL="685800" marR="0" lvl="1" indent="-228600" algn="l" fontAlgn="base">
              <a:lnSpc>
                <a:spcPct val="90000"/>
              </a:lnSpc>
              <a:buFont typeface="Wingdings 3" charset="2"/>
              <a:buChar char=""/>
            </a:pPr>
            <a:r>
              <a:rPr lang="en-US" sz="1400" b="1" u="none" strike="noStrike" spc="0">
                <a:ln>
                  <a:noFill/>
                </a:ln>
                <a:solidFill>
                  <a:schemeClr val="tx1">
                    <a:lumMod val="75000"/>
                    <a:lumOff val="25000"/>
                  </a:schemeClr>
                </a:solidFill>
                <a:effectLst>
                  <a:outerShdw sx="0" sy="0">
                    <a:srgbClr val="000000"/>
                  </a:outerShdw>
                </a:effectLst>
                <a:uFill>
                  <a:solidFill>
                    <a:srgbClr val="000000"/>
                  </a:solidFill>
                </a:uFill>
              </a:rPr>
              <a:t>Application on cloud-based web-server Analysis data</a:t>
            </a:r>
          </a:p>
          <a:p>
            <a:pPr marL="685800" marR="0" lvl="1" indent="-228600" algn="l" fontAlgn="base">
              <a:lnSpc>
                <a:spcPct val="90000"/>
              </a:lnSpc>
              <a:buFont typeface="Wingdings 3" charset="2"/>
              <a:buChar char=""/>
            </a:pPr>
            <a:r>
              <a:rPr lang="en-US" sz="1400" b="1" u="none" strike="noStrike" spc="0">
                <a:ln>
                  <a:noFill/>
                </a:ln>
                <a:solidFill>
                  <a:schemeClr val="tx1">
                    <a:lumMod val="75000"/>
                    <a:lumOff val="25000"/>
                  </a:schemeClr>
                </a:solidFill>
                <a:effectLst>
                  <a:outerShdw sx="0" sy="0">
                    <a:srgbClr val="000000"/>
                  </a:outerShdw>
                </a:effectLst>
                <a:uFill>
                  <a:solidFill>
                    <a:srgbClr val="000000"/>
                  </a:solidFill>
                </a:uFill>
              </a:rPr>
              <a:t>The whole system is to be fully integrated and automated with no need for manual intervention and independent of manual monitoring</a:t>
            </a:r>
            <a:endParaRPr lang="en-US" sz="1400" b="1">
              <a:solidFill>
                <a:schemeClr val="tx1">
                  <a:lumMod val="75000"/>
                  <a:lumOff val="25000"/>
                </a:schemeClr>
              </a:solidFill>
            </a:endParaRPr>
          </a:p>
        </p:txBody>
      </p:sp>
    </p:spTree>
    <p:extLst>
      <p:ext uri="{BB962C8B-B14F-4D97-AF65-F5344CB8AC3E}">
        <p14:creationId xmlns:p14="http://schemas.microsoft.com/office/powerpoint/2010/main" val="183245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5295-6054-7857-4ABF-C1865D0ACA06}"/>
              </a:ext>
            </a:extLst>
          </p:cNvPr>
          <p:cNvSpPr>
            <a:spLocks noGrp="1"/>
          </p:cNvSpPr>
          <p:nvPr>
            <p:ph type="title"/>
          </p:nvPr>
        </p:nvSpPr>
        <p:spPr>
          <a:xfrm>
            <a:off x="3715718" y="247024"/>
            <a:ext cx="8621613" cy="700193"/>
          </a:xfrm>
        </p:spPr>
        <p:txBody>
          <a:bodyPr>
            <a:normAutofit fontScale="90000"/>
          </a:bodyPr>
          <a:lstStyle/>
          <a:p>
            <a:r>
              <a:rPr lang="en-US" u="sng" dirty="0"/>
              <a:t>Existing system</a:t>
            </a:r>
            <a:br>
              <a:rPr lang="en-US" u="sng" dirty="0"/>
            </a:br>
            <a:endParaRPr lang="en-US" u="sng" dirty="0"/>
          </a:p>
        </p:txBody>
      </p:sp>
      <p:pic>
        <p:nvPicPr>
          <p:cNvPr id="5" name="Picture 4">
            <a:extLst>
              <a:ext uri="{FF2B5EF4-FFF2-40B4-BE49-F238E27FC236}">
                <a16:creationId xmlns:a16="http://schemas.microsoft.com/office/drawing/2014/main" id="{D33D69DC-E783-DAA9-5046-2792D1382828}"/>
              </a:ext>
            </a:extLst>
          </p:cNvPr>
          <p:cNvPicPr>
            <a:picLocks noChangeAspect="1"/>
          </p:cNvPicPr>
          <p:nvPr/>
        </p:nvPicPr>
        <p:blipFill>
          <a:blip r:embed="rId2"/>
          <a:stretch>
            <a:fillRect/>
          </a:stretch>
        </p:blipFill>
        <p:spPr>
          <a:xfrm>
            <a:off x="3189373" y="4094721"/>
            <a:ext cx="569215" cy="557357"/>
          </a:xfrm>
          <a:prstGeom prst="rect">
            <a:avLst/>
          </a:prstGeom>
        </p:spPr>
      </p:pic>
      <p:pic>
        <p:nvPicPr>
          <p:cNvPr id="7" name="Picture 6">
            <a:extLst>
              <a:ext uri="{FF2B5EF4-FFF2-40B4-BE49-F238E27FC236}">
                <a16:creationId xmlns:a16="http://schemas.microsoft.com/office/drawing/2014/main" id="{59184F59-5FBC-8C8D-C14E-9E7DD2D69132}"/>
              </a:ext>
            </a:extLst>
          </p:cNvPr>
          <p:cNvPicPr>
            <a:picLocks noChangeAspect="1"/>
          </p:cNvPicPr>
          <p:nvPr/>
        </p:nvPicPr>
        <p:blipFill>
          <a:blip r:embed="rId3"/>
          <a:stretch>
            <a:fillRect/>
          </a:stretch>
        </p:blipFill>
        <p:spPr>
          <a:xfrm>
            <a:off x="4406305" y="4094721"/>
            <a:ext cx="632998" cy="557357"/>
          </a:xfrm>
          <a:prstGeom prst="rect">
            <a:avLst/>
          </a:prstGeom>
        </p:spPr>
      </p:pic>
      <p:pic>
        <p:nvPicPr>
          <p:cNvPr id="9" name="Picture 8">
            <a:extLst>
              <a:ext uri="{FF2B5EF4-FFF2-40B4-BE49-F238E27FC236}">
                <a16:creationId xmlns:a16="http://schemas.microsoft.com/office/drawing/2014/main" id="{5601DDB3-76BB-574D-F6ED-48DA12014091}"/>
              </a:ext>
            </a:extLst>
          </p:cNvPr>
          <p:cNvPicPr>
            <a:picLocks noChangeAspect="1"/>
          </p:cNvPicPr>
          <p:nvPr/>
        </p:nvPicPr>
        <p:blipFill>
          <a:blip r:embed="rId4"/>
          <a:stretch>
            <a:fillRect/>
          </a:stretch>
        </p:blipFill>
        <p:spPr>
          <a:xfrm>
            <a:off x="8692054" y="3701476"/>
            <a:ext cx="1028857" cy="1327218"/>
          </a:xfrm>
          <a:prstGeom prst="rect">
            <a:avLst/>
          </a:prstGeom>
        </p:spPr>
      </p:pic>
      <p:sp>
        <p:nvSpPr>
          <p:cNvPr id="10" name="Oval 9">
            <a:extLst>
              <a:ext uri="{FF2B5EF4-FFF2-40B4-BE49-F238E27FC236}">
                <a16:creationId xmlns:a16="http://schemas.microsoft.com/office/drawing/2014/main" id="{B1ECAD6B-3A19-DE32-3F94-6C00B9DA6E27}"/>
              </a:ext>
            </a:extLst>
          </p:cNvPr>
          <p:cNvSpPr/>
          <p:nvPr/>
        </p:nvSpPr>
        <p:spPr>
          <a:xfrm>
            <a:off x="8444213" y="1210536"/>
            <a:ext cx="1524537" cy="1442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API</a:t>
            </a:r>
            <a:endParaRPr lang="en-US" b="1" dirty="0">
              <a:ln w="22225">
                <a:solidFill>
                  <a:schemeClr val="accent2"/>
                </a:solidFill>
                <a:prstDash val="solid"/>
              </a:ln>
              <a:solidFill>
                <a:schemeClr val="tx1"/>
              </a:solidFill>
            </a:endParaRPr>
          </a:p>
        </p:txBody>
      </p:sp>
      <p:pic>
        <p:nvPicPr>
          <p:cNvPr id="1026" name="Picture 2" descr="React (JavaScript library) - Wikipedia">
            <a:extLst>
              <a:ext uri="{FF2B5EF4-FFF2-40B4-BE49-F238E27FC236}">
                <a16:creationId xmlns:a16="http://schemas.microsoft.com/office/drawing/2014/main" id="{86D4A7D9-D3A7-9730-3356-EF0EE4FE3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3420" y="1408260"/>
            <a:ext cx="1204643" cy="10470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aptop computer, Computer simulation Computer Icons Symbol Industry, sim,  angle, rectangle png | PNGEgg">
            <a:extLst>
              <a:ext uri="{FF2B5EF4-FFF2-40B4-BE49-F238E27FC236}">
                <a16:creationId xmlns:a16="http://schemas.microsoft.com/office/drawing/2014/main" id="{BAEA5197-D1CF-115B-F346-E3B7EC87B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670" y="3707678"/>
            <a:ext cx="2128419" cy="133144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F0C2EE8A-6BE1-11B0-BB4D-E4910EAC834D}"/>
              </a:ext>
            </a:extLst>
          </p:cNvPr>
          <p:cNvCxnSpPr>
            <a:cxnSpLocks/>
            <a:stCxn id="9" idx="0"/>
            <a:endCxn id="10" idx="4"/>
          </p:cNvCxnSpPr>
          <p:nvPr/>
        </p:nvCxnSpPr>
        <p:spPr>
          <a:xfrm flipH="1" flipV="1">
            <a:off x="9206482" y="2653079"/>
            <a:ext cx="1" cy="1048397"/>
          </a:xfrm>
          <a:prstGeom prst="straightConnector1">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A4D4DC8C-1294-E98C-FFD2-64DD0A135689}"/>
              </a:ext>
            </a:extLst>
          </p:cNvPr>
          <p:cNvCxnSpPr>
            <a:cxnSpLocks/>
            <a:stCxn id="10" idx="6"/>
            <a:endCxn id="1026" idx="1"/>
          </p:cNvCxnSpPr>
          <p:nvPr/>
        </p:nvCxnSpPr>
        <p:spPr>
          <a:xfrm flipV="1">
            <a:off x="9968750" y="1931807"/>
            <a:ext cx="674670" cy="1"/>
          </a:xfrm>
          <a:prstGeom prst="straightConnector1">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1032" name="Picture 8" descr="Execute Azure Data Factory pipeline - Powershellbros.com">
            <a:extLst>
              <a:ext uri="{FF2B5EF4-FFF2-40B4-BE49-F238E27FC236}">
                <a16:creationId xmlns:a16="http://schemas.microsoft.com/office/drawing/2014/main" id="{4E33E28C-D025-0A84-3D6F-F0EADA145A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92" b="42301"/>
          <a:stretch/>
        </p:blipFill>
        <p:spPr bwMode="auto">
          <a:xfrm>
            <a:off x="6443483" y="3429000"/>
            <a:ext cx="632998" cy="55735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C503E426-59DE-7710-9600-884B0ACBABC9}"/>
              </a:ext>
            </a:extLst>
          </p:cNvPr>
          <p:cNvPicPr>
            <a:picLocks noChangeAspect="1"/>
          </p:cNvPicPr>
          <p:nvPr/>
        </p:nvPicPr>
        <p:blipFill>
          <a:blip r:embed="rId8"/>
          <a:stretch>
            <a:fillRect/>
          </a:stretch>
        </p:blipFill>
        <p:spPr>
          <a:xfrm>
            <a:off x="5575132" y="4069795"/>
            <a:ext cx="2421185" cy="590580"/>
          </a:xfrm>
          <a:prstGeom prst="rect">
            <a:avLst/>
          </a:prstGeom>
        </p:spPr>
      </p:pic>
      <p:sp>
        <p:nvSpPr>
          <p:cNvPr id="38" name="TextBox 37">
            <a:extLst>
              <a:ext uri="{FF2B5EF4-FFF2-40B4-BE49-F238E27FC236}">
                <a16:creationId xmlns:a16="http://schemas.microsoft.com/office/drawing/2014/main" id="{94F3CE74-8538-207F-503A-9523A08D3E65}"/>
              </a:ext>
            </a:extLst>
          </p:cNvPr>
          <p:cNvSpPr txBox="1"/>
          <p:nvPr/>
        </p:nvSpPr>
        <p:spPr>
          <a:xfrm>
            <a:off x="342670" y="5039122"/>
            <a:ext cx="2128419"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Device Simulator</a:t>
            </a:r>
          </a:p>
        </p:txBody>
      </p:sp>
      <p:sp>
        <p:nvSpPr>
          <p:cNvPr id="40" name="TextBox 39">
            <a:extLst>
              <a:ext uri="{FF2B5EF4-FFF2-40B4-BE49-F238E27FC236}">
                <a16:creationId xmlns:a16="http://schemas.microsoft.com/office/drawing/2014/main" id="{FD83FA8A-884E-7EE6-CCE2-44911D84FD5A}"/>
              </a:ext>
            </a:extLst>
          </p:cNvPr>
          <p:cNvSpPr txBox="1"/>
          <p:nvPr/>
        </p:nvSpPr>
        <p:spPr>
          <a:xfrm>
            <a:off x="3037490" y="4669790"/>
            <a:ext cx="1177159" cy="369332"/>
          </a:xfrm>
          <a:prstGeom prst="rect">
            <a:avLst/>
          </a:prstGeom>
          <a:noFill/>
        </p:spPr>
        <p:txBody>
          <a:bodyPr wrap="square" rtlCol="0">
            <a:spAutoFit/>
          </a:bodyPr>
          <a:lstStyle/>
          <a:p>
            <a:r>
              <a:rPr lang="en-US" b="1" dirty="0">
                <a:ln/>
                <a:solidFill>
                  <a:schemeClr val="accent4"/>
                </a:solidFill>
              </a:rPr>
              <a:t>IOT</a:t>
            </a:r>
            <a:r>
              <a:rPr lang="en-US" dirty="0"/>
              <a:t> </a:t>
            </a:r>
            <a:r>
              <a:rPr lang="en-US" b="1" dirty="0">
                <a:ln/>
                <a:solidFill>
                  <a:schemeClr val="accent4"/>
                </a:solidFill>
              </a:rPr>
              <a:t>Hub</a:t>
            </a:r>
          </a:p>
        </p:txBody>
      </p:sp>
      <p:sp>
        <p:nvSpPr>
          <p:cNvPr id="41" name="TextBox 40">
            <a:extLst>
              <a:ext uri="{FF2B5EF4-FFF2-40B4-BE49-F238E27FC236}">
                <a16:creationId xmlns:a16="http://schemas.microsoft.com/office/drawing/2014/main" id="{0225D419-BDDD-8A1D-E414-FBE88F8C29BE}"/>
              </a:ext>
            </a:extLst>
          </p:cNvPr>
          <p:cNvSpPr txBox="1"/>
          <p:nvPr/>
        </p:nvSpPr>
        <p:spPr>
          <a:xfrm>
            <a:off x="4388709" y="4669790"/>
            <a:ext cx="807059"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Blob</a:t>
            </a:r>
          </a:p>
        </p:txBody>
      </p:sp>
      <p:sp>
        <p:nvSpPr>
          <p:cNvPr id="42" name="TextBox 41">
            <a:extLst>
              <a:ext uri="{FF2B5EF4-FFF2-40B4-BE49-F238E27FC236}">
                <a16:creationId xmlns:a16="http://schemas.microsoft.com/office/drawing/2014/main" id="{054E749A-3EA5-98DF-12BC-E3EB86B66C19}"/>
              </a:ext>
            </a:extLst>
          </p:cNvPr>
          <p:cNvSpPr txBox="1"/>
          <p:nvPr/>
        </p:nvSpPr>
        <p:spPr>
          <a:xfrm>
            <a:off x="6012306" y="4669790"/>
            <a:ext cx="2128419" cy="376434"/>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ADF Pipeline</a:t>
            </a:r>
          </a:p>
        </p:txBody>
      </p:sp>
      <p:sp>
        <p:nvSpPr>
          <p:cNvPr id="43" name="TextBox 42">
            <a:extLst>
              <a:ext uri="{FF2B5EF4-FFF2-40B4-BE49-F238E27FC236}">
                <a16:creationId xmlns:a16="http://schemas.microsoft.com/office/drawing/2014/main" id="{3FE7DE9D-CB47-277C-DF8C-2632D678805C}"/>
              </a:ext>
            </a:extLst>
          </p:cNvPr>
          <p:cNvSpPr txBox="1"/>
          <p:nvPr/>
        </p:nvSpPr>
        <p:spPr>
          <a:xfrm>
            <a:off x="8554840" y="5140771"/>
            <a:ext cx="1303284"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Database</a:t>
            </a:r>
          </a:p>
        </p:txBody>
      </p:sp>
      <p:cxnSp>
        <p:nvCxnSpPr>
          <p:cNvPr id="45" name="Straight Arrow Connector 44">
            <a:extLst>
              <a:ext uri="{FF2B5EF4-FFF2-40B4-BE49-F238E27FC236}">
                <a16:creationId xmlns:a16="http://schemas.microsoft.com/office/drawing/2014/main" id="{2AB06871-5E78-D325-2D49-691FF869482D}"/>
              </a:ext>
            </a:extLst>
          </p:cNvPr>
          <p:cNvCxnSpPr>
            <a:stCxn id="1030" idx="3"/>
            <a:endCxn id="5" idx="1"/>
          </p:cNvCxnSpPr>
          <p:nvPr/>
        </p:nvCxnSpPr>
        <p:spPr>
          <a:xfrm>
            <a:off x="2471089" y="4373400"/>
            <a:ext cx="7182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5C4C4C0-F80B-4467-989D-9D8BBC1988E1}"/>
              </a:ext>
            </a:extLst>
          </p:cNvPr>
          <p:cNvCxnSpPr>
            <a:cxnSpLocks/>
            <a:stCxn id="5" idx="3"/>
            <a:endCxn id="7" idx="1"/>
          </p:cNvCxnSpPr>
          <p:nvPr/>
        </p:nvCxnSpPr>
        <p:spPr>
          <a:xfrm>
            <a:off x="3758588" y="4373400"/>
            <a:ext cx="64771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098E1B-0F04-299C-E3C4-D55E9D676664}"/>
              </a:ext>
            </a:extLst>
          </p:cNvPr>
          <p:cNvCxnSpPr>
            <a:cxnSpLocks/>
            <a:stCxn id="7" idx="3"/>
            <a:endCxn id="22" idx="1"/>
          </p:cNvCxnSpPr>
          <p:nvPr/>
        </p:nvCxnSpPr>
        <p:spPr>
          <a:xfrm flipV="1">
            <a:off x="5039303" y="4365085"/>
            <a:ext cx="535829" cy="8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A4587B4-5AD4-FD97-CF33-352382BA3858}"/>
              </a:ext>
            </a:extLst>
          </p:cNvPr>
          <p:cNvCxnSpPr>
            <a:cxnSpLocks/>
            <a:stCxn id="22" idx="3"/>
            <a:endCxn id="9" idx="1"/>
          </p:cNvCxnSpPr>
          <p:nvPr/>
        </p:nvCxnSpPr>
        <p:spPr>
          <a:xfrm>
            <a:off x="7996317" y="4365085"/>
            <a:ext cx="6957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2" name="TextBox 1041">
            <a:extLst>
              <a:ext uri="{FF2B5EF4-FFF2-40B4-BE49-F238E27FC236}">
                <a16:creationId xmlns:a16="http://schemas.microsoft.com/office/drawing/2014/main" id="{C03054FF-AA68-D2A4-3D3F-4DBDE272AD50}"/>
              </a:ext>
            </a:extLst>
          </p:cNvPr>
          <p:cNvSpPr txBox="1"/>
          <p:nvPr/>
        </p:nvSpPr>
        <p:spPr>
          <a:xfrm>
            <a:off x="10436772" y="2653079"/>
            <a:ext cx="152453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Dashboard</a:t>
            </a:r>
          </a:p>
        </p:txBody>
      </p:sp>
      <p:pic>
        <p:nvPicPr>
          <p:cNvPr id="1043" name="Picture 1042">
            <a:extLst>
              <a:ext uri="{FF2B5EF4-FFF2-40B4-BE49-F238E27FC236}">
                <a16:creationId xmlns:a16="http://schemas.microsoft.com/office/drawing/2014/main" id="{20F59E5F-F3A9-1E32-9F8A-DEAA5DBC341E}"/>
              </a:ext>
            </a:extLst>
          </p:cNvPr>
          <p:cNvPicPr>
            <a:picLocks noChangeAspect="1"/>
          </p:cNvPicPr>
          <p:nvPr/>
        </p:nvPicPr>
        <p:blipFill>
          <a:blip r:embed="rId9"/>
          <a:stretch>
            <a:fillRect/>
          </a:stretch>
        </p:blipFill>
        <p:spPr>
          <a:xfrm>
            <a:off x="3232242" y="5730765"/>
            <a:ext cx="483476" cy="483476"/>
          </a:xfrm>
          <a:prstGeom prst="rect">
            <a:avLst/>
          </a:prstGeom>
        </p:spPr>
      </p:pic>
      <p:cxnSp>
        <p:nvCxnSpPr>
          <p:cNvPr id="1044" name="Straight Arrow Connector 1043">
            <a:extLst>
              <a:ext uri="{FF2B5EF4-FFF2-40B4-BE49-F238E27FC236}">
                <a16:creationId xmlns:a16="http://schemas.microsoft.com/office/drawing/2014/main" id="{CF1E3B1E-5527-0AB1-4E83-C9549A509399}"/>
              </a:ext>
            </a:extLst>
          </p:cNvPr>
          <p:cNvCxnSpPr>
            <a:cxnSpLocks/>
            <a:endCxn id="1043" idx="0"/>
          </p:cNvCxnSpPr>
          <p:nvPr/>
        </p:nvCxnSpPr>
        <p:spPr>
          <a:xfrm flipH="1">
            <a:off x="3473980" y="4567995"/>
            <a:ext cx="1" cy="116277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48" name="AutoShape 14" descr="Azure Logic Apps - Azure Logic Apps Logo Png,Logic Png ...">
            <a:extLst>
              <a:ext uri="{FF2B5EF4-FFF2-40B4-BE49-F238E27FC236}">
                <a16:creationId xmlns:a16="http://schemas.microsoft.com/office/drawing/2014/main" id="{F3FD47D4-5227-7A53-8870-9A020FC8F7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1" name="Picture 1050">
            <a:extLst>
              <a:ext uri="{FF2B5EF4-FFF2-40B4-BE49-F238E27FC236}">
                <a16:creationId xmlns:a16="http://schemas.microsoft.com/office/drawing/2014/main" id="{25AF7003-16F6-6555-02EE-5C95D902E9BF}"/>
              </a:ext>
            </a:extLst>
          </p:cNvPr>
          <p:cNvPicPr>
            <a:picLocks noChangeAspect="1"/>
          </p:cNvPicPr>
          <p:nvPr/>
        </p:nvPicPr>
        <p:blipFill rotWithShape="1">
          <a:blip r:embed="rId10"/>
          <a:srcRect l="25864" t="9713" r="26619" b="8005"/>
          <a:stretch/>
        </p:blipFill>
        <p:spPr>
          <a:xfrm>
            <a:off x="4677051" y="5730765"/>
            <a:ext cx="637780" cy="483476"/>
          </a:xfrm>
          <a:prstGeom prst="rect">
            <a:avLst/>
          </a:prstGeom>
        </p:spPr>
      </p:pic>
      <p:pic>
        <p:nvPicPr>
          <p:cNvPr id="1054" name="Picture 1053">
            <a:extLst>
              <a:ext uri="{FF2B5EF4-FFF2-40B4-BE49-F238E27FC236}">
                <a16:creationId xmlns:a16="http://schemas.microsoft.com/office/drawing/2014/main" id="{CF9A7474-32B8-786F-FF69-8FE417F975AF}"/>
              </a:ext>
            </a:extLst>
          </p:cNvPr>
          <p:cNvPicPr>
            <a:picLocks noChangeAspect="1"/>
          </p:cNvPicPr>
          <p:nvPr/>
        </p:nvPicPr>
        <p:blipFill>
          <a:blip r:embed="rId11"/>
          <a:stretch>
            <a:fillRect/>
          </a:stretch>
        </p:blipFill>
        <p:spPr>
          <a:xfrm>
            <a:off x="6443483" y="5683702"/>
            <a:ext cx="569215" cy="569215"/>
          </a:xfrm>
          <a:prstGeom prst="rect">
            <a:avLst/>
          </a:prstGeom>
        </p:spPr>
      </p:pic>
      <p:sp>
        <p:nvSpPr>
          <p:cNvPr id="1055" name="TextBox 1054">
            <a:extLst>
              <a:ext uri="{FF2B5EF4-FFF2-40B4-BE49-F238E27FC236}">
                <a16:creationId xmlns:a16="http://schemas.microsoft.com/office/drawing/2014/main" id="{4B55BE0D-6E24-8F50-743D-51689EC72697}"/>
              </a:ext>
            </a:extLst>
          </p:cNvPr>
          <p:cNvSpPr txBox="1"/>
          <p:nvPr/>
        </p:nvSpPr>
        <p:spPr>
          <a:xfrm>
            <a:off x="2682344" y="5140085"/>
            <a:ext cx="2884777" cy="30777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Threshold Breach = true</a:t>
            </a:r>
          </a:p>
        </p:txBody>
      </p:sp>
      <p:cxnSp>
        <p:nvCxnSpPr>
          <p:cNvPr id="1057" name="Straight Arrow Connector 1056">
            <a:extLst>
              <a:ext uri="{FF2B5EF4-FFF2-40B4-BE49-F238E27FC236}">
                <a16:creationId xmlns:a16="http://schemas.microsoft.com/office/drawing/2014/main" id="{E1C144DC-CA77-D04A-5AE1-25AA66ECFC86}"/>
              </a:ext>
            </a:extLst>
          </p:cNvPr>
          <p:cNvCxnSpPr>
            <a:cxnSpLocks/>
            <a:stCxn id="1043" idx="3"/>
            <a:endCxn id="1051" idx="1"/>
          </p:cNvCxnSpPr>
          <p:nvPr/>
        </p:nvCxnSpPr>
        <p:spPr>
          <a:xfrm>
            <a:off x="3715718" y="5972503"/>
            <a:ext cx="9613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4D7A241-595E-7999-969D-6FD075B23A8D}"/>
              </a:ext>
            </a:extLst>
          </p:cNvPr>
          <p:cNvCxnSpPr>
            <a:cxnSpLocks/>
            <a:stCxn id="1051" idx="3"/>
            <a:endCxn id="1054" idx="1"/>
          </p:cNvCxnSpPr>
          <p:nvPr/>
        </p:nvCxnSpPr>
        <p:spPr>
          <a:xfrm flipV="1">
            <a:off x="5314831" y="5968310"/>
            <a:ext cx="1128652" cy="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0" name="TextBox 1069">
            <a:extLst>
              <a:ext uri="{FF2B5EF4-FFF2-40B4-BE49-F238E27FC236}">
                <a16:creationId xmlns:a16="http://schemas.microsoft.com/office/drawing/2014/main" id="{883E74D2-F2F0-5645-91CC-BCF778DC2EB0}"/>
              </a:ext>
            </a:extLst>
          </p:cNvPr>
          <p:cNvSpPr txBox="1"/>
          <p:nvPr/>
        </p:nvSpPr>
        <p:spPr>
          <a:xfrm>
            <a:off x="4406305" y="6257110"/>
            <a:ext cx="1384418" cy="30777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Logic apps</a:t>
            </a:r>
          </a:p>
        </p:txBody>
      </p:sp>
      <p:sp>
        <p:nvSpPr>
          <p:cNvPr id="1071" name="TextBox 1070">
            <a:extLst>
              <a:ext uri="{FF2B5EF4-FFF2-40B4-BE49-F238E27FC236}">
                <a16:creationId xmlns:a16="http://schemas.microsoft.com/office/drawing/2014/main" id="{C58F3C94-BC26-5C3A-54BD-95302F71F4B8}"/>
              </a:ext>
            </a:extLst>
          </p:cNvPr>
          <p:cNvSpPr txBox="1"/>
          <p:nvPr/>
        </p:nvSpPr>
        <p:spPr>
          <a:xfrm>
            <a:off x="2964341" y="6210475"/>
            <a:ext cx="1384418"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Service Bus Queue</a:t>
            </a:r>
          </a:p>
        </p:txBody>
      </p:sp>
      <p:sp>
        <p:nvSpPr>
          <p:cNvPr id="1074" name="TextBox 1073">
            <a:extLst>
              <a:ext uri="{FF2B5EF4-FFF2-40B4-BE49-F238E27FC236}">
                <a16:creationId xmlns:a16="http://schemas.microsoft.com/office/drawing/2014/main" id="{3A9DA916-553E-7632-37C0-4710B1C27CCF}"/>
              </a:ext>
            </a:extLst>
          </p:cNvPr>
          <p:cNvSpPr txBox="1"/>
          <p:nvPr/>
        </p:nvSpPr>
        <p:spPr>
          <a:xfrm>
            <a:off x="6212209" y="6247986"/>
            <a:ext cx="1600977"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notification to outlook mailbox</a:t>
            </a:r>
          </a:p>
        </p:txBody>
      </p:sp>
      <p:pic>
        <p:nvPicPr>
          <p:cNvPr id="6" name="Picture 5">
            <a:extLst>
              <a:ext uri="{FF2B5EF4-FFF2-40B4-BE49-F238E27FC236}">
                <a16:creationId xmlns:a16="http://schemas.microsoft.com/office/drawing/2014/main" id="{44AD25B3-C038-8143-C427-584F56F67D5B}"/>
              </a:ext>
            </a:extLst>
          </p:cNvPr>
          <p:cNvPicPr>
            <a:picLocks noChangeAspect="1"/>
          </p:cNvPicPr>
          <p:nvPr/>
        </p:nvPicPr>
        <p:blipFill>
          <a:blip r:embed="rId3"/>
          <a:stretch>
            <a:fillRect/>
          </a:stretch>
        </p:blipFill>
        <p:spPr>
          <a:xfrm>
            <a:off x="3125590" y="1820115"/>
            <a:ext cx="632998" cy="557357"/>
          </a:xfrm>
          <a:prstGeom prst="rect">
            <a:avLst/>
          </a:prstGeom>
        </p:spPr>
      </p:pic>
      <p:pic>
        <p:nvPicPr>
          <p:cNvPr id="8" name="Picture 7">
            <a:extLst>
              <a:ext uri="{FF2B5EF4-FFF2-40B4-BE49-F238E27FC236}">
                <a16:creationId xmlns:a16="http://schemas.microsoft.com/office/drawing/2014/main" id="{AE986B95-C98A-74D4-0249-AA3C52B49E13}"/>
              </a:ext>
            </a:extLst>
          </p:cNvPr>
          <p:cNvPicPr>
            <a:picLocks noChangeAspect="1"/>
          </p:cNvPicPr>
          <p:nvPr/>
        </p:nvPicPr>
        <p:blipFill rotWithShape="1">
          <a:blip r:embed="rId10"/>
          <a:srcRect l="25864" t="9713" r="26619" b="8005"/>
          <a:stretch/>
        </p:blipFill>
        <p:spPr>
          <a:xfrm>
            <a:off x="4829451" y="1868233"/>
            <a:ext cx="637780" cy="483476"/>
          </a:xfrm>
          <a:prstGeom prst="rect">
            <a:avLst/>
          </a:prstGeom>
        </p:spPr>
      </p:pic>
      <p:pic>
        <p:nvPicPr>
          <p:cNvPr id="11" name="Picture 10">
            <a:extLst>
              <a:ext uri="{FF2B5EF4-FFF2-40B4-BE49-F238E27FC236}">
                <a16:creationId xmlns:a16="http://schemas.microsoft.com/office/drawing/2014/main" id="{4AF8B65A-70DC-24F6-C712-20B79ED76E6F}"/>
              </a:ext>
            </a:extLst>
          </p:cNvPr>
          <p:cNvPicPr>
            <a:picLocks noChangeAspect="1"/>
          </p:cNvPicPr>
          <p:nvPr/>
        </p:nvPicPr>
        <p:blipFill>
          <a:blip r:embed="rId11"/>
          <a:stretch>
            <a:fillRect/>
          </a:stretch>
        </p:blipFill>
        <p:spPr>
          <a:xfrm>
            <a:off x="6595883" y="1821170"/>
            <a:ext cx="569215" cy="569215"/>
          </a:xfrm>
          <a:prstGeom prst="rect">
            <a:avLst/>
          </a:prstGeom>
        </p:spPr>
      </p:pic>
      <p:cxnSp>
        <p:nvCxnSpPr>
          <p:cNvPr id="12" name="Straight Arrow Connector 11">
            <a:extLst>
              <a:ext uri="{FF2B5EF4-FFF2-40B4-BE49-F238E27FC236}">
                <a16:creationId xmlns:a16="http://schemas.microsoft.com/office/drawing/2014/main" id="{8ECCFBC0-99DD-2988-121C-58A48D73421F}"/>
              </a:ext>
            </a:extLst>
          </p:cNvPr>
          <p:cNvCxnSpPr>
            <a:cxnSpLocks/>
            <a:endCxn id="8" idx="1"/>
          </p:cNvCxnSpPr>
          <p:nvPr/>
        </p:nvCxnSpPr>
        <p:spPr>
          <a:xfrm>
            <a:off x="3868118" y="2109971"/>
            <a:ext cx="9613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8D1832-9BF9-676B-4F21-D54066B65C59}"/>
              </a:ext>
            </a:extLst>
          </p:cNvPr>
          <p:cNvCxnSpPr>
            <a:cxnSpLocks/>
            <a:stCxn id="8" idx="3"/>
            <a:endCxn id="11" idx="1"/>
          </p:cNvCxnSpPr>
          <p:nvPr/>
        </p:nvCxnSpPr>
        <p:spPr>
          <a:xfrm flipV="1">
            <a:off x="5467231" y="2105778"/>
            <a:ext cx="1128652" cy="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F13C5E-62D7-9A2E-2BCF-A7B2B7C7CC2C}"/>
              </a:ext>
            </a:extLst>
          </p:cNvPr>
          <p:cNvSpPr txBox="1"/>
          <p:nvPr/>
        </p:nvSpPr>
        <p:spPr>
          <a:xfrm>
            <a:off x="4554929" y="2398319"/>
            <a:ext cx="1384418" cy="30777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Logic apps</a:t>
            </a:r>
          </a:p>
        </p:txBody>
      </p:sp>
      <p:cxnSp>
        <p:nvCxnSpPr>
          <p:cNvPr id="17" name="Straight Arrow Connector 16">
            <a:extLst>
              <a:ext uri="{FF2B5EF4-FFF2-40B4-BE49-F238E27FC236}">
                <a16:creationId xmlns:a16="http://schemas.microsoft.com/office/drawing/2014/main" id="{7BE517FC-7B98-44CB-27B1-89E380ED7101}"/>
              </a:ext>
            </a:extLst>
          </p:cNvPr>
          <p:cNvCxnSpPr>
            <a:cxnSpLocks/>
          </p:cNvCxnSpPr>
          <p:nvPr/>
        </p:nvCxnSpPr>
        <p:spPr>
          <a:xfrm flipH="1" flipV="1">
            <a:off x="3442089" y="2368616"/>
            <a:ext cx="31892" cy="171724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53BE92E-CCA6-2247-E917-512536777B55}"/>
              </a:ext>
            </a:extLst>
          </p:cNvPr>
          <p:cNvSpPr txBox="1"/>
          <p:nvPr/>
        </p:nvSpPr>
        <p:spPr>
          <a:xfrm>
            <a:off x="2560161" y="3276480"/>
            <a:ext cx="1878881" cy="30777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err="1">
                <a:ln/>
                <a:solidFill>
                  <a:schemeClr val="accent4"/>
                </a:solidFill>
              </a:rPr>
              <a:t>deviceError</a:t>
            </a:r>
            <a:r>
              <a:rPr lang="en-US" sz="1400" b="1" dirty="0">
                <a:ln/>
                <a:solidFill>
                  <a:schemeClr val="accent4"/>
                </a:solidFill>
              </a:rPr>
              <a:t> = true</a:t>
            </a:r>
          </a:p>
        </p:txBody>
      </p:sp>
      <p:sp>
        <p:nvSpPr>
          <p:cNvPr id="24" name="TextBox 23">
            <a:extLst>
              <a:ext uri="{FF2B5EF4-FFF2-40B4-BE49-F238E27FC236}">
                <a16:creationId xmlns:a16="http://schemas.microsoft.com/office/drawing/2014/main" id="{29433A71-9046-818E-3B42-860679B53E9A}"/>
              </a:ext>
            </a:extLst>
          </p:cNvPr>
          <p:cNvSpPr txBox="1"/>
          <p:nvPr/>
        </p:nvSpPr>
        <p:spPr>
          <a:xfrm>
            <a:off x="2868021" y="2498169"/>
            <a:ext cx="1384418"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Error log</a:t>
            </a:r>
          </a:p>
          <a:p>
            <a:endParaRPr lang="en-US" sz="1400" b="1" dirty="0">
              <a:ln/>
              <a:solidFill>
                <a:schemeClr val="accent4"/>
              </a:solidFill>
            </a:endParaRPr>
          </a:p>
        </p:txBody>
      </p:sp>
      <p:sp>
        <p:nvSpPr>
          <p:cNvPr id="25" name="TextBox 24">
            <a:extLst>
              <a:ext uri="{FF2B5EF4-FFF2-40B4-BE49-F238E27FC236}">
                <a16:creationId xmlns:a16="http://schemas.microsoft.com/office/drawing/2014/main" id="{0649DECE-D399-ACAE-49DB-B1A511A029E0}"/>
              </a:ext>
            </a:extLst>
          </p:cNvPr>
          <p:cNvSpPr txBox="1"/>
          <p:nvPr/>
        </p:nvSpPr>
        <p:spPr>
          <a:xfrm>
            <a:off x="6143893" y="2448508"/>
            <a:ext cx="1600977"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notification to outlook mailbox</a:t>
            </a:r>
          </a:p>
        </p:txBody>
      </p:sp>
    </p:spTree>
    <p:extLst>
      <p:ext uri="{BB962C8B-B14F-4D97-AF65-F5344CB8AC3E}">
        <p14:creationId xmlns:p14="http://schemas.microsoft.com/office/powerpoint/2010/main" val="249151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5295-6054-7857-4ABF-C1865D0ACA06}"/>
              </a:ext>
            </a:extLst>
          </p:cNvPr>
          <p:cNvSpPr>
            <a:spLocks noGrp="1"/>
          </p:cNvSpPr>
          <p:nvPr>
            <p:ph type="title"/>
          </p:nvPr>
        </p:nvSpPr>
        <p:spPr>
          <a:xfrm>
            <a:off x="3715718" y="247024"/>
            <a:ext cx="8621613" cy="700193"/>
          </a:xfrm>
        </p:spPr>
        <p:txBody>
          <a:bodyPr>
            <a:normAutofit fontScale="90000"/>
          </a:bodyPr>
          <a:lstStyle/>
          <a:p>
            <a:r>
              <a:rPr lang="en-US" u="sng" dirty="0"/>
              <a:t>Existing system</a:t>
            </a:r>
            <a:br>
              <a:rPr lang="en-US" u="sng" dirty="0"/>
            </a:br>
            <a:endParaRPr lang="en-US" u="sng" dirty="0"/>
          </a:p>
        </p:txBody>
      </p:sp>
      <p:pic>
        <p:nvPicPr>
          <p:cNvPr id="5" name="Picture 4">
            <a:extLst>
              <a:ext uri="{FF2B5EF4-FFF2-40B4-BE49-F238E27FC236}">
                <a16:creationId xmlns:a16="http://schemas.microsoft.com/office/drawing/2014/main" id="{D33D69DC-E783-DAA9-5046-2792D1382828}"/>
              </a:ext>
            </a:extLst>
          </p:cNvPr>
          <p:cNvPicPr>
            <a:picLocks noChangeAspect="1"/>
          </p:cNvPicPr>
          <p:nvPr/>
        </p:nvPicPr>
        <p:blipFill>
          <a:blip r:embed="rId2"/>
          <a:stretch>
            <a:fillRect/>
          </a:stretch>
        </p:blipFill>
        <p:spPr>
          <a:xfrm>
            <a:off x="3189373" y="4094721"/>
            <a:ext cx="569215" cy="557357"/>
          </a:xfrm>
          <a:prstGeom prst="rect">
            <a:avLst/>
          </a:prstGeom>
        </p:spPr>
      </p:pic>
      <p:pic>
        <p:nvPicPr>
          <p:cNvPr id="7" name="Picture 6">
            <a:extLst>
              <a:ext uri="{FF2B5EF4-FFF2-40B4-BE49-F238E27FC236}">
                <a16:creationId xmlns:a16="http://schemas.microsoft.com/office/drawing/2014/main" id="{59184F59-5FBC-8C8D-C14E-9E7DD2D69132}"/>
              </a:ext>
            </a:extLst>
          </p:cNvPr>
          <p:cNvPicPr>
            <a:picLocks noChangeAspect="1"/>
          </p:cNvPicPr>
          <p:nvPr/>
        </p:nvPicPr>
        <p:blipFill>
          <a:blip r:embed="rId3"/>
          <a:stretch>
            <a:fillRect/>
          </a:stretch>
        </p:blipFill>
        <p:spPr>
          <a:xfrm>
            <a:off x="4406305" y="4094721"/>
            <a:ext cx="632998" cy="557357"/>
          </a:xfrm>
          <a:prstGeom prst="rect">
            <a:avLst/>
          </a:prstGeom>
        </p:spPr>
      </p:pic>
      <p:pic>
        <p:nvPicPr>
          <p:cNvPr id="9" name="Picture 8">
            <a:extLst>
              <a:ext uri="{FF2B5EF4-FFF2-40B4-BE49-F238E27FC236}">
                <a16:creationId xmlns:a16="http://schemas.microsoft.com/office/drawing/2014/main" id="{5601DDB3-76BB-574D-F6ED-48DA12014091}"/>
              </a:ext>
            </a:extLst>
          </p:cNvPr>
          <p:cNvPicPr>
            <a:picLocks noChangeAspect="1"/>
          </p:cNvPicPr>
          <p:nvPr/>
        </p:nvPicPr>
        <p:blipFill>
          <a:blip r:embed="rId4"/>
          <a:stretch>
            <a:fillRect/>
          </a:stretch>
        </p:blipFill>
        <p:spPr>
          <a:xfrm>
            <a:off x="8692054" y="3701476"/>
            <a:ext cx="1028857" cy="1327218"/>
          </a:xfrm>
          <a:prstGeom prst="rect">
            <a:avLst/>
          </a:prstGeom>
        </p:spPr>
      </p:pic>
      <p:sp>
        <p:nvSpPr>
          <p:cNvPr id="10" name="Oval 9">
            <a:extLst>
              <a:ext uri="{FF2B5EF4-FFF2-40B4-BE49-F238E27FC236}">
                <a16:creationId xmlns:a16="http://schemas.microsoft.com/office/drawing/2014/main" id="{B1ECAD6B-3A19-DE32-3F94-6C00B9DA6E27}"/>
              </a:ext>
            </a:extLst>
          </p:cNvPr>
          <p:cNvSpPr/>
          <p:nvPr/>
        </p:nvSpPr>
        <p:spPr>
          <a:xfrm>
            <a:off x="8444213" y="1210536"/>
            <a:ext cx="1524537" cy="1442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API</a:t>
            </a:r>
            <a:endParaRPr lang="en-US" b="1" dirty="0">
              <a:ln w="22225">
                <a:solidFill>
                  <a:schemeClr val="accent2"/>
                </a:solidFill>
                <a:prstDash val="solid"/>
              </a:ln>
              <a:solidFill>
                <a:schemeClr val="tx1"/>
              </a:solidFill>
            </a:endParaRPr>
          </a:p>
        </p:txBody>
      </p:sp>
      <p:pic>
        <p:nvPicPr>
          <p:cNvPr id="1026" name="Picture 2" descr="React (JavaScript library) - Wikipedia">
            <a:extLst>
              <a:ext uri="{FF2B5EF4-FFF2-40B4-BE49-F238E27FC236}">
                <a16:creationId xmlns:a16="http://schemas.microsoft.com/office/drawing/2014/main" id="{86D4A7D9-D3A7-9730-3356-EF0EE4FE3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3420" y="1408260"/>
            <a:ext cx="1204643" cy="104709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F0C2EE8A-6BE1-11B0-BB4D-E4910EAC834D}"/>
              </a:ext>
            </a:extLst>
          </p:cNvPr>
          <p:cNvCxnSpPr>
            <a:cxnSpLocks/>
            <a:stCxn id="9" idx="0"/>
            <a:endCxn id="10" idx="4"/>
          </p:cNvCxnSpPr>
          <p:nvPr/>
        </p:nvCxnSpPr>
        <p:spPr>
          <a:xfrm flipH="1" flipV="1">
            <a:off x="9206482" y="2653079"/>
            <a:ext cx="1" cy="1048397"/>
          </a:xfrm>
          <a:prstGeom prst="straightConnector1">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A4D4DC8C-1294-E98C-FFD2-64DD0A135689}"/>
              </a:ext>
            </a:extLst>
          </p:cNvPr>
          <p:cNvCxnSpPr>
            <a:cxnSpLocks/>
            <a:stCxn id="10" idx="6"/>
            <a:endCxn id="1026" idx="1"/>
          </p:cNvCxnSpPr>
          <p:nvPr/>
        </p:nvCxnSpPr>
        <p:spPr>
          <a:xfrm flipV="1">
            <a:off x="9968750" y="1931807"/>
            <a:ext cx="674670" cy="1"/>
          </a:xfrm>
          <a:prstGeom prst="straightConnector1">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1032" name="Picture 8" descr="Execute Azure Data Factory pipeline - Powershellbros.com">
            <a:extLst>
              <a:ext uri="{FF2B5EF4-FFF2-40B4-BE49-F238E27FC236}">
                <a16:creationId xmlns:a16="http://schemas.microsoft.com/office/drawing/2014/main" id="{4E33E28C-D025-0A84-3D6F-F0EADA145AA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92" b="42301"/>
          <a:stretch/>
        </p:blipFill>
        <p:spPr bwMode="auto">
          <a:xfrm>
            <a:off x="6443483" y="3429000"/>
            <a:ext cx="632998" cy="55735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C503E426-59DE-7710-9600-884B0ACBABC9}"/>
              </a:ext>
            </a:extLst>
          </p:cNvPr>
          <p:cNvPicPr>
            <a:picLocks noChangeAspect="1"/>
          </p:cNvPicPr>
          <p:nvPr/>
        </p:nvPicPr>
        <p:blipFill>
          <a:blip r:embed="rId7"/>
          <a:stretch>
            <a:fillRect/>
          </a:stretch>
        </p:blipFill>
        <p:spPr>
          <a:xfrm>
            <a:off x="5575132" y="4069795"/>
            <a:ext cx="2421185" cy="590580"/>
          </a:xfrm>
          <a:prstGeom prst="rect">
            <a:avLst/>
          </a:prstGeom>
        </p:spPr>
      </p:pic>
      <p:sp>
        <p:nvSpPr>
          <p:cNvPr id="40" name="TextBox 39">
            <a:extLst>
              <a:ext uri="{FF2B5EF4-FFF2-40B4-BE49-F238E27FC236}">
                <a16:creationId xmlns:a16="http://schemas.microsoft.com/office/drawing/2014/main" id="{FD83FA8A-884E-7EE6-CCE2-44911D84FD5A}"/>
              </a:ext>
            </a:extLst>
          </p:cNvPr>
          <p:cNvSpPr txBox="1"/>
          <p:nvPr/>
        </p:nvSpPr>
        <p:spPr>
          <a:xfrm>
            <a:off x="3037490" y="4669790"/>
            <a:ext cx="1177159" cy="369332"/>
          </a:xfrm>
          <a:prstGeom prst="rect">
            <a:avLst/>
          </a:prstGeom>
          <a:noFill/>
        </p:spPr>
        <p:txBody>
          <a:bodyPr wrap="square" rtlCol="0">
            <a:spAutoFit/>
          </a:bodyPr>
          <a:lstStyle/>
          <a:p>
            <a:r>
              <a:rPr lang="en-US" b="1" dirty="0">
                <a:ln/>
                <a:solidFill>
                  <a:schemeClr val="accent4"/>
                </a:solidFill>
              </a:rPr>
              <a:t>IOT</a:t>
            </a:r>
            <a:r>
              <a:rPr lang="en-US" dirty="0"/>
              <a:t> </a:t>
            </a:r>
            <a:r>
              <a:rPr lang="en-US" b="1" dirty="0">
                <a:ln/>
                <a:solidFill>
                  <a:schemeClr val="accent4"/>
                </a:solidFill>
              </a:rPr>
              <a:t>Hub</a:t>
            </a:r>
          </a:p>
        </p:txBody>
      </p:sp>
      <p:sp>
        <p:nvSpPr>
          <p:cNvPr id="41" name="TextBox 40">
            <a:extLst>
              <a:ext uri="{FF2B5EF4-FFF2-40B4-BE49-F238E27FC236}">
                <a16:creationId xmlns:a16="http://schemas.microsoft.com/office/drawing/2014/main" id="{0225D419-BDDD-8A1D-E414-FBE88F8C29BE}"/>
              </a:ext>
            </a:extLst>
          </p:cNvPr>
          <p:cNvSpPr txBox="1"/>
          <p:nvPr/>
        </p:nvSpPr>
        <p:spPr>
          <a:xfrm>
            <a:off x="4388709" y="4669790"/>
            <a:ext cx="807059"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Blob</a:t>
            </a:r>
          </a:p>
        </p:txBody>
      </p:sp>
      <p:sp>
        <p:nvSpPr>
          <p:cNvPr id="42" name="TextBox 41">
            <a:extLst>
              <a:ext uri="{FF2B5EF4-FFF2-40B4-BE49-F238E27FC236}">
                <a16:creationId xmlns:a16="http://schemas.microsoft.com/office/drawing/2014/main" id="{054E749A-3EA5-98DF-12BC-E3EB86B66C19}"/>
              </a:ext>
            </a:extLst>
          </p:cNvPr>
          <p:cNvSpPr txBox="1"/>
          <p:nvPr/>
        </p:nvSpPr>
        <p:spPr>
          <a:xfrm>
            <a:off x="6012306" y="4669790"/>
            <a:ext cx="2128419" cy="376434"/>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ADF Pipeline</a:t>
            </a:r>
          </a:p>
        </p:txBody>
      </p:sp>
      <p:sp>
        <p:nvSpPr>
          <p:cNvPr id="43" name="TextBox 42">
            <a:extLst>
              <a:ext uri="{FF2B5EF4-FFF2-40B4-BE49-F238E27FC236}">
                <a16:creationId xmlns:a16="http://schemas.microsoft.com/office/drawing/2014/main" id="{3FE7DE9D-CB47-277C-DF8C-2632D678805C}"/>
              </a:ext>
            </a:extLst>
          </p:cNvPr>
          <p:cNvSpPr txBox="1"/>
          <p:nvPr/>
        </p:nvSpPr>
        <p:spPr>
          <a:xfrm>
            <a:off x="8554840" y="5140771"/>
            <a:ext cx="1303284"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Database</a:t>
            </a:r>
          </a:p>
        </p:txBody>
      </p:sp>
      <p:cxnSp>
        <p:nvCxnSpPr>
          <p:cNvPr id="45" name="Straight Arrow Connector 44">
            <a:extLst>
              <a:ext uri="{FF2B5EF4-FFF2-40B4-BE49-F238E27FC236}">
                <a16:creationId xmlns:a16="http://schemas.microsoft.com/office/drawing/2014/main" id="{2AB06871-5E78-D325-2D49-691FF869482D}"/>
              </a:ext>
            </a:extLst>
          </p:cNvPr>
          <p:cNvCxnSpPr>
            <a:endCxn id="5" idx="1"/>
          </p:cNvCxnSpPr>
          <p:nvPr/>
        </p:nvCxnSpPr>
        <p:spPr>
          <a:xfrm>
            <a:off x="2471089" y="4373400"/>
            <a:ext cx="7182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5C4C4C0-F80B-4467-989D-9D8BBC1988E1}"/>
              </a:ext>
            </a:extLst>
          </p:cNvPr>
          <p:cNvCxnSpPr>
            <a:cxnSpLocks/>
            <a:stCxn id="5" idx="3"/>
            <a:endCxn id="7" idx="1"/>
          </p:cNvCxnSpPr>
          <p:nvPr/>
        </p:nvCxnSpPr>
        <p:spPr>
          <a:xfrm>
            <a:off x="3758588" y="4373400"/>
            <a:ext cx="64771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098E1B-0F04-299C-E3C4-D55E9D676664}"/>
              </a:ext>
            </a:extLst>
          </p:cNvPr>
          <p:cNvCxnSpPr>
            <a:cxnSpLocks/>
            <a:stCxn id="7" idx="3"/>
            <a:endCxn id="22" idx="1"/>
          </p:cNvCxnSpPr>
          <p:nvPr/>
        </p:nvCxnSpPr>
        <p:spPr>
          <a:xfrm flipV="1">
            <a:off x="5039303" y="4365085"/>
            <a:ext cx="535829" cy="8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A4587B4-5AD4-FD97-CF33-352382BA3858}"/>
              </a:ext>
            </a:extLst>
          </p:cNvPr>
          <p:cNvCxnSpPr>
            <a:cxnSpLocks/>
            <a:stCxn id="22" idx="3"/>
            <a:endCxn id="9" idx="1"/>
          </p:cNvCxnSpPr>
          <p:nvPr/>
        </p:nvCxnSpPr>
        <p:spPr>
          <a:xfrm>
            <a:off x="7996317" y="4365085"/>
            <a:ext cx="6957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2" name="TextBox 1041">
            <a:extLst>
              <a:ext uri="{FF2B5EF4-FFF2-40B4-BE49-F238E27FC236}">
                <a16:creationId xmlns:a16="http://schemas.microsoft.com/office/drawing/2014/main" id="{C03054FF-AA68-D2A4-3D3F-4DBDE272AD50}"/>
              </a:ext>
            </a:extLst>
          </p:cNvPr>
          <p:cNvSpPr txBox="1"/>
          <p:nvPr/>
        </p:nvSpPr>
        <p:spPr>
          <a:xfrm>
            <a:off x="10436772" y="2653079"/>
            <a:ext cx="152453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Dashboard</a:t>
            </a:r>
          </a:p>
        </p:txBody>
      </p:sp>
      <p:pic>
        <p:nvPicPr>
          <p:cNvPr id="1043" name="Picture 1042">
            <a:extLst>
              <a:ext uri="{FF2B5EF4-FFF2-40B4-BE49-F238E27FC236}">
                <a16:creationId xmlns:a16="http://schemas.microsoft.com/office/drawing/2014/main" id="{20F59E5F-F3A9-1E32-9F8A-DEAA5DBC341E}"/>
              </a:ext>
            </a:extLst>
          </p:cNvPr>
          <p:cNvPicPr>
            <a:picLocks noChangeAspect="1"/>
          </p:cNvPicPr>
          <p:nvPr/>
        </p:nvPicPr>
        <p:blipFill>
          <a:blip r:embed="rId8"/>
          <a:stretch>
            <a:fillRect/>
          </a:stretch>
        </p:blipFill>
        <p:spPr>
          <a:xfrm>
            <a:off x="3232242" y="5730765"/>
            <a:ext cx="483476" cy="483476"/>
          </a:xfrm>
          <a:prstGeom prst="rect">
            <a:avLst/>
          </a:prstGeom>
        </p:spPr>
      </p:pic>
      <p:cxnSp>
        <p:nvCxnSpPr>
          <p:cNvPr id="1044" name="Straight Arrow Connector 1043">
            <a:extLst>
              <a:ext uri="{FF2B5EF4-FFF2-40B4-BE49-F238E27FC236}">
                <a16:creationId xmlns:a16="http://schemas.microsoft.com/office/drawing/2014/main" id="{CF1E3B1E-5527-0AB1-4E83-C9549A509399}"/>
              </a:ext>
            </a:extLst>
          </p:cNvPr>
          <p:cNvCxnSpPr>
            <a:cxnSpLocks/>
            <a:endCxn id="1043" idx="0"/>
          </p:cNvCxnSpPr>
          <p:nvPr/>
        </p:nvCxnSpPr>
        <p:spPr>
          <a:xfrm flipH="1">
            <a:off x="3473980" y="4567995"/>
            <a:ext cx="1" cy="116277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48" name="AutoShape 14" descr="Azure Logic Apps - Azure Logic Apps Logo Png,Logic Png ...">
            <a:extLst>
              <a:ext uri="{FF2B5EF4-FFF2-40B4-BE49-F238E27FC236}">
                <a16:creationId xmlns:a16="http://schemas.microsoft.com/office/drawing/2014/main" id="{F3FD47D4-5227-7A53-8870-9A020FC8F7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1" name="Picture 1050">
            <a:extLst>
              <a:ext uri="{FF2B5EF4-FFF2-40B4-BE49-F238E27FC236}">
                <a16:creationId xmlns:a16="http://schemas.microsoft.com/office/drawing/2014/main" id="{25AF7003-16F6-6555-02EE-5C95D902E9BF}"/>
              </a:ext>
            </a:extLst>
          </p:cNvPr>
          <p:cNvPicPr>
            <a:picLocks noChangeAspect="1"/>
          </p:cNvPicPr>
          <p:nvPr/>
        </p:nvPicPr>
        <p:blipFill rotWithShape="1">
          <a:blip r:embed="rId9"/>
          <a:srcRect l="25864" t="9713" r="26619" b="8005"/>
          <a:stretch/>
        </p:blipFill>
        <p:spPr>
          <a:xfrm>
            <a:off x="4677051" y="5730765"/>
            <a:ext cx="637780" cy="483476"/>
          </a:xfrm>
          <a:prstGeom prst="rect">
            <a:avLst/>
          </a:prstGeom>
        </p:spPr>
      </p:pic>
      <p:pic>
        <p:nvPicPr>
          <p:cNvPr id="1054" name="Picture 1053">
            <a:extLst>
              <a:ext uri="{FF2B5EF4-FFF2-40B4-BE49-F238E27FC236}">
                <a16:creationId xmlns:a16="http://schemas.microsoft.com/office/drawing/2014/main" id="{CF9A7474-32B8-786F-FF69-8FE417F975AF}"/>
              </a:ext>
            </a:extLst>
          </p:cNvPr>
          <p:cNvPicPr>
            <a:picLocks noChangeAspect="1"/>
          </p:cNvPicPr>
          <p:nvPr/>
        </p:nvPicPr>
        <p:blipFill>
          <a:blip r:embed="rId10"/>
          <a:stretch>
            <a:fillRect/>
          </a:stretch>
        </p:blipFill>
        <p:spPr>
          <a:xfrm>
            <a:off x="6443483" y="5683702"/>
            <a:ext cx="569215" cy="569215"/>
          </a:xfrm>
          <a:prstGeom prst="rect">
            <a:avLst/>
          </a:prstGeom>
        </p:spPr>
      </p:pic>
      <p:sp>
        <p:nvSpPr>
          <p:cNvPr id="1055" name="TextBox 1054">
            <a:extLst>
              <a:ext uri="{FF2B5EF4-FFF2-40B4-BE49-F238E27FC236}">
                <a16:creationId xmlns:a16="http://schemas.microsoft.com/office/drawing/2014/main" id="{4B55BE0D-6E24-8F50-743D-51689EC72697}"/>
              </a:ext>
            </a:extLst>
          </p:cNvPr>
          <p:cNvSpPr txBox="1"/>
          <p:nvPr/>
        </p:nvSpPr>
        <p:spPr>
          <a:xfrm>
            <a:off x="2682344" y="5140085"/>
            <a:ext cx="2884777" cy="30777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Threshold Breach = true</a:t>
            </a:r>
          </a:p>
        </p:txBody>
      </p:sp>
      <p:cxnSp>
        <p:nvCxnSpPr>
          <p:cNvPr id="1057" name="Straight Arrow Connector 1056">
            <a:extLst>
              <a:ext uri="{FF2B5EF4-FFF2-40B4-BE49-F238E27FC236}">
                <a16:creationId xmlns:a16="http://schemas.microsoft.com/office/drawing/2014/main" id="{E1C144DC-CA77-D04A-5AE1-25AA66ECFC86}"/>
              </a:ext>
            </a:extLst>
          </p:cNvPr>
          <p:cNvCxnSpPr>
            <a:cxnSpLocks/>
            <a:stCxn id="1043" idx="3"/>
            <a:endCxn id="1051" idx="1"/>
          </p:cNvCxnSpPr>
          <p:nvPr/>
        </p:nvCxnSpPr>
        <p:spPr>
          <a:xfrm>
            <a:off x="3715718" y="5972503"/>
            <a:ext cx="9613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4D7A241-595E-7999-969D-6FD075B23A8D}"/>
              </a:ext>
            </a:extLst>
          </p:cNvPr>
          <p:cNvCxnSpPr>
            <a:cxnSpLocks/>
            <a:stCxn id="1051" idx="3"/>
            <a:endCxn id="1054" idx="1"/>
          </p:cNvCxnSpPr>
          <p:nvPr/>
        </p:nvCxnSpPr>
        <p:spPr>
          <a:xfrm flipV="1">
            <a:off x="5314831" y="5968310"/>
            <a:ext cx="1128652" cy="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0" name="TextBox 1069">
            <a:extLst>
              <a:ext uri="{FF2B5EF4-FFF2-40B4-BE49-F238E27FC236}">
                <a16:creationId xmlns:a16="http://schemas.microsoft.com/office/drawing/2014/main" id="{883E74D2-F2F0-5645-91CC-BCF778DC2EB0}"/>
              </a:ext>
            </a:extLst>
          </p:cNvPr>
          <p:cNvSpPr txBox="1"/>
          <p:nvPr/>
        </p:nvSpPr>
        <p:spPr>
          <a:xfrm>
            <a:off x="4406305" y="6257110"/>
            <a:ext cx="1384418" cy="30777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Logic apps</a:t>
            </a:r>
          </a:p>
        </p:txBody>
      </p:sp>
      <p:sp>
        <p:nvSpPr>
          <p:cNvPr id="1071" name="TextBox 1070">
            <a:extLst>
              <a:ext uri="{FF2B5EF4-FFF2-40B4-BE49-F238E27FC236}">
                <a16:creationId xmlns:a16="http://schemas.microsoft.com/office/drawing/2014/main" id="{C58F3C94-BC26-5C3A-54BD-95302F71F4B8}"/>
              </a:ext>
            </a:extLst>
          </p:cNvPr>
          <p:cNvSpPr txBox="1"/>
          <p:nvPr/>
        </p:nvSpPr>
        <p:spPr>
          <a:xfrm>
            <a:off x="2964341" y="6210475"/>
            <a:ext cx="1384418"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Service Bus Queue</a:t>
            </a:r>
          </a:p>
        </p:txBody>
      </p:sp>
      <p:sp>
        <p:nvSpPr>
          <p:cNvPr id="1074" name="TextBox 1073">
            <a:extLst>
              <a:ext uri="{FF2B5EF4-FFF2-40B4-BE49-F238E27FC236}">
                <a16:creationId xmlns:a16="http://schemas.microsoft.com/office/drawing/2014/main" id="{3A9DA916-553E-7632-37C0-4710B1C27CCF}"/>
              </a:ext>
            </a:extLst>
          </p:cNvPr>
          <p:cNvSpPr txBox="1"/>
          <p:nvPr/>
        </p:nvSpPr>
        <p:spPr>
          <a:xfrm>
            <a:off x="6212209" y="6247986"/>
            <a:ext cx="1600977"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notification to outlook mailbox</a:t>
            </a:r>
          </a:p>
        </p:txBody>
      </p:sp>
      <p:pic>
        <p:nvPicPr>
          <p:cNvPr id="6" name="Picture 5">
            <a:extLst>
              <a:ext uri="{FF2B5EF4-FFF2-40B4-BE49-F238E27FC236}">
                <a16:creationId xmlns:a16="http://schemas.microsoft.com/office/drawing/2014/main" id="{44AD25B3-C038-8143-C427-584F56F67D5B}"/>
              </a:ext>
            </a:extLst>
          </p:cNvPr>
          <p:cNvPicPr>
            <a:picLocks noChangeAspect="1"/>
          </p:cNvPicPr>
          <p:nvPr/>
        </p:nvPicPr>
        <p:blipFill>
          <a:blip r:embed="rId3"/>
          <a:stretch>
            <a:fillRect/>
          </a:stretch>
        </p:blipFill>
        <p:spPr>
          <a:xfrm>
            <a:off x="3125590" y="1820115"/>
            <a:ext cx="632998" cy="557357"/>
          </a:xfrm>
          <a:prstGeom prst="rect">
            <a:avLst/>
          </a:prstGeom>
        </p:spPr>
      </p:pic>
      <p:pic>
        <p:nvPicPr>
          <p:cNvPr id="8" name="Picture 7">
            <a:extLst>
              <a:ext uri="{FF2B5EF4-FFF2-40B4-BE49-F238E27FC236}">
                <a16:creationId xmlns:a16="http://schemas.microsoft.com/office/drawing/2014/main" id="{AE986B95-C98A-74D4-0249-AA3C52B49E13}"/>
              </a:ext>
            </a:extLst>
          </p:cNvPr>
          <p:cNvPicPr>
            <a:picLocks noChangeAspect="1"/>
          </p:cNvPicPr>
          <p:nvPr/>
        </p:nvPicPr>
        <p:blipFill rotWithShape="1">
          <a:blip r:embed="rId9"/>
          <a:srcRect l="25864" t="9713" r="26619" b="8005"/>
          <a:stretch/>
        </p:blipFill>
        <p:spPr>
          <a:xfrm>
            <a:off x="4829451" y="1868233"/>
            <a:ext cx="637780" cy="483476"/>
          </a:xfrm>
          <a:prstGeom prst="rect">
            <a:avLst/>
          </a:prstGeom>
        </p:spPr>
      </p:pic>
      <p:pic>
        <p:nvPicPr>
          <p:cNvPr id="11" name="Picture 10">
            <a:extLst>
              <a:ext uri="{FF2B5EF4-FFF2-40B4-BE49-F238E27FC236}">
                <a16:creationId xmlns:a16="http://schemas.microsoft.com/office/drawing/2014/main" id="{4AF8B65A-70DC-24F6-C712-20B79ED76E6F}"/>
              </a:ext>
            </a:extLst>
          </p:cNvPr>
          <p:cNvPicPr>
            <a:picLocks noChangeAspect="1"/>
          </p:cNvPicPr>
          <p:nvPr/>
        </p:nvPicPr>
        <p:blipFill>
          <a:blip r:embed="rId10"/>
          <a:stretch>
            <a:fillRect/>
          </a:stretch>
        </p:blipFill>
        <p:spPr>
          <a:xfrm>
            <a:off x="6595883" y="1821170"/>
            <a:ext cx="569215" cy="569215"/>
          </a:xfrm>
          <a:prstGeom prst="rect">
            <a:avLst/>
          </a:prstGeom>
        </p:spPr>
      </p:pic>
      <p:cxnSp>
        <p:nvCxnSpPr>
          <p:cNvPr id="12" name="Straight Arrow Connector 11">
            <a:extLst>
              <a:ext uri="{FF2B5EF4-FFF2-40B4-BE49-F238E27FC236}">
                <a16:creationId xmlns:a16="http://schemas.microsoft.com/office/drawing/2014/main" id="{8ECCFBC0-99DD-2988-121C-58A48D73421F}"/>
              </a:ext>
            </a:extLst>
          </p:cNvPr>
          <p:cNvCxnSpPr>
            <a:cxnSpLocks/>
            <a:endCxn id="8" idx="1"/>
          </p:cNvCxnSpPr>
          <p:nvPr/>
        </p:nvCxnSpPr>
        <p:spPr>
          <a:xfrm>
            <a:off x="3868118" y="2109971"/>
            <a:ext cx="9613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8D1832-9BF9-676B-4F21-D54066B65C59}"/>
              </a:ext>
            </a:extLst>
          </p:cNvPr>
          <p:cNvCxnSpPr>
            <a:cxnSpLocks/>
            <a:stCxn id="8" idx="3"/>
            <a:endCxn id="11" idx="1"/>
          </p:cNvCxnSpPr>
          <p:nvPr/>
        </p:nvCxnSpPr>
        <p:spPr>
          <a:xfrm flipV="1">
            <a:off x="5467231" y="2105778"/>
            <a:ext cx="1128652" cy="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F13C5E-62D7-9A2E-2BCF-A7B2B7C7CC2C}"/>
              </a:ext>
            </a:extLst>
          </p:cNvPr>
          <p:cNvSpPr txBox="1"/>
          <p:nvPr/>
        </p:nvSpPr>
        <p:spPr>
          <a:xfrm>
            <a:off x="4554929" y="2398319"/>
            <a:ext cx="1384418" cy="30777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Logic apps</a:t>
            </a:r>
          </a:p>
        </p:txBody>
      </p:sp>
      <p:cxnSp>
        <p:nvCxnSpPr>
          <p:cNvPr id="17" name="Straight Arrow Connector 16">
            <a:extLst>
              <a:ext uri="{FF2B5EF4-FFF2-40B4-BE49-F238E27FC236}">
                <a16:creationId xmlns:a16="http://schemas.microsoft.com/office/drawing/2014/main" id="{7BE517FC-7B98-44CB-27B1-89E380ED7101}"/>
              </a:ext>
            </a:extLst>
          </p:cNvPr>
          <p:cNvCxnSpPr>
            <a:cxnSpLocks/>
          </p:cNvCxnSpPr>
          <p:nvPr/>
        </p:nvCxnSpPr>
        <p:spPr>
          <a:xfrm flipH="1" flipV="1">
            <a:off x="3442089" y="2368616"/>
            <a:ext cx="31892" cy="171724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53BE92E-CCA6-2247-E917-512536777B55}"/>
              </a:ext>
            </a:extLst>
          </p:cNvPr>
          <p:cNvSpPr txBox="1"/>
          <p:nvPr/>
        </p:nvSpPr>
        <p:spPr>
          <a:xfrm>
            <a:off x="2560161" y="3276480"/>
            <a:ext cx="1878881" cy="30777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err="1">
                <a:ln/>
                <a:solidFill>
                  <a:schemeClr val="accent4"/>
                </a:solidFill>
              </a:rPr>
              <a:t>deviceError</a:t>
            </a:r>
            <a:r>
              <a:rPr lang="en-US" sz="1400" b="1" dirty="0">
                <a:ln/>
                <a:solidFill>
                  <a:schemeClr val="accent4"/>
                </a:solidFill>
              </a:rPr>
              <a:t> = true</a:t>
            </a:r>
          </a:p>
        </p:txBody>
      </p:sp>
      <p:sp>
        <p:nvSpPr>
          <p:cNvPr id="24" name="TextBox 23">
            <a:extLst>
              <a:ext uri="{FF2B5EF4-FFF2-40B4-BE49-F238E27FC236}">
                <a16:creationId xmlns:a16="http://schemas.microsoft.com/office/drawing/2014/main" id="{29433A71-9046-818E-3B42-860679B53E9A}"/>
              </a:ext>
            </a:extLst>
          </p:cNvPr>
          <p:cNvSpPr txBox="1"/>
          <p:nvPr/>
        </p:nvSpPr>
        <p:spPr>
          <a:xfrm>
            <a:off x="2868021" y="2498169"/>
            <a:ext cx="1384418"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Error log</a:t>
            </a:r>
          </a:p>
          <a:p>
            <a:endParaRPr lang="en-US" sz="1400" b="1" dirty="0">
              <a:ln/>
              <a:solidFill>
                <a:schemeClr val="accent4"/>
              </a:solidFill>
            </a:endParaRPr>
          </a:p>
        </p:txBody>
      </p:sp>
      <p:sp>
        <p:nvSpPr>
          <p:cNvPr id="25" name="TextBox 24">
            <a:extLst>
              <a:ext uri="{FF2B5EF4-FFF2-40B4-BE49-F238E27FC236}">
                <a16:creationId xmlns:a16="http://schemas.microsoft.com/office/drawing/2014/main" id="{0649DECE-D399-ACAE-49DB-B1A511A029E0}"/>
              </a:ext>
            </a:extLst>
          </p:cNvPr>
          <p:cNvSpPr txBox="1"/>
          <p:nvPr/>
        </p:nvSpPr>
        <p:spPr>
          <a:xfrm>
            <a:off x="6143893" y="2448508"/>
            <a:ext cx="1600977"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400" b="1" dirty="0">
                <a:ln/>
                <a:solidFill>
                  <a:schemeClr val="accent4"/>
                </a:solidFill>
              </a:rPr>
              <a:t>notification to outlook mailbox</a:t>
            </a:r>
          </a:p>
        </p:txBody>
      </p:sp>
      <p:sp>
        <p:nvSpPr>
          <p:cNvPr id="4" name="TextBox 3">
            <a:extLst>
              <a:ext uri="{FF2B5EF4-FFF2-40B4-BE49-F238E27FC236}">
                <a16:creationId xmlns:a16="http://schemas.microsoft.com/office/drawing/2014/main" id="{1977F350-C281-D026-DD78-B88D82C4376A}"/>
              </a:ext>
            </a:extLst>
          </p:cNvPr>
          <p:cNvSpPr txBox="1"/>
          <p:nvPr/>
        </p:nvSpPr>
        <p:spPr>
          <a:xfrm>
            <a:off x="822524" y="5000308"/>
            <a:ext cx="1848217" cy="646331"/>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1200" b="1" dirty="0">
                <a:ln/>
                <a:solidFill>
                  <a:schemeClr val="accent4"/>
                </a:solidFill>
              </a:rPr>
              <a:t>Air Quality Sensors Connected to Raspberry Pi</a:t>
            </a:r>
          </a:p>
        </p:txBody>
      </p:sp>
      <p:pic>
        <p:nvPicPr>
          <p:cNvPr id="18" name="Picture 17">
            <a:extLst>
              <a:ext uri="{FF2B5EF4-FFF2-40B4-BE49-F238E27FC236}">
                <a16:creationId xmlns:a16="http://schemas.microsoft.com/office/drawing/2014/main" id="{75927CD8-7B7D-052A-09AF-5728088A8D56}"/>
              </a:ext>
            </a:extLst>
          </p:cNvPr>
          <p:cNvPicPr>
            <a:picLocks noChangeAspect="1"/>
          </p:cNvPicPr>
          <p:nvPr/>
        </p:nvPicPr>
        <p:blipFill rotWithShape="1">
          <a:blip r:embed="rId11"/>
          <a:srcRect l="13601" t="13946" r="14587" b="19716"/>
          <a:stretch/>
        </p:blipFill>
        <p:spPr>
          <a:xfrm>
            <a:off x="1727814" y="4145376"/>
            <a:ext cx="569215" cy="560886"/>
          </a:xfrm>
          <a:prstGeom prst="rect">
            <a:avLst/>
          </a:prstGeom>
        </p:spPr>
      </p:pic>
      <p:pic>
        <p:nvPicPr>
          <p:cNvPr id="19" name="Picture 18">
            <a:extLst>
              <a:ext uri="{FF2B5EF4-FFF2-40B4-BE49-F238E27FC236}">
                <a16:creationId xmlns:a16="http://schemas.microsoft.com/office/drawing/2014/main" id="{18D89B66-A94F-76B2-4319-9A5602AB3C18}"/>
              </a:ext>
            </a:extLst>
          </p:cNvPr>
          <p:cNvPicPr>
            <a:picLocks noChangeAspect="1"/>
          </p:cNvPicPr>
          <p:nvPr/>
        </p:nvPicPr>
        <p:blipFill rotWithShape="1">
          <a:blip r:embed="rId12"/>
          <a:srcRect l="6584" t="11297" r="9151" b="19129"/>
          <a:stretch/>
        </p:blipFill>
        <p:spPr>
          <a:xfrm>
            <a:off x="657953" y="3549134"/>
            <a:ext cx="447318" cy="369331"/>
          </a:xfrm>
          <a:prstGeom prst="rect">
            <a:avLst/>
          </a:prstGeom>
        </p:spPr>
      </p:pic>
      <p:pic>
        <p:nvPicPr>
          <p:cNvPr id="20" name="Picture 19">
            <a:extLst>
              <a:ext uri="{FF2B5EF4-FFF2-40B4-BE49-F238E27FC236}">
                <a16:creationId xmlns:a16="http://schemas.microsoft.com/office/drawing/2014/main" id="{9AFA4C0F-596C-C554-43EB-8E7479BDB674}"/>
              </a:ext>
            </a:extLst>
          </p:cNvPr>
          <p:cNvPicPr>
            <a:picLocks noChangeAspect="1"/>
          </p:cNvPicPr>
          <p:nvPr/>
        </p:nvPicPr>
        <p:blipFill rotWithShape="1">
          <a:blip r:embed="rId12"/>
          <a:srcRect l="6584" t="11297" r="9151" b="19129"/>
          <a:stretch/>
        </p:blipFill>
        <p:spPr>
          <a:xfrm rot="165043" flipV="1">
            <a:off x="672082" y="4119916"/>
            <a:ext cx="406314" cy="335476"/>
          </a:xfrm>
          <a:prstGeom prst="rect">
            <a:avLst/>
          </a:prstGeom>
        </p:spPr>
      </p:pic>
      <p:pic>
        <p:nvPicPr>
          <p:cNvPr id="23" name="Picture 22">
            <a:extLst>
              <a:ext uri="{FF2B5EF4-FFF2-40B4-BE49-F238E27FC236}">
                <a16:creationId xmlns:a16="http://schemas.microsoft.com/office/drawing/2014/main" id="{C827626A-8C5A-87A7-BD3F-532037496448}"/>
              </a:ext>
            </a:extLst>
          </p:cNvPr>
          <p:cNvPicPr>
            <a:picLocks noChangeAspect="1"/>
          </p:cNvPicPr>
          <p:nvPr/>
        </p:nvPicPr>
        <p:blipFill rotWithShape="1">
          <a:blip r:embed="rId12"/>
          <a:srcRect l="6584" t="11297" r="9151" b="19129"/>
          <a:stretch/>
        </p:blipFill>
        <p:spPr>
          <a:xfrm>
            <a:off x="657953" y="4621607"/>
            <a:ext cx="447318" cy="369331"/>
          </a:xfrm>
          <a:prstGeom prst="rect">
            <a:avLst/>
          </a:prstGeom>
        </p:spPr>
      </p:pic>
      <p:cxnSp>
        <p:nvCxnSpPr>
          <p:cNvPr id="26" name="Straight Arrow Connector 25">
            <a:extLst>
              <a:ext uri="{FF2B5EF4-FFF2-40B4-BE49-F238E27FC236}">
                <a16:creationId xmlns:a16="http://schemas.microsoft.com/office/drawing/2014/main" id="{3765344F-7493-5BD3-1DB3-EBFC3E07F898}"/>
              </a:ext>
            </a:extLst>
          </p:cNvPr>
          <p:cNvCxnSpPr>
            <a:cxnSpLocks/>
            <a:stCxn id="23" idx="3"/>
          </p:cNvCxnSpPr>
          <p:nvPr/>
        </p:nvCxnSpPr>
        <p:spPr>
          <a:xfrm flipV="1">
            <a:off x="1105271" y="4540127"/>
            <a:ext cx="586936" cy="2661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1C1F21-3254-1ADA-EDC5-C5B0999CA04B}"/>
              </a:ext>
            </a:extLst>
          </p:cNvPr>
          <p:cNvCxnSpPr>
            <a:cxnSpLocks/>
            <a:stCxn id="20" idx="3"/>
            <a:endCxn id="18" idx="1"/>
          </p:cNvCxnSpPr>
          <p:nvPr/>
        </p:nvCxnSpPr>
        <p:spPr>
          <a:xfrm>
            <a:off x="1078162" y="4297404"/>
            <a:ext cx="649652" cy="1284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61AB4C9-6342-6CBE-43EF-FDD8688F48EA}"/>
              </a:ext>
            </a:extLst>
          </p:cNvPr>
          <p:cNvCxnSpPr>
            <a:cxnSpLocks/>
            <a:stCxn id="19" idx="3"/>
          </p:cNvCxnSpPr>
          <p:nvPr/>
        </p:nvCxnSpPr>
        <p:spPr>
          <a:xfrm>
            <a:off x="1105271" y="3733800"/>
            <a:ext cx="551329" cy="5744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92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A6CD4-D4FB-6C01-B5B3-323753E9F472}"/>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Services Used In Azure</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EB337-46A7-6335-E4FB-BB08A8ABBE78}"/>
              </a:ext>
            </a:extLst>
          </p:cNvPr>
          <p:cNvSpPr>
            <a:spLocks noGrp="1"/>
          </p:cNvSpPr>
          <p:nvPr>
            <p:ph idx="1"/>
          </p:nvPr>
        </p:nvSpPr>
        <p:spPr>
          <a:xfrm>
            <a:off x="4706578" y="589722"/>
            <a:ext cx="6798033" cy="5321500"/>
          </a:xfrm>
        </p:spPr>
        <p:txBody>
          <a:bodyPr anchor="ctr">
            <a:normAutofit/>
          </a:bodyPr>
          <a:lstStyle/>
          <a:p>
            <a:r>
              <a:rPr lang="en-US" dirty="0"/>
              <a:t>App services</a:t>
            </a:r>
          </a:p>
          <a:p>
            <a:r>
              <a:rPr lang="en-US" dirty="0"/>
              <a:t>IOT Hub</a:t>
            </a:r>
          </a:p>
          <a:p>
            <a:r>
              <a:rPr lang="en-US" dirty="0"/>
              <a:t>Storage Account</a:t>
            </a:r>
          </a:p>
          <a:p>
            <a:r>
              <a:rPr lang="en-US" dirty="0"/>
              <a:t>Azure Data Factory</a:t>
            </a:r>
          </a:p>
          <a:p>
            <a:r>
              <a:rPr lang="en-US" dirty="0"/>
              <a:t>Azure Logic Apps</a:t>
            </a:r>
          </a:p>
          <a:p>
            <a:r>
              <a:rPr lang="en-US" dirty="0"/>
              <a:t>Service Bus</a:t>
            </a:r>
          </a:p>
          <a:p>
            <a:r>
              <a:rPr lang="en-US" dirty="0"/>
              <a:t>Azure SQL Database</a:t>
            </a:r>
          </a:p>
        </p:txBody>
      </p:sp>
    </p:spTree>
    <p:extLst>
      <p:ext uri="{BB962C8B-B14F-4D97-AF65-F5344CB8AC3E}">
        <p14:creationId xmlns:p14="http://schemas.microsoft.com/office/powerpoint/2010/main" val="70115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429B-7082-69F8-73C2-41DBEB297A88}"/>
              </a:ext>
            </a:extLst>
          </p:cNvPr>
          <p:cNvSpPr>
            <a:spLocks noGrp="1"/>
          </p:cNvSpPr>
          <p:nvPr>
            <p:ph type="title"/>
          </p:nvPr>
        </p:nvSpPr>
        <p:spPr>
          <a:xfrm>
            <a:off x="2466801" y="685466"/>
            <a:ext cx="8911687" cy="1280890"/>
          </a:xfrm>
        </p:spPr>
        <p:txBody>
          <a:bodyPr/>
          <a:lstStyle/>
          <a:p>
            <a:r>
              <a:rPr lang="en-US" dirty="0"/>
              <a:t>Backend (.NET Web API) Architecture</a:t>
            </a:r>
          </a:p>
        </p:txBody>
      </p:sp>
      <p:sp>
        <p:nvSpPr>
          <p:cNvPr id="4" name="Rectangle 3">
            <a:extLst>
              <a:ext uri="{FF2B5EF4-FFF2-40B4-BE49-F238E27FC236}">
                <a16:creationId xmlns:a16="http://schemas.microsoft.com/office/drawing/2014/main" id="{FD8BDFC5-DD6F-07D3-48AB-D520F0E2B870}"/>
              </a:ext>
            </a:extLst>
          </p:cNvPr>
          <p:cNvSpPr/>
          <p:nvPr/>
        </p:nvSpPr>
        <p:spPr>
          <a:xfrm>
            <a:off x="4656081" y="2060664"/>
            <a:ext cx="1792015" cy="112134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974065E2-C7E7-3BE9-EEA2-443002EED96A}"/>
              </a:ext>
            </a:extLst>
          </p:cNvPr>
          <p:cNvSpPr/>
          <p:nvPr/>
        </p:nvSpPr>
        <p:spPr>
          <a:xfrm>
            <a:off x="9333186" y="2762219"/>
            <a:ext cx="1671145" cy="2764221"/>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C0EA8B-440C-7AC0-1D1F-92BB7ABF01F5}"/>
              </a:ext>
            </a:extLst>
          </p:cNvPr>
          <p:cNvSpPr/>
          <p:nvPr/>
        </p:nvSpPr>
        <p:spPr>
          <a:xfrm>
            <a:off x="4656081" y="3280848"/>
            <a:ext cx="1792015" cy="234443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42605D9-8E77-1E96-986F-5F80F6888E89}"/>
              </a:ext>
            </a:extLst>
          </p:cNvPr>
          <p:cNvCxnSpPr>
            <a:cxnSpLocks/>
          </p:cNvCxnSpPr>
          <p:nvPr/>
        </p:nvCxnSpPr>
        <p:spPr>
          <a:xfrm>
            <a:off x="4656081" y="2621334"/>
            <a:ext cx="179201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CEDFC07-228D-D8BE-BF20-06E47EE8DEC7}"/>
              </a:ext>
            </a:extLst>
          </p:cNvPr>
          <p:cNvSpPr txBox="1"/>
          <p:nvPr/>
        </p:nvSpPr>
        <p:spPr>
          <a:xfrm>
            <a:off x="5044968" y="4009053"/>
            <a:ext cx="1240220" cy="369332"/>
          </a:xfrm>
          <a:prstGeom prst="rect">
            <a:avLst/>
          </a:prstGeom>
          <a:noFill/>
        </p:spPr>
        <p:txBody>
          <a:bodyPr wrap="square" rtlCol="0">
            <a:spAutoFit/>
          </a:bodyPr>
          <a:lstStyle/>
          <a:p>
            <a:r>
              <a:rPr lang="en-US" dirty="0"/>
              <a:t>Sensors</a:t>
            </a:r>
          </a:p>
        </p:txBody>
      </p:sp>
      <p:sp>
        <p:nvSpPr>
          <p:cNvPr id="11" name="TextBox 10">
            <a:extLst>
              <a:ext uri="{FF2B5EF4-FFF2-40B4-BE49-F238E27FC236}">
                <a16:creationId xmlns:a16="http://schemas.microsoft.com/office/drawing/2014/main" id="{620189B3-EEAA-4547-C560-B18182F6F3A7}"/>
              </a:ext>
            </a:extLst>
          </p:cNvPr>
          <p:cNvSpPr txBox="1"/>
          <p:nvPr/>
        </p:nvSpPr>
        <p:spPr>
          <a:xfrm>
            <a:off x="5013432" y="2153150"/>
            <a:ext cx="1355836" cy="369332"/>
          </a:xfrm>
          <a:prstGeom prst="rect">
            <a:avLst/>
          </a:prstGeom>
          <a:noFill/>
        </p:spPr>
        <p:txBody>
          <a:bodyPr wrap="square" rtlCol="0">
            <a:spAutoFit/>
          </a:bodyPr>
          <a:lstStyle/>
          <a:p>
            <a:r>
              <a:rPr lang="en-US" dirty="0"/>
              <a:t>Register</a:t>
            </a:r>
          </a:p>
        </p:txBody>
      </p:sp>
      <p:sp>
        <p:nvSpPr>
          <p:cNvPr id="13" name="TextBox 12">
            <a:extLst>
              <a:ext uri="{FF2B5EF4-FFF2-40B4-BE49-F238E27FC236}">
                <a16:creationId xmlns:a16="http://schemas.microsoft.com/office/drawing/2014/main" id="{DE91086D-D2BD-5BC7-AF76-74989F5D6310}"/>
              </a:ext>
            </a:extLst>
          </p:cNvPr>
          <p:cNvSpPr txBox="1"/>
          <p:nvPr/>
        </p:nvSpPr>
        <p:spPr>
          <a:xfrm>
            <a:off x="5155322" y="2685388"/>
            <a:ext cx="1355836" cy="369332"/>
          </a:xfrm>
          <a:prstGeom prst="rect">
            <a:avLst/>
          </a:prstGeom>
          <a:noFill/>
        </p:spPr>
        <p:txBody>
          <a:bodyPr wrap="square" rtlCol="0">
            <a:spAutoFit/>
          </a:bodyPr>
          <a:lstStyle/>
          <a:p>
            <a:r>
              <a:rPr lang="en-US" dirty="0"/>
              <a:t>Login</a:t>
            </a:r>
          </a:p>
        </p:txBody>
      </p:sp>
      <p:cxnSp>
        <p:nvCxnSpPr>
          <p:cNvPr id="16" name="Straight Arrow Connector 15">
            <a:extLst>
              <a:ext uri="{FF2B5EF4-FFF2-40B4-BE49-F238E27FC236}">
                <a16:creationId xmlns:a16="http://schemas.microsoft.com/office/drawing/2014/main" id="{758120FF-407F-FFB4-569B-DD0B62B417AC}"/>
              </a:ext>
            </a:extLst>
          </p:cNvPr>
          <p:cNvCxnSpPr>
            <a:cxnSpLocks/>
            <a:stCxn id="11" idx="3"/>
          </p:cNvCxnSpPr>
          <p:nvPr/>
        </p:nvCxnSpPr>
        <p:spPr>
          <a:xfrm>
            <a:off x="6369268" y="2337816"/>
            <a:ext cx="2963918" cy="9519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BEA60B1-2675-515D-EF59-327ABAF9FA5F}"/>
              </a:ext>
            </a:extLst>
          </p:cNvPr>
          <p:cNvCxnSpPr>
            <a:cxnSpLocks/>
          </p:cNvCxnSpPr>
          <p:nvPr/>
        </p:nvCxnSpPr>
        <p:spPr>
          <a:xfrm>
            <a:off x="6385035" y="2786231"/>
            <a:ext cx="2963918" cy="9519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A081EC7-5413-C2FD-4819-924D95F26913}"/>
              </a:ext>
            </a:extLst>
          </p:cNvPr>
          <p:cNvCxnSpPr>
            <a:cxnSpLocks/>
          </p:cNvCxnSpPr>
          <p:nvPr/>
        </p:nvCxnSpPr>
        <p:spPr>
          <a:xfrm flipH="1" flipV="1">
            <a:off x="6448096" y="3002239"/>
            <a:ext cx="2853559" cy="857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70833DFA-314A-6646-EF64-46F5A8C38F83}"/>
              </a:ext>
            </a:extLst>
          </p:cNvPr>
          <p:cNvSpPr/>
          <p:nvPr/>
        </p:nvSpPr>
        <p:spPr>
          <a:xfrm>
            <a:off x="1618592" y="2019512"/>
            <a:ext cx="2974427" cy="53150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028149B-B757-E2F9-9C70-B292BC67F909}"/>
              </a:ext>
            </a:extLst>
          </p:cNvPr>
          <p:cNvSpPr txBox="1"/>
          <p:nvPr/>
        </p:nvSpPr>
        <p:spPr>
          <a:xfrm>
            <a:off x="1991704" y="2100600"/>
            <a:ext cx="2217683" cy="369332"/>
          </a:xfrm>
          <a:prstGeom prst="rect">
            <a:avLst/>
          </a:prstGeom>
          <a:noFill/>
        </p:spPr>
        <p:txBody>
          <a:bodyPr wrap="square" rtlCol="0">
            <a:spAutoFit/>
          </a:bodyPr>
          <a:lstStyle/>
          <a:p>
            <a:r>
              <a:rPr lang="en-US" dirty="0"/>
              <a:t>Register Method</a:t>
            </a:r>
          </a:p>
        </p:txBody>
      </p:sp>
      <p:sp>
        <p:nvSpPr>
          <p:cNvPr id="25" name="Arrow: Right 24">
            <a:extLst>
              <a:ext uri="{FF2B5EF4-FFF2-40B4-BE49-F238E27FC236}">
                <a16:creationId xmlns:a16="http://schemas.microsoft.com/office/drawing/2014/main" id="{3F1ADD0F-9A9A-79CF-2231-D95BF2986654}"/>
              </a:ext>
            </a:extLst>
          </p:cNvPr>
          <p:cNvSpPr/>
          <p:nvPr/>
        </p:nvSpPr>
        <p:spPr>
          <a:xfrm>
            <a:off x="1644872" y="2630640"/>
            <a:ext cx="2974427" cy="53150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06BEA42-E1A2-2F22-6948-1D27044F7ED3}"/>
              </a:ext>
            </a:extLst>
          </p:cNvPr>
          <p:cNvSpPr txBox="1"/>
          <p:nvPr/>
        </p:nvSpPr>
        <p:spPr>
          <a:xfrm>
            <a:off x="1566040" y="2720179"/>
            <a:ext cx="3216165" cy="369332"/>
          </a:xfrm>
          <a:prstGeom prst="rect">
            <a:avLst/>
          </a:prstGeom>
          <a:noFill/>
        </p:spPr>
        <p:txBody>
          <a:bodyPr wrap="square" rtlCol="0">
            <a:spAutoFit/>
          </a:bodyPr>
          <a:lstStyle/>
          <a:p>
            <a:r>
              <a:rPr lang="en-US" dirty="0"/>
              <a:t>Login method(returns JWT)</a:t>
            </a:r>
          </a:p>
        </p:txBody>
      </p:sp>
      <p:sp>
        <p:nvSpPr>
          <p:cNvPr id="27" name="Arrow: Right 26">
            <a:extLst>
              <a:ext uri="{FF2B5EF4-FFF2-40B4-BE49-F238E27FC236}">
                <a16:creationId xmlns:a16="http://schemas.microsoft.com/office/drawing/2014/main" id="{C2068A5F-A7FB-8D0C-F7FD-C106BD6C7336}"/>
              </a:ext>
            </a:extLst>
          </p:cNvPr>
          <p:cNvSpPr/>
          <p:nvPr/>
        </p:nvSpPr>
        <p:spPr>
          <a:xfrm>
            <a:off x="1208689" y="4009053"/>
            <a:ext cx="3410609" cy="85124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C5D0B01-48FD-E90B-5044-6F4F9CE7256E}"/>
              </a:ext>
            </a:extLst>
          </p:cNvPr>
          <p:cNvSpPr txBox="1"/>
          <p:nvPr/>
        </p:nvSpPr>
        <p:spPr>
          <a:xfrm>
            <a:off x="1403133" y="4246179"/>
            <a:ext cx="2806254" cy="369332"/>
          </a:xfrm>
          <a:prstGeom prst="rect">
            <a:avLst/>
          </a:prstGeom>
          <a:noFill/>
        </p:spPr>
        <p:txBody>
          <a:bodyPr wrap="square" rtlCol="0">
            <a:spAutoFit/>
          </a:bodyPr>
          <a:lstStyle/>
          <a:p>
            <a:r>
              <a:rPr lang="en-US" dirty="0"/>
              <a:t>Get Sensor data</a:t>
            </a:r>
          </a:p>
        </p:txBody>
      </p:sp>
      <p:cxnSp>
        <p:nvCxnSpPr>
          <p:cNvPr id="29" name="Straight Arrow Connector 28">
            <a:extLst>
              <a:ext uri="{FF2B5EF4-FFF2-40B4-BE49-F238E27FC236}">
                <a16:creationId xmlns:a16="http://schemas.microsoft.com/office/drawing/2014/main" id="{B63A9568-0CB1-459D-C784-F3D4DCA80FFB}"/>
              </a:ext>
            </a:extLst>
          </p:cNvPr>
          <p:cNvCxnSpPr>
            <a:cxnSpLocks/>
          </p:cNvCxnSpPr>
          <p:nvPr/>
        </p:nvCxnSpPr>
        <p:spPr>
          <a:xfrm>
            <a:off x="6511158" y="4630537"/>
            <a:ext cx="27904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5C5F62-1BC9-7AF5-C532-7EFE963B8552}"/>
              </a:ext>
            </a:extLst>
          </p:cNvPr>
          <p:cNvCxnSpPr>
            <a:cxnSpLocks/>
          </p:cNvCxnSpPr>
          <p:nvPr/>
        </p:nvCxnSpPr>
        <p:spPr>
          <a:xfrm flipH="1">
            <a:off x="6448096" y="4860300"/>
            <a:ext cx="28220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245DF25-D82C-83F5-E54D-E9C1B594B4F8}"/>
              </a:ext>
            </a:extLst>
          </p:cNvPr>
          <p:cNvSpPr txBox="1"/>
          <p:nvPr/>
        </p:nvSpPr>
        <p:spPr>
          <a:xfrm>
            <a:off x="6511157" y="4208747"/>
            <a:ext cx="2963917" cy="369332"/>
          </a:xfrm>
          <a:prstGeom prst="rect">
            <a:avLst/>
          </a:prstGeom>
          <a:noFill/>
        </p:spPr>
        <p:txBody>
          <a:bodyPr wrap="square" rtlCol="0">
            <a:spAutoFit/>
          </a:bodyPr>
          <a:lstStyle/>
          <a:p>
            <a:r>
              <a:rPr lang="en-US" dirty="0"/>
              <a:t>Get request( with token)</a:t>
            </a:r>
          </a:p>
        </p:txBody>
      </p:sp>
      <p:sp>
        <p:nvSpPr>
          <p:cNvPr id="36" name="TextBox 35">
            <a:extLst>
              <a:ext uri="{FF2B5EF4-FFF2-40B4-BE49-F238E27FC236}">
                <a16:creationId xmlns:a16="http://schemas.microsoft.com/office/drawing/2014/main" id="{DE4F8468-0EFF-426C-4FE5-E28095CBA72F}"/>
              </a:ext>
            </a:extLst>
          </p:cNvPr>
          <p:cNvSpPr txBox="1"/>
          <p:nvPr/>
        </p:nvSpPr>
        <p:spPr>
          <a:xfrm>
            <a:off x="6495397" y="4897172"/>
            <a:ext cx="2963917" cy="646331"/>
          </a:xfrm>
          <a:prstGeom prst="rect">
            <a:avLst/>
          </a:prstGeom>
          <a:noFill/>
        </p:spPr>
        <p:txBody>
          <a:bodyPr wrap="square" rtlCol="0">
            <a:spAutoFit/>
          </a:bodyPr>
          <a:lstStyle/>
          <a:p>
            <a:pPr algn="ctr"/>
            <a:r>
              <a:rPr lang="en-US" dirty="0"/>
              <a:t>Returns data if token is valid</a:t>
            </a:r>
          </a:p>
        </p:txBody>
      </p:sp>
      <p:sp>
        <p:nvSpPr>
          <p:cNvPr id="37" name="TextBox 36">
            <a:extLst>
              <a:ext uri="{FF2B5EF4-FFF2-40B4-BE49-F238E27FC236}">
                <a16:creationId xmlns:a16="http://schemas.microsoft.com/office/drawing/2014/main" id="{3589AE4D-55A6-0154-45DE-B451E06EF4C5}"/>
              </a:ext>
            </a:extLst>
          </p:cNvPr>
          <p:cNvSpPr txBox="1"/>
          <p:nvPr/>
        </p:nvSpPr>
        <p:spPr>
          <a:xfrm rot="1008286">
            <a:off x="6262499" y="3501885"/>
            <a:ext cx="3563007" cy="369332"/>
          </a:xfrm>
          <a:prstGeom prst="rect">
            <a:avLst/>
          </a:prstGeom>
          <a:noFill/>
        </p:spPr>
        <p:txBody>
          <a:bodyPr wrap="square" rtlCol="0">
            <a:spAutoFit/>
          </a:bodyPr>
          <a:lstStyle/>
          <a:p>
            <a:r>
              <a:rPr lang="en-US" dirty="0"/>
              <a:t>Returns a token if user exists</a:t>
            </a:r>
          </a:p>
        </p:txBody>
      </p:sp>
      <p:sp>
        <p:nvSpPr>
          <p:cNvPr id="38" name="TextBox 37">
            <a:extLst>
              <a:ext uri="{FF2B5EF4-FFF2-40B4-BE49-F238E27FC236}">
                <a16:creationId xmlns:a16="http://schemas.microsoft.com/office/drawing/2014/main" id="{5D26000B-8905-91CA-D8EE-8D9DE6DF6857}"/>
              </a:ext>
            </a:extLst>
          </p:cNvPr>
          <p:cNvSpPr txBox="1"/>
          <p:nvPr/>
        </p:nvSpPr>
        <p:spPr>
          <a:xfrm>
            <a:off x="9459314" y="3859458"/>
            <a:ext cx="1473369" cy="369332"/>
          </a:xfrm>
          <a:prstGeom prst="rect">
            <a:avLst/>
          </a:prstGeom>
          <a:noFill/>
        </p:spPr>
        <p:txBody>
          <a:bodyPr wrap="square" rtlCol="0">
            <a:spAutoFit/>
          </a:bodyPr>
          <a:lstStyle/>
          <a:p>
            <a:r>
              <a:rPr lang="en-US" dirty="0"/>
              <a:t>Database</a:t>
            </a:r>
          </a:p>
        </p:txBody>
      </p:sp>
      <p:sp>
        <p:nvSpPr>
          <p:cNvPr id="39" name="TextBox 38">
            <a:extLst>
              <a:ext uri="{FF2B5EF4-FFF2-40B4-BE49-F238E27FC236}">
                <a16:creationId xmlns:a16="http://schemas.microsoft.com/office/drawing/2014/main" id="{9D771E52-0170-087E-22A0-27DE56A5857B}"/>
              </a:ext>
            </a:extLst>
          </p:cNvPr>
          <p:cNvSpPr txBox="1"/>
          <p:nvPr/>
        </p:nvSpPr>
        <p:spPr>
          <a:xfrm rot="1008286">
            <a:off x="6414899" y="2540192"/>
            <a:ext cx="3563007" cy="369332"/>
          </a:xfrm>
          <a:prstGeom prst="rect">
            <a:avLst/>
          </a:prstGeom>
          <a:noFill/>
        </p:spPr>
        <p:txBody>
          <a:bodyPr wrap="square" rtlCol="0">
            <a:spAutoFit/>
          </a:bodyPr>
          <a:lstStyle/>
          <a:p>
            <a:pPr algn="ctr"/>
            <a:r>
              <a:rPr lang="en-US" dirty="0"/>
              <a:t>Stores user in the Db</a:t>
            </a:r>
          </a:p>
        </p:txBody>
      </p:sp>
    </p:spTree>
    <p:extLst>
      <p:ext uri="{BB962C8B-B14F-4D97-AF65-F5344CB8AC3E}">
        <p14:creationId xmlns:p14="http://schemas.microsoft.com/office/powerpoint/2010/main" val="390503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0"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31"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32"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33"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34"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35"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36"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37"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38"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40"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41"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43" name="Group 4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4"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45"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46"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47"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48"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49"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50"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51"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52"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53"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54"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55"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57" name="Rectangle 56">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61" name="Rectangle 60">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6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6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6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6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6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6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7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7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7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7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7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7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77"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US"/>
          </a:p>
        </p:txBody>
      </p:sp>
      <p:sp>
        <p:nvSpPr>
          <p:cNvPr id="2" name="Title 1">
            <a:extLst>
              <a:ext uri="{FF2B5EF4-FFF2-40B4-BE49-F238E27FC236}">
                <a16:creationId xmlns:a16="http://schemas.microsoft.com/office/drawing/2014/main" id="{96E8E34E-30CA-A628-2E9B-84DA90FFCF08}"/>
              </a:ext>
            </a:extLst>
          </p:cNvPr>
          <p:cNvSpPr>
            <a:spLocks noGrp="1"/>
          </p:cNvSpPr>
          <p:nvPr>
            <p:ph type="title"/>
          </p:nvPr>
        </p:nvSpPr>
        <p:spPr>
          <a:xfrm>
            <a:off x="987215" y="1318590"/>
            <a:ext cx="5102159" cy="4220820"/>
          </a:xfrm>
        </p:spPr>
        <p:txBody>
          <a:bodyPr vert="horz" lIns="91440" tIns="45720" rIns="91440" bIns="45720" rtlCol="0" anchor="ctr">
            <a:normAutofit/>
          </a:bodyPr>
          <a:lstStyle/>
          <a:p>
            <a:r>
              <a:rPr lang="en-US" sz="5400">
                <a:solidFill>
                  <a:srgbClr val="FFFFFF"/>
                </a:solidFill>
              </a:rPr>
              <a:t>Frontend(UI) Snapshots</a:t>
            </a:r>
          </a:p>
        </p:txBody>
      </p:sp>
    </p:spTree>
    <p:extLst>
      <p:ext uri="{BB962C8B-B14F-4D97-AF65-F5344CB8AC3E}">
        <p14:creationId xmlns:p14="http://schemas.microsoft.com/office/powerpoint/2010/main" val="62653048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2807</TotalTime>
  <Words>571</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AIR QUALITY MANAGEMENT SYSTEM</vt:lpstr>
      <vt:lpstr>Introduction</vt:lpstr>
      <vt:lpstr>Use Case Statement</vt:lpstr>
      <vt:lpstr>Solution Proposed</vt:lpstr>
      <vt:lpstr>Existing system </vt:lpstr>
      <vt:lpstr>Existing system </vt:lpstr>
      <vt:lpstr>Services Used In Azure</vt:lpstr>
      <vt:lpstr>Backend (.NET Web API) Architecture</vt:lpstr>
      <vt:lpstr>Frontend(UI) Snapshots</vt:lpstr>
      <vt:lpstr>Homepage</vt:lpstr>
      <vt:lpstr>LiveData (Shows data from each sensor)</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MANAGEMENT SYSTEM</dc:title>
  <dc:creator>Tariq, Imtiyaz (Cognizant)</dc:creator>
  <cp:lastModifiedBy>Tariq, Imtiyaz (Cognizant)</cp:lastModifiedBy>
  <cp:revision>2</cp:revision>
  <dcterms:created xsi:type="dcterms:W3CDTF">2023-02-12T06:54:22Z</dcterms:created>
  <dcterms:modified xsi:type="dcterms:W3CDTF">2024-06-14T09:55:09Z</dcterms:modified>
</cp:coreProperties>
</file>