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44"/>
  </p:notesMasterIdLst>
  <p:sldIdLst>
    <p:sldId id="286" r:id="rId2"/>
    <p:sldId id="348" r:id="rId3"/>
    <p:sldId id="287" r:id="rId4"/>
    <p:sldId id="340" r:id="rId5"/>
    <p:sldId id="288" r:id="rId6"/>
    <p:sldId id="289" r:id="rId7"/>
    <p:sldId id="290" r:id="rId8"/>
    <p:sldId id="294" r:id="rId9"/>
    <p:sldId id="334" r:id="rId10"/>
    <p:sldId id="291" r:id="rId11"/>
    <p:sldId id="293" r:id="rId12"/>
    <p:sldId id="296" r:id="rId13"/>
    <p:sldId id="295" r:id="rId14"/>
    <p:sldId id="292" r:id="rId15"/>
    <p:sldId id="298" r:id="rId16"/>
    <p:sldId id="299" r:id="rId17"/>
    <p:sldId id="300" r:id="rId18"/>
    <p:sldId id="301" r:id="rId19"/>
    <p:sldId id="302" r:id="rId20"/>
    <p:sldId id="310" r:id="rId21"/>
    <p:sldId id="304" r:id="rId22"/>
    <p:sldId id="305" r:id="rId23"/>
    <p:sldId id="306" r:id="rId24"/>
    <p:sldId id="307" r:id="rId25"/>
    <p:sldId id="308" r:id="rId26"/>
    <p:sldId id="309" r:id="rId27"/>
    <p:sldId id="297" r:id="rId28"/>
    <p:sldId id="333" r:id="rId29"/>
    <p:sldId id="330" r:id="rId30"/>
    <p:sldId id="313" r:id="rId31"/>
    <p:sldId id="336" r:id="rId32"/>
    <p:sldId id="331" r:id="rId33"/>
    <p:sldId id="314" r:id="rId34"/>
    <p:sldId id="335" r:id="rId35"/>
    <p:sldId id="332" r:id="rId36"/>
    <p:sldId id="315" r:id="rId37"/>
    <p:sldId id="345" r:id="rId38"/>
    <p:sldId id="344" r:id="rId39"/>
    <p:sldId id="347" r:id="rId40"/>
    <p:sldId id="351" r:id="rId41"/>
    <p:sldId id="339" r:id="rId42"/>
    <p:sldId id="349" r:id="rId4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78BA"/>
    <a:srgbClr val="35551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8E38D81-9AD1-4CD2-9011-9E6F97A3A6F4}" v="21" dt="2024-12-06T09:07:45.73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0" d="100"/>
          <a:sy n="70" d="100"/>
        </p:scale>
        <p:origin x="536"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50"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mtiyaz pasha" userId="e3ed071f82a79c2b" providerId="LiveId" clId="{B8E38D81-9AD1-4CD2-9011-9E6F97A3A6F4}"/>
    <pc:docChg chg="undo custSel addSld delSld modSld">
      <pc:chgData name="imtiyaz pasha" userId="e3ed071f82a79c2b" providerId="LiveId" clId="{B8E38D81-9AD1-4CD2-9011-9E6F97A3A6F4}" dt="2024-12-06T09:07:49.229" v="497" actId="20577"/>
      <pc:docMkLst>
        <pc:docMk/>
      </pc:docMkLst>
      <pc:sldChg chg="modSp mod">
        <pc:chgData name="imtiyaz pasha" userId="e3ed071f82a79c2b" providerId="LiveId" clId="{B8E38D81-9AD1-4CD2-9011-9E6F97A3A6F4}" dt="2024-12-06T09:07:49.229" v="497" actId="20577"/>
        <pc:sldMkLst>
          <pc:docMk/>
          <pc:sldMk cId="3287477023" sldId="286"/>
        </pc:sldMkLst>
        <pc:spChg chg="mod">
          <ac:chgData name="imtiyaz pasha" userId="e3ed071f82a79c2b" providerId="LiveId" clId="{B8E38D81-9AD1-4CD2-9011-9E6F97A3A6F4}" dt="2024-12-06T05:27:15.379" v="2" actId="403"/>
          <ac:spMkLst>
            <pc:docMk/>
            <pc:sldMk cId="3287477023" sldId="286"/>
            <ac:spMk id="11" creationId="{1103AC20-CBE4-0B32-AD1C-B995D361992F}"/>
          </ac:spMkLst>
        </pc:spChg>
        <pc:spChg chg="mod">
          <ac:chgData name="imtiyaz pasha" userId="e3ed071f82a79c2b" providerId="LiveId" clId="{B8E38D81-9AD1-4CD2-9011-9E6F97A3A6F4}" dt="2024-12-06T09:07:49.229" v="497" actId="20577"/>
          <ac:spMkLst>
            <pc:docMk/>
            <pc:sldMk cId="3287477023" sldId="286"/>
            <ac:spMk id="13" creationId="{4DF0BE32-0E72-AFB6-6759-7542A502FC72}"/>
          </ac:spMkLst>
        </pc:spChg>
      </pc:sldChg>
      <pc:sldChg chg="modSp mod">
        <pc:chgData name="imtiyaz pasha" userId="e3ed071f82a79c2b" providerId="LiveId" clId="{B8E38D81-9AD1-4CD2-9011-9E6F97A3A6F4}" dt="2024-12-06T05:11:50.312" v="0" actId="20577"/>
        <pc:sldMkLst>
          <pc:docMk/>
          <pc:sldMk cId="861543623" sldId="287"/>
        </pc:sldMkLst>
        <pc:spChg chg="mod">
          <ac:chgData name="imtiyaz pasha" userId="e3ed071f82a79c2b" providerId="LiveId" clId="{B8E38D81-9AD1-4CD2-9011-9E6F97A3A6F4}" dt="2024-12-06T05:11:50.312" v="0" actId="20577"/>
          <ac:spMkLst>
            <pc:docMk/>
            <pc:sldMk cId="861543623" sldId="287"/>
            <ac:spMk id="4" creationId="{2EB95E33-27E7-ACCE-8479-8F59614BCD56}"/>
          </ac:spMkLst>
        </pc:spChg>
      </pc:sldChg>
      <pc:sldChg chg="modSp mod">
        <pc:chgData name="imtiyaz pasha" userId="e3ed071f82a79c2b" providerId="LiveId" clId="{B8E38D81-9AD1-4CD2-9011-9E6F97A3A6F4}" dt="2024-12-06T06:52:11.147" v="492"/>
        <pc:sldMkLst>
          <pc:docMk/>
          <pc:sldMk cId="926569406" sldId="305"/>
        </pc:sldMkLst>
        <pc:spChg chg="mod">
          <ac:chgData name="imtiyaz pasha" userId="e3ed071f82a79c2b" providerId="LiveId" clId="{B8E38D81-9AD1-4CD2-9011-9E6F97A3A6F4}" dt="2024-12-06T06:52:11.147" v="492"/>
          <ac:spMkLst>
            <pc:docMk/>
            <pc:sldMk cId="926569406" sldId="305"/>
            <ac:spMk id="7" creationId="{1764976E-91B8-9159-E6A8-2F3D1703253A}"/>
          </ac:spMkLst>
        </pc:spChg>
      </pc:sldChg>
      <pc:sldChg chg="modSp mod">
        <pc:chgData name="imtiyaz pasha" userId="e3ed071f82a79c2b" providerId="LiveId" clId="{B8E38D81-9AD1-4CD2-9011-9E6F97A3A6F4}" dt="2024-12-06T06:52:56.065" v="495" actId="20577"/>
        <pc:sldMkLst>
          <pc:docMk/>
          <pc:sldMk cId="2511164265" sldId="308"/>
        </pc:sldMkLst>
        <pc:spChg chg="mod">
          <ac:chgData name="imtiyaz pasha" userId="e3ed071f82a79c2b" providerId="LiveId" clId="{B8E38D81-9AD1-4CD2-9011-9E6F97A3A6F4}" dt="2024-12-06T06:52:56.065" v="495" actId="20577"/>
          <ac:spMkLst>
            <pc:docMk/>
            <pc:sldMk cId="2511164265" sldId="308"/>
            <ac:spMk id="7" creationId="{C72EDE4C-0BA4-41A9-6BFD-D58891A1EDAF}"/>
          </ac:spMkLst>
        </pc:spChg>
      </pc:sldChg>
      <pc:sldChg chg="delSp modSp del mod">
        <pc:chgData name="imtiyaz pasha" userId="e3ed071f82a79c2b" providerId="LiveId" clId="{B8E38D81-9AD1-4CD2-9011-9E6F97A3A6F4}" dt="2024-12-06T06:33:50.576" v="464" actId="47"/>
        <pc:sldMkLst>
          <pc:docMk/>
          <pc:sldMk cId="2055361134" sldId="316"/>
        </pc:sldMkLst>
        <pc:spChg chg="mod">
          <ac:chgData name="imtiyaz pasha" userId="e3ed071f82a79c2b" providerId="LiveId" clId="{B8E38D81-9AD1-4CD2-9011-9E6F97A3A6F4}" dt="2024-12-06T06:22:13.609" v="224" actId="1076"/>
          <ac:spMkLst>
            <pc:docMk/>
            <pc:sldMk cId="2055361134" sldId="316"/>
            <ac:spMk id="3" creationId="{295D5A31-6F63-3C64-0407-20F9234735F8}"/>
          </ac:spMkLst>
        </pc:spChg>
        <pc:spChg chg="mod">
          <ac:chgData name="imtiyaz pasha" userId="e3ed071f82a79c2b" providerId="LiveId" clId="{B8E38D81-9AD1-4CD2-9011-9E6F97A3A6F4}" dt="2024-12-06T06:31:32.358" v="394" actId="2710"/>
          <ac:spMkLst>
            <pc:docMk/>
            <pc:sldMk cId="2055361134" sldId="316"/>
            <ac:spMk id="8" creationId="{9D60D5B0-19AB-B688-5907-68E7E2194579}"/>
          </ac:spMkLst>
        </pc:spChg>
        <pc:spChg chg="del mod">
          <ac:chgData name="imtiyaz pasha" userId="e3ed071f82a79c2b" providerId="LiveId" clId="{B8E38D81-9AD1-4CD2-9011-9E6F97A3A6F4}" dt="2024-12-06T06:22:17.536" v="225" actId="478"/>
          <ac:spMkLst>
            <pc:docMk/>
            <pc:sldMk cId="2055361134" sldId="316"/>
            <ac:spMk id="10" creationId="{6103059A-ED42-5CC2-72F5-BDF5FB40B98A}"/>
          </ac:spMkLst>
        </pc:spChg>
      </pc:sldChg>
      <pc:sldChg chg="addSp delSp modSp mod">
        <pc:chgData name="imtiyaz pasha" userId="e3ed071f82a79c2b" providerId="LiveId" clId="{B8E38D81-9AD1-4CD2-9011-9E6F97A3A6F4}" dt="2024-12-06T06:22:05.025" v="222" actId="1076"/>
        <pc:sldMkLst>
          <pc:docMk/>
          <pc:sldMk cId="1691756408" sldId="339"/>
        </pc:sldMkLst>
        <pc:spChg chg="mod">
          <ac:chgData name="imtiyaz pasha" userId="e3ed071f82a79c2b" providerId="LiveId" clId="{B8E38D81-9AD1-4CD2-9011-9E6F97A3A6F4}" dt="2024-12-06T06:22:04.836" v="221" actId="115"/>
          <ac:spMkLst>
            <pc:docMk/>
            <pc:sldMk cId="1691756408" sldId="339"/>
            <ac:spMk id="3" creationId="{856B770B-7E2E-16AD-0543-BFB207EF5C28}"/>
          </ac:spMkLst>
        </pc:spChg>
        <pc:spChg chg="add del mod">
          <ac:chgData name="imtiyaz pasha" userId="e3ed071f82a79c2b" providerId="LiveId" clId="{B8E38D81-9AD1-4CD2-9011-9E6F97A3A6F4}" dt="2024-12-06T05:34:00.423" v="20"/>
          <ac:spMkLst>
            <pc:docMk/>
            <pc:sldMk cId="1691756408" sldId="339"/>
            <ac:spMk id="4" creationId="{0FC55A85-6C1C-C5CF-E5E0-7CF1658BAC43}"/>
          </ac:spMkLst>
        </pc:spChg>
        <pc:spChg chg="add mod">
          <ac:chgData name="imtiyaz pasha" userId="e3ed071f82a79c2b" providerId="LiveId" clId="{B8E38D81-9AD1-4CD2-9011-9E6F97A3A6F4}" dt="2024-12-06T06:22:05.025" v="222" actId="1076"/>
          <ac:spMkLst>
            <pc:docMk/>
            <pc:sldMk cId="1691756408" sldId="339"/>
            <ac:spMk id="4" creationId="{ED5047F9-C63A-01C1-7040-FA1065C65B68}"/>
          </ac:spMkLst>
        </pc:spChg>
        <pc:spChg chg="add del">
          <ac:chgData name="imtiyaz pasha" userId="e3ed071f82a79c2b" providerId="LiveId" clId="{B8E38D81-9AD1-4CD2-9011-9E6F97A3A6F4}" dt="2024-12-06T05:34:12.928" v="24" actId="22"/>
          <ac:spMkLst>
            <pc:docMk/>
            <pc:sldMk cId="1691756408" sldId="339"/>
            <ac:spMk id="7" creationId="{DF469AB1-82E4-F3E9-B84E-3D48D59DF2DA}"/>
          </ac:spMkLst>
        </pc:spChg>
        <pc:spChg chg="mod">
          <ac:chgData name="imtiyaz pasha" userId="e3ed071f82a79c2b" providerId="LiveId" clId="{B8E38D81-9AD1-4CD2-9011-9E6F97A3A6F4}" dt="2024-12-06T05:34:08.622" v="22" actId="1076"/>
          <ac:spMkLst>
            <pc:docMk/>
            <pc:sldMk cId="1691756408" sldId="339"/>
            <ac:spMk id="8" creationId="{456AACD4-C461-C17E-1BA0-7ABFF202D822}"/>
          </ac:spMkLst>
        </pc:spChg>
      </pc:sldChg>
      <pc:sldChg chg="modSp mod">
        <pc:chgData name="imtiyaz pasha" userId="e3ed071f82a79c2b" providerId="LiveId" clId="{B8E38D81-9AD1-4CD2-9011-9E6F97A3A6F4}" dt="2024-12-06T06:15:31.547" v="104" actId="12"/>
        <pc:sldMkLst>
          <pc:docMk/>
          <pc:sldMk cId="3243953186" sldId="344"/>
        </pc:sldMkLst>
        <pc:spChg chg="mod">
          <ac:chgData name="imtiyaz pasha" userId="e3ed071f82a79c2b" providerId="LiveId" clId="{B8E38D81-9AD1-4CD2-9011-9E6F97A3A6F4}" dt="2024-12-06T06:15:31.547" v="104" actId="12"/>
          <ac:spMkLst>
            <pc:docMk/>
            <pc:sldMk cId="3243953186" sldId="344"/>
            <ac:spMk id="8" creationId="{742C5430-3D7F-A990-0C9C-75B407527C18}"/>
          </ac:spMkLst>
        </pc:spChg>
      </pc:sldChg>
      <pc:sldChg chg="modSp mod">
        <pc:chgData name="imtiyaz pasha" userId="e3ed071f82a79c2b" providerId="LiveId" clId="{B8E38D81-9AD1-4CD2-9011-9E6F97A3A6F4}" dt="2024-12-06T06:20:30.316" v="215" actId="20577"/>
        <pc:sldMkLst>
          <pc:docMk/>
          <pc:sldMk cId="2291408253" sldId="347"/>
        </pc:sldMkLst>
        <pc:spChg chg="mod">
          <ac:chgData name="imtiyaz pasha" userId="e3ed071f82a79c2b" providerId="LiveId" clId="{B8E38D81-9AD1-4CD2-9011-9E6F97A3A6F4}" dt="2024-12-06T06:20:30.316" v="215" actId="20577"/>
          <ac:spMkLst>
            <pc:docMk/>
            <pc:sldMk cId="2291408253" sldId="347"/>
            <ac:spMk id="8" creationId="{938B2DD0-4E20-3515-3614-8394D7F6C4E7}"/>
          </ac:spMkLst>
        </pc:spChg>
      </pc:sldChg>
      <pc:sldChg chg="addSp delSp modSp add mod">
        <pc:chgData name="imtiyaz pasha" userId="e3ed071f82a79c2b" providerId="LiveId" clId="{B8E38D81-9AD1-4CD2-9011-9E6F97A3A6F4}" dt="2024-12-06T06:38:13.904" v="490" actId="478"/>
        <pc:sldMkLst>
          <pc:docMk/>
          <pc:sldMk cId="3074789751" sldId="349"/>
        </pc:sldMkLst>
        <pc:spChg chg="del mod">
          <ac:chgData name="imtiyaz pasha" userId="e3ed071f82a79c2b" providerId="LiveId" clId="{B8E38D81-9AD1-4CD2-9011-9E6F97A3A6F4}" dt="2024-12-06T05:34:24.433" v="28" actId="478"/>
          <ac:spMkLst>
            <pc:docMk/>
            <pc:sldMk cId="3074789751" sldId="349"/>
            <ac:spMk id="3" creationId="{5B29914A-DDA2-B91A-58B0-4A7AB158555E}"/>
          </ac:spMkLst>
        </pc:spChg>
        <pc:spChg chg="del mod">
          <ac:chgData name="imtiyaz pasha" userId="e3ed071f82a79c2b" providerId="LiveId" clId="{B8E38D81-9AD1-4CD2-9011-9E6F97A3A6F4}" dt="2024-12-06T05:34:24.448" v="30"/>
          <ac:spMkLst>
            <pc:docMk/>
            <pc:sldMk cId="3074789751" sldId="349"/>
            <ac:spMk id="8" creationId="{87EDCCAA-A3CC-5382-7EDA-2F74B0D1086C}"/>
          </ac:spMkLst>
        </pc:spChg>
        <pc:spChg chg="add del mod">
          <ac:chgData name="imtiyaz pasha" userId="e3ed071f82a79c2b" providerId="LiveId" clId="{B8E38D81-9AD1-4CD2-9011-9E6F97A3A6F4}" dt="2024-12-06T05:36:16.794" v="44" actId="478"/>
          <ac:spMkLst>
            <pc:docMk/>
            <pc:sldMk cId="3074789751" sldId="349"/>
            <ac:spMk id="10" creationId="{CFBB8B73-79C7-A4DF-0F60-97945C1265BD}"/>
          </ac:spMkLst>
        </pc:spChg>
        <pc:spChg chg="add del mod">
          <ac:chgData name="imtiyaz pasha" userId="e3ed071f82a79c2b" providerId="LiveId" clId="{B8E38D81-9AD1-4CD2-9011-9E6F97A3A6F4}" dt="2024-12-06T05:36:12.370" v="42" actId="478"/>
          <ac:spMkLst>
            <pc:docMk/>
            <pc:sldMk cId="3074789751" sldId="349"/>
            <ac:spMk id="13" creationId="{5ECFC036-E60D-64DA-ED10-2C8354DD5C2F}"/>
          </ac:spMkLst>
        </pc:spChg>
        <pc:picChg chg="add del mod">
          <ac:chgData name="imtiyaz pasha" userId="e3ed071f82a79c2b" providerId="LiveId" clId="{B8E38D81-9AD1-4CD2-9011-9E6F97A3A6F4}" dt="2024-12-06T06:38:13.904" v="490" actId="478"/>
          <ac:picMkLst>
            <pc:docMk/>
            <pc:sldMk cId="3074789751" sldId="349"/>
            <ac:picMk id="2" creationId="{1D29382B-3655-326C-C08C-2CD04CD483E6}"/>
          </ac:picMkLst>
        </pc:picChg>
        <pc:picChg chg="add del mod">
          <ac:chgData name="imtiyaz pasha" userId="e3ed071f82a79c2b" providerId="LiveId" clId="{B8E38D81-9AD1-4CD2-9011-9E6F97A3A6F4}" dt="2024-12-06T05:36:06.193" v="39" actId="478"/>
          <ac:picMkLst>
            <pc:docMk/>
            <pc:sldMk cId="3074789751" sldId="349"/>
            <ac:picMk id="5" creationId="{82DDA50E-D3F5-E508-D7C7-5A7DA57A4D02}"/>
          </ac:picMkLst>
        </pc:picChg>
        <pc:picChg chg="add del mod">
          <ac:chgData name="imtiyaz pasha" userId="e3ed071f82a79c2b" providerId="LiveId" clId="{B8E38D81-9AD1-4CD2-9011-9E6F97A3A6F4}" dt="2024-12-06T06:37:58.637" v="486" actId="478"/>
          <ac:picMkLst>
            <pc:docMk/>
            <pc:sldMk cId="3074789751" sldId="349"/>
            <ac:picMk id="6" creationId="{40940BC7-6A97-262A-6993-361935957CCD}"/>
          </ac:picMkLst>
        </pc:picChg>
        <pc:picChg chg="add del mod">
          <ac:chgData name="imtiyaz pasha" userId="e3ed071f82a79c2b" providerId="LiveId" clId="{B8E38D81-9AD1-4CD2-9011-9E6F97A3A6F4}" dt="2024-12-06T05:37:29.701" v="48" actId="478"/>
          <ac:picMkLst>
            <pc:docMk/>
            <pc:sldMk cId="3074789751" sldId="349"/>
            <ac:picMk id="9" creationId="{5351F8AA-22B8-544D-7482-68C8C5979DE6}"/>
          </ac:picMkLst>
        </pc:picChg>
        <pc:picChg chg="add mod ord">
          <ac:chgData name="imtiyaz pasha" userId="e3ed071f82a79c2b" providerId="LiveId" clId="{B8E38D81-9AD1-4CD2-9011-9E6F97A3A6F4}" dt="2024-12-06T06:38:04.361" v="488" actId="166"/>
          <ac:picMkLst>
            <pc:docMk/>
            <pc:sldMk cId="3074789751" sldId="349"/>
            <ac:picMk id="11" creationId="{14D9B008-059E-6365-5706-576E532E73EA}"/>
          </ac:picMkLst>
        </pc:picChg>
        <pc:picChg chg="add del mod">
          <ac:chgData name="imtiyaz pasha" userId="e3ed071f82a79c2b" providerId="LiveId" clId="{B8E38D81-9AD1-4CD2-9011-9E6F97A3A6F4}" dt="2024-12-06T05:36:04.156" v="38" actId="478"/>
          <ac:picMkLst>
            <pc:docMk/>
            <pc:sldMk cId="3074789751" sldId="349"/>
            <ac:picMk id="12" creationId="{DAB5FAD3-0991-CF16-DC5B-7BBFB94230CE}"/>
          </ac:picMkLst>
        </pc:picChg>
      </pc:sldChg>
      <pc:sldChg chg="delSp modSp add del mod">
        <pc:chgData name="imtiyaz pasha" userId="e3ed071f82a79c2b" providerId="LiveId" clId="{B8E38D81-9AD1-4CD2-9011-9E6F97A3A6F4}" dt="2024-12-06T06:38:16.511" v="491" actId="47"/>
        <pc:sldMkLst>
          <pc:docMk/>
          <pc:sldMk cId="1508950313" sldId="350"/>
        </pc:sldMkLst>
        <pc:picChg chg="mod">
          <ac:chgData name="imtiyaz pasha" userId="e3ed071f82a79c2b" providerId="LiveId" clId="{B8E38D81-9AD1-4CD2-9011-9E6F97A3A6F4}" dt="2024-12-06T05:37:50.936" v="54" actId="1076"/>
          <ac:picMkLst>
            <pc:docMk/>
            <pc:sldMk cId="1508950313" sldId="350"/>
            <ac:picMk id="9" creationId="{F2C84576-E978-DBAE-F272-D5F4676F6C2C}"/>
          </ac:picMkLst>
        </pc:picChg>
        <pc:picChg chg="del">
          <ac:chgData name="imtiyaz pasha" userId="e3ed071f82a79c2b" providerId="LiveId" clId="{B8E38D81-9AD1-4CD2-9011-9E6F97A3A6F4}" dt="2024-12-06T05:37:43.543" v="51" actId="478"/>
          <ac:picMkLst>
            <pc:docMk/>
            <pc:sldMk cId="1508950313" sldId="350"/>
            <ac:picMk id="11" creationId="{735886C6-16D5-EC31-CECB-4A50569B3713}"/>
          </ac:picMkLst>
        </pc:picChg>
      </pc:sldChg>
      <pc:sldChg chg="add del">
        <pc:chgData name="imtiyaz pasha" userId="e3ed071f82a79c2b" providerId="LiveId" clId="{B8E38D81-9AD1-4CD2-9011-9E6F97A3A6F4}" dt="2024-12-06T06:25:38.686" v="307" actId="47"/>
        <pc:sldMkLst>
          <pc:docMk/>
          <pc:sldMk cId="35221243" sldId="351"/>
        </pc:sldMkLst>
      </pc:sldChg>
      <pc:sldChg chg="modSp add mod">
        <pc:chgData name="imtiyaz pasha" userId="e3ed071f82a79c2b" providerId="LiveId" clId="{B8E38D81-9AD1-4CD2-9011-9E6F97A3A6F4}" dt="2024-12-06T06:33:32.687" v="463" actId="20577"/>
        <pc:sldMkLst>
          <pc:docMk/>
          <pc:sldMk cId="395280825" sldId="351"/>
        </pc:sldMkLst>
        <pc:spChg chg="mod">
          <ac:chgData name="imtiyaz pasha" userId="e3ed071f82a79c2b" providerId="LiveId" clId="{B8E38D81-9AD1-4CD2-9011-9E6F97A3A6F4}" dt="2024-12-06T06:33:32.687" v="463" actId="20577"/>
          <ac:spMkLst>
            <pc:docMk/>
            <pc:sldMk cId="395280825" sldId="351"/>
            <ac:spMk id="8" creationId="{667A9ECC-7A15-B05F-1591-1F7B7E1ABC3B}"/>
          </ac:spMkLst>
        </pc:spChg>
      </pc:sldChg>
      <pc:sldChg chg="modSp add del mod">
        <pc:chgData name="imtiyaz pasha" userId="e3ed071f82a79c2b" providerId="LiveId" clId="{B8E38D81-9AD1-4CD2-9011-9E6F97A3A6F4}" dt="2024-12-06T06:31:42.449" v="395" actId="47"/>
        <pc:sldMkLst>
          <pc:docMk/>
          <pc:sldMk cId="582474467" sldId="352"/>
        </pc:sldMkLst>
        <pc:spChg chg="mod">
          <ac:chgData name="imtiyaz pasha" userId="e3ed071f82a79c2b" providerId="LiveId" clId="{B8E38D81-9AD1-4CD2-9011-9E6F97A3A6F4}" dt="2024-12-06T06:24:48.377" v="299"/>
          <ac:spMkLst>
            <pc:docMk/>
            <pc:sldMk cId="582474467" sldId="352"/>
            <ac:spMk id="8" creationId="{3CC23775-A6A2-7547-9620-DD00B7D6FDF2}"/>
          </ac:spMkLst>
        </pc:spChg>
      </pc:sldChg>
      <pc:sldChg chg="modSp add del mod">
        <pc:chgData name="imtiyaz pasha" userId="e3ed071f82a79c2b" providerId="LiveId" clId="{B8E38D81-9AD1-4CD2-9011-9E6F97A3A6F4}" dt="2024-12-06T06:31:42.449" v="395" actId="47"/>
        <pc:sldMkLst>
          <pc:docMk/>
          <pc:sldMk cId="1183255088" sldId="353"/>
        </pc:sldMkLst>
        <pc:spChg chg="mod">
          <ac:chgData name="imtiyaz pasha" userId="e3ed071f82a79c2b" providerId="LiveId" clId="{B8E38D81-9AD1-4CD2-9011-9E6F97A3A6F4}" dt="2024-12-06T06:29:42.429" v="383" actId="20577"/>
          <ac:spMkLst>
            <pc:docMk/>
            <pc:sldMk cId="1183255088" sldId="353"/>
            <ac:spMk id="8" creationId="{C09C158D-39E6-BE1B-7EDB-67577142158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F028381-066F-45FA-B038-0562177BE107}" type="datetimeFigureOut">
              <a:rPr lang="en-IN" smtClean="0"/>
              <a:t>06-12-2024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AFC87F-45A7-420A-8CB2-64458E326EE8}" type="slidenum">
              <a:rPr lang="en-IN" smtClean="0"/>
              <a:t>‹#›</a:t>
            </a:fld>
            <a:endParaRPr lang="en-IN"/>
          </a:p>
        </p:txBody>
      </p:sp>
    </p:spTree>
    <p:extLst>
      <p:ext uri="{BB962C8B-B14F-4D97-AF65-F5344CB8AC3E}">
        <p14:creationId xmlns:p14="http://schemas.microsoft.com/office/powerpoint/2010/main" val="2436148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5116A1-E333-F9A1-24C8-87C83E400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6885CF-B674-4F54-D096-CC9385AAB1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F7FD0B5-0835-9E51-AE6A-E1E594D6C60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39302FD-C786-24B1-6B38-2989DBE76B6F}"/>
              </a:ext>
            </a:extLst>
          </p:cNvPr>
          <p:cNvSpPr>
            <a:spLocks noGrp="1"/>
          </p:cNvSpPr>
          <p:nvPr>
            <p:ph type="sldNum" sz="quarter" idx="5"/>
          </p:nvPr>
        </p:nvSpPr>
        <p:spPr/>
        <p:txBody>
          <a:bodyPr/>
          <a:lstStyle/>
          <a:p>
            <a:fld id="{2DAFC87F-45A7-420A-8CB2-64458E326EE8}" type="slidenum">
              <a:rPr lang="en-IN" smtClean="0"/>
              <a:t>1</a:t>
            </a:fld>
            <a:endParaRPr lang="en-IN"/>
          </a:p>
        </p:txBody>
      </p:sp>
    </p:spTree>
    <p:extLst>
      <p:ext uri="{BB962C8B-B14F-4D97-AF65-F5344CB8AC3E}">
        <p14:creationId xmlns:p14="http://schemas.microsoft.com/office/powerpoint/2010/main" val="83007734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88E74F-088C-59D4-9C26-BD7A474FE6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3D072E-99E9-1533-0519-43D61384D2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26D5FCD-2CCB-AA93-7190-4FF3E8070CA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1B9483E-908B-F64D-5749-403B4FE52672}"/>
              </a:ext>
            </a:extLst>
          </p:cNvPr>
          <p:cNvSpPr>
            <a:spLocks noGrp="1"/>
          </p:cNvSpPr>
          <p:nvPr>
            <p:ph type="sldNum" sz="quarter" idx="5"/>
          </p:nvPr>
        </p:nvSpPr>
        <p:spPr/>
        <p:txBody>
          <a:bodyPr/>
          <a:lstStyle/>
          <a:p>
            <a:fld id="{2DAFC87F-45A7-420A-8CB2-64458E326EE8}" type="slidenum">
              <a:rPr lang="en-IN" smtClean="0"/>
              <a:t>10</a:t>
            </a:fld>
            <a:endParaRPr lang="en-IN"/>
          </a:p>
        </p:txBody>
      </p:sp>
    </p:spTree>
    <p:extLst>
      <p:ext uri="{BB962C8B-B14F-4D97-AF65-F5344CB8AC3E}">
        <p14:creationId xmlns:p14="http://schemas.microsoft.com/office/powerpoint/2010/main" val="31479086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EB0AEA-0560-406B-7B3E-4EE9A03524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7F3E7E-AA85-5128-0F59-48A0401E62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293CFD-0842-395E-AFC4-C26CFFBE09D1}"/>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3E174BA-21C7-A2F8-7449-2F27B664C0F6}"/>
              </a:ext>
            </a:extLst>
          </p:cNvPr>
          <p:cNvSpPr>
            <a:spLocks noGrp="1"/>
          </p:cNvSpPr>
          <p:nvPr>
            <p:ph type="sldNum" sz="quarter" idx="5"/>
          </p:nvPr>
        </p:nvSpPr>
        <p:spPr/>
        <p:txBody>
          <a:bodyPr/>
          <a:lstStyle/>
          <a:p>
            <a:fld id="{2DAFC87F-45A7-420A-8CB2-64458E326EE8}" type="slidenum">
              <a:rPr lang="en-IN" smtClean="0"/>
              <a:t>11</a:t>
            </a:fld>
            <a:endParaRPr lang="en-IN"/>
          </a:p>
        </p:txBody>
      </p:sp>
    </p:spTree>
    <p:extLst>
      <p:ext uri="{BB962C8B-B14F-4D97-AF65-F5344CB8AC3E}">
        <p14:creationId xmlns:p14="http://schemas.microsoft.com/office/powerpoint/2010/main" val="360451720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E22EEB-F652-010A-F2A2-098673DEB7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9AB618-A12A-9EA5-66AD-EE02ED3264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1FCAE46-380B-46CF-7A54-15FDC337930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9D1DBC5-8946-25A9-A7BC-C5CE49463B79}"/>
              </a:ext>
            </a:extLst>
          </p:cNvPr>
          <p:cNvSpPr>
            <a:spLocks noGrp="1"/>
          </p:cNvSpPr>
          <p:nvPr>
            <p:ph type="sldNum" sz="quarter" idx="5"/>
          </p:nvPr>
        </p:nvSpPr>
        <p:spPr/>
        <p:txBody>
          <a:bodyPr/>
          <a:lstStyle/>
          <a:p>
            <a:fld id="{2DAFC87F-45A7-420A-8CB2-64458E326EE8}" type="slidenum">
              <a:rPr lang="en-IN" smtClean="0"/>
              <a:t>12</a:t>
            </a:fld>
            <a:endParaRPr lang="en-IN"/>
          </a:p>
        </p:txBody>
      </p:sp>
    </p:spTree>
    <p:extLst>
      <p:ext uri="{BB962C8B-B14F-4D97-AF65-F5344CB8AC3E}">
        <p14:creationId xmlns:p14="http://schemas.microsoft.com/office/powerpoint/2010/main" val="133305682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37D43A-B1CF-2E30-1DB7-D712C131F3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6999E3-3599-69D4-B4E8-E61CD769E60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238480-08AF-B045-0333-8171EBA7873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D4E99C4-A458-B4EA-BD8B-DCE30B74F147}"/>
              </a:ext>
            </a:extLst>
          </p:cNvPr>
          <p:cNvSpPr>
            <a:spLocks noGrp="1"/>
          </p:cNvSpPr>
          <p:nvPr>
            <p:ph type="sldNum" sz="quarter" idx="5"/>
          </p:nvPr>
        </p:nvSpPr>
        <p:spPr/>
        <p:txBody>
          <a:bodyPr/>
          <a:lstStyle/>
          <a:p>
            <a:fld id="{2DAFC87F-45A7-420A-8CB2-64458E326EE8}" type="slidenum">
              <a:rPr lang="en-IN" smtClean="0"/>
              <a:t>13</a:t>
            </a:fld>
            <a:endParaRPr lang="en-IN"/>
          </a:p>
        </p:txBody>
      </p:sp>
    </p:spTree>
    <p:extLst>
      <p:ext uri="{BB962C8B-B14F-4D97-AF65-F5344CB8AC3E}">
        <p14:creationId xmlns:p14="http://schemas.microsoft.com/office/powerpoint/2010/main" val="21172098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11C38D-DBE7-F6AB-2729-DDBA509CA6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FD061B-99A9-A929-CD3B-A4C71F94BC8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2A6636-2336-B1C3-8981-97F0E594EE5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6D8AC9B-9B90-C572-1B48-D150E0D6AC3B}"/>
              </a:ext>
            </a:extLst>
          </p:cNvPr>
          <p:cNvSpPr>
            <a:spLocks noGrp="1"/>
          </p:cNvSpPr>
          <p:nvPr>
            <p:ph type="sldNum" sz="quarter" idx="5"/>
          </p:nvPr>
        </p:nvSpPr>
        <p:spPr/>
        <p:txBody>
          <a:bodyPr/>
          <a:lstStyle/>
          <a:p>
            <a:fld id="{2DAFC87F-45A7-420A-8CB2-64458E326EE8}" type="slidenum">
              <a:rPr lang="en-IN" smtClean="0"/>
              <a:t>14</a:t>
            </a:fld>
            <a:endParaRPr lang="en-IN"/>
          </a:p>
        </p:txBody>
      </p:sp>
    </p:spTree>
    <p:extLst>
      <p:ext uri="{BB962C8B-B14F-4D97-AF65-F5344CB8AC3E}">
        <p14:creationId xmlns:p14="http://schemas.microsoft.com/office/powerpoint/2010/main" val="24630792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897AF-708E-43EE-6C5F-999F485F2D3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A87522-CD95-FBB8-0905-638A31EC890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65A9B1-1D99-79D1-B870-8FBDEF663A4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7D8E67E-9618-95A1-6A91-8844972DCBE6}"/>
              </a:ext>
            </a:extLst>
          </p:cNvPr>
          <p:cNvSpPr>
            <a:spLocks noGrp="1"/>
          </p:cNvSpPr>
          <p:nvPr>
            <p:ph type="sldNum" sz="quarter" idx="5"/>
          </p:nvPr>
        </p:nvSpPr>
        <p:spPr/>
        <p:txBody>
          <a:bodyPr/>
          <a:lstStyle/>
          <a:p>
            <a:fld id="{2DAFC87F-45A7-420A-8CB2-64458E326EE8}" type="slidenum">
              <a:rPr lang="en-IN" smtClean="0"/>
              <a:t>15</a:t>
            </a:fld>
            <a:endParaRPr lang="en-IN"/>
          </a:p>
        </p:txBody>
      </p:sp>
    </p:spTree>
    <p:extLst>
      <p:ext uri="{BB962C8B-B14F-4D97-AF65-F5344CB8AC3E}">
        <p14:creationId xmlns:p14="http://schemas.microsoft.com/office/powerpoint/2010/main" val="10411893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13D2F8-8AF3-F1DF-F7DC-5C06CCB64E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AFF76E-3EB0-70CC-78CB-F43CE478B9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A14443-7E6B-0069-9FF3-3FA094CB479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3A29EF5-43CE-9147-5B08-E0746041DF51}"/>
              </a:ext>
            </a:extLst>
          </p:cNvPr>
          <p:cNvSpPr>
            <a:spLocks noGrp="1"/>
          </p:cNvSpPr>
          <p:nvPr>
            <p:ph type="sldNum" sz="quarter" idx="5"/>
          </p:nvPr>
        </p:nvSpPr>
        <p:spPr/>
        <p:txBody>
          <a:bodyPr/>
          <a:lstStyle/>
          <a:p>
            <a:fld id="{2DAFC87F-45A7-420A-8CB2-64458E326EE8}" type="slidenum">
              <a:rPr lang="en-IN" smtClean="0"/>
              <a:t>16</a:t>
            </a:fld>
            <a:endParaRPr lang="en-IN"/>
          </a:p>
        </p:txBody>
      </p:sp>
    </p:spTree>
    <p:extLst>
      <p:ext uri="{BB962C8B-B14F-4D97-AF65-F5344CB8AC3E}">
        <p14:creationId xmlns:p14="http://schemas.microsoft.com/office/powerpoint/2010/main" val="331101022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FE31B3-8813-5B77-2B78-C163832DF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9D6ACB-69C1-886C-12F6-D83DB8F48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B7A0DB-E522-A0D3-E9E7-AD6E7350EE3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737E9A0-5B67-5640-EA07-962DF8BB29A9}"/>
              </a:ext>
            </a:extLst>
          </p:cNvPr>
          <p:cNvSpPr>
            <a:spLocks noGrp="1"/>
          </p:cNvSpPr>
          <p:nvPr>
            <p:ph type="sldNum" sz="quarter" idx="5"/>
          </p:nvPr>
        </p:nvSpPr>
        <p:spPr/>
        <p:txBody>
          <a:bodyPr/>
          <a:lstStyle/>
          <a:p>
            <a:fld id="{2DAFC87F-45A7-420A-8CB2-64458E326EE8}" type="slidenum">
              <a:rPr lang="en-IN" smtClean="0"/>
              <a:t>17</a:t>
            </a:fld>
            <a:endParaRPr lang="en-IN"/>
          </a:p>
        </p:txBody>
      </p:sp>
    </p:spTree>
    <p:extLst>
      <p:ext uri="{BB962C8B-B14F-4D97-AF65-F5344CB8AC3E}">
        <p14:creationId xmlns:p14="http://schemas.microsoft.com/office/powerpoint/2010/main" val="192897713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F8D0D-026F-C4B0-6F4F-C54FE9FA33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7BCB1D-0184-55B0-D771-3242E7F5C3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F3601D7-1543-64D6-AF35-0A6AFFFBD10F}"/>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F7FDD42-5585-A0F3-2362-F3D4E43AA221}"/>
              </a:ext>
            </a:extLst>
          </p:cNvPr>
          <p:cNvSpPr>
            <a:spLocks noGrp="1"/>
          </p:cNvSpPr>
          <p:nvPr>
            <p:ph type="sldNum" sz="quarter" idx="5"/>
          </p:nvPr>
        </p:nvSpPr>
        <p:spPr/>
        <p:txBody>
          <a:bodyPr/>
          <a:lstStyle/>
          <a:p>
            <a:fld id="{2DAFC87F-45A7-420A-8CB2-64458E326EE8}" type="slidenum">
              <a:rPr lang="en-IN" smtClean="0"/>
              <a:t>18</a:t>
            </a:fld>
            <a:endParaRPr lang="en-IN"/>
          </a:p>
        </p:txBody>
      </p:sp>
    </p:spTree>
    <p:extLst>
      <p:ext uri="{BB962C8B-B14F-4D97-AF65-F5344CB8AC3E}">
        <p14:creationId xmlns:p14="http://schemas.microsoft.com/office/powerpoint/2010/main" val="31657277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4A595-C84D-AFD8-DFC7-A5B5752354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C1BCD96-0076-CE51-E979-00A5F3A336C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1CFCC75-A7AE-C1D0-9F9E-6787E638F2E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17813FF-1851-61E5-0759-1A97DB9DD65F}"/>
              </a:ext>
            </a:extLst>
          </p:cNvPr>
          <p:cNvSpPr>
            <a:spLocks noGrp="1"/>
          </p:cNvSpPr>
          <p:nvPr>
            <p:ph type="sldNum" sz="quarter" idx="5"/>
          </p:nvPr>
        </p:nvSpPr>
        <p:spPr/>
        <p:txBody>
          <a:bodyPr/>
          <a:lstStyle/>
          <a:p>
            <a:fld id="{2DAFC87F-45A7-420A-8CB2-64458E326EE8}" type="slidenum">
              <a:rPr lang="en-IN" smtClean="0"/>
              <a:t>19</a:t>
            </a:fld>
            <a:endParaRPr lang="en-IN"/>
          </a:p>
        </p:txBody>
      </p:sp>
    </p:spTree>
    <p:extLst>
      <p:ext uri="{BB962C8B-B14F-4D97-AF65-F5344CB8AC3E}">
        <p14:creationId xmlns:p14="http://schemas.microsoft.com/office/powerpoint/2010/main" val="38130415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9F0FD4-9053-953F-201A-0FCB6E07E7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1FE806-F35F-9869-2297-947EC6AF72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7339AE4-2FBE-707F-0284-6B531CD5735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DD8F673-4C3F-8677-040A-0C4BA0322666}"/>
              </a:ext>
            </a:extLst>
          </p:cNvPr>
          <p:cNvSpPr>
            <a:spLocks noGrp="1"/>
          </p:cNvSpPr>
          <p:nvPr>
            <p:ph type="sldNum" sz="quarter" idx="5"/>
          </p:nvPr>
        </p:nvSpPr>
        <p:spPr/>
        <p:txBody>
          <a:bodyPr/>
          <a:lstStyle/>
          <a:p>
            <a:fld id="{2DAFC87F-45A7-420A-8CB2-64458E326EE8}" type="slidenum">
              <a:rPr lang="en-IN" smtClean="0"/>
              <a:t>2</a:t>
            </a:fld>
            <a:endParaRPr lang="en-IN"/>
          </a:p>
        </p:txBody>
      </p:sp>
    </p:spTree>
    <p:extLst>
      <p:ext uri="{BB962C8B-B14F-4D97-AF65-F5344CB8AC3E}">
        <p14:creationId xmlns:p14="http://schemas.microsoft.com/office/powerpoint/2010/main" val="301634739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CDB55D-D723-F5D3-15EF-5D4EFFFF5F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7335CD-DA5D-5FC5-F69E-673DD356AA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43E7522-FD3B-D07B-959C-57BB548A79C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CD19B9E-BF4B-DDA7-D244-0C02E60C1F6F}"/>
              </a:ext>
            </a:extLst>
          </p:cNvPr>
          <p:cNvSpPr>
            <a:spLocks noGrp="1"/>
          </p:cNvSpPr>
          <p:nvPr>
            <p:ph type="sldNum" sz="quarter" idx="5"/>
          </p:nvPr>
        </p:nvSpPr>
        <p:spPr/>
        <p:txBody>
          <a:bodyPr/>
          <a:lstStyle/>
          <a:p>
            <a:fld id="{2DAFC87F-45A7-420A-8CB2-64458E326EE8}" type="slidenum">
              <a:rPr lang="en-IN" smtClean="0"/>
              <a:t>20</a:t>
            </a:fld>
            <a:endParaRPr lang="en-IN"/>
          </a:p>
        </p:txBody>
      </p:sp>
    </p:spTree>
    <p:extLst>
      <p:ext uri="{BB962C8B-B14F-4D97-AF65-F5344CB8AC3E}">
        <p14:creationId xmlns:p14="http://schemas.microsoft.com/office/powerpoint/2010/main" val="13759307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5B028B-6FF3-C9AD-7C29-5B8EF785C4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66FDA48-8759-0599-22C8-A7031923A6D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A4568B-F0B3-5CEC-3587-340FB7A8552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DD30CF2-64EC-1E27-C96B-FEBC0A3A9147}"/>
              </a:ext>
            </a:extLst>
          </p:cNvPr>
          <p:cNvSpPr>
            <a:spLocks noGrp="1"/>
          </p:cNvSpPr>
          <p:nvPr>
            <p:ph type="sldNum" sz="quarter" idx="5"/>
          </p:nvPr>
        </p:nvSpPr>
        <p:spPr/>
        <p:txBody>
          <a:bodyPr/>
          <a:lstStyle/>
          <a:p>
            <a:fld id="{2DAFC87F-45A7-420A-8CB2-64458E326EE8}" type="slidenum">
              <a:rPr lang="en-IN" smtClean="0"/>
              <a:t>21</a:t>
            </a:fld>
            <a:endParaRPr lang="en-IN"/>
          </a:p>
        </p:txBody>
      </p:sp>
    </p:spTree>
    <p:extLst>
      <p:ext uri="{BB962C8B-B14F-4D97-AF65-F5344CB8AC3E}">
        <p14:creationId xmlns:p14="http://schemas.microsoft.com/office/powerpoint/2010/main" val="7080252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B203E-4A0F-68C9-3C37-D62652838A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AB2027-876F-140A-7351-A204345C6D2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6D79FF-BACC-D978-C003-EE26C4AC52D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A74DE89-3B74-C26B-45B6-43AD78F083C8}"/>
              </a:ext>
            </a:extLst>
          </p:cNvPr>
          <p:cNvSpPr>
            <a:spLocks noGrp="1"/>
          </p:cNvSpPr>
          <p:nvPr>
            <p:ph type="sldNum" sz="quarter" idx="5"/>
          </p:nvPr>
        </p:nvSpPr>
        <p:spPr/>
        <p:txBody>
          <a:bodyPr/>
          <a:lstStyle/>
          <a:p>
            <a:fld id="{2DAFC87F-45A7-420A-8CB2-64458E326EE8}" type="slidenum">
              <a:rPr lang="en-IN" smtClean="0"/>
              <a:t>22</a:t>
            </a:fld>
            <a:endParaRPr lang="en-IN"/>
          </a:p>
        </p:txBody>
      </p:sp>
    </p:spTree>
    <p:extLst>
      <p:ext uri="{BB962C8B-B14F-4D97-AF65-F5344CB8AC3E}">
        <p14:creationId xmlns:p14="http://schemas.microsoft.com/office/powerpoint/2010/main" val="14797421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C4830E-FB30-4F1A-4BF3-88B19D1985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89B267-6232-7BDA-ACF7-F15D3D7023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1FF16E-D3F9-FF2A-7F8D-1428908F472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5306157-74E5-D507-157E-F39DD42A4C78}"/>
              </a:ext>
            </a:extLst>
          </p:cNvPr>
          <p:cNvSpPr>
            <a:spLocks noGrp="1"/>
          </p:cNvSpPr>
          <p:nvPr>
            <p:ph type="sldNum" sz="quarter" idx="5"/>
          </p:nvPr>
        </p:nvSpPr>
        <p:spPr/>
        <p:txBody>
          <a:bodyPr/>
          <a:lstStyle/>
          <a:p>
            <a:fld id="{2DAFC87F-45A7-420A-8CB2-64458E326EE8}" type="slidenum">
              <a:rPr lang="en-IN" smtClean="0"/>
              <a:t>23</a:t>
            </a:fld>
            <a:endParaRPr lang="en-IN"/>
          </a:p>
        </p:txBody>
      </p:sp>
    </p:spTree>
    <p:extLst>
      <p:ext uri="{BB962C8B-B14F-4D97-AF65-F5344CB8AC3E}">
        <p14:creationId xmlns:p14="http://schemas.microsoft.com/office/powerpoint/2010/main" val="359403435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413D23-1EFD-DBFF-5D2C-A7AD7F5A18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3C6295-ECEF-64C2-DC84-22F19E219E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CC135A-F364-9421-B268-15A7829F1997}"/>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139901B-98EB-E086-4D74-CBFC66B7862E}"/>
              </a:ext>
            </a:extLst>
          </p:cNvPr>
          <p:cNvSpPr>
            <a:spLocks noGrp="1"/>
          </p:cNvSpPr>
          <p:nvPr>
            <p:ph type="sldNum" sz="quarter" idx="5"/>
          </p:nvPr>
        </p:nvSpPr>
        <p:spPr/>
        <p:txBody>
          <a:bodyPr/>
          <a:lstStyle/>
          <a:p>
            <a:fld id="{2DAFC87F-45A7-420A-8CB2-64458E326EE8}" type="slidenum">
              <a:rPr lang="en-IN" smtClean="0"/>
              <a:t>24</a:t>
            </a:fld>
            <a:endParaRPr lang="en-IN"/>
          </a:p>
        </p:txBody>
      </p:sp>
    </p:spTree>
    <p:extLst>
      <p:ext uri="{BB962C8B-B14F-4D97-AF65-F5344CB8AC3E}">
        <p14:creationId xmlns:p14="http://schemas.microsoft.com/office/powerpoint/2010/main" val="1390805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B80FA7-8D19-7768-2069-3A7F42B923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0B80C8-5392-04EF-ABA1-26BB58DAB6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A530EB-43B7-39ED-ABA2-E306082077F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B8B16BB-4050-3F49-7A6D-6E16AF373064}"/>
              </a:ext>
            </a:extLst>
          </p:cNvPr>
          <p:cNvSpPr>
            <a:spLocks noGrp="1"/>
          </p:cNvSpPr>
          <p:nvPr>
            <p:ph type="sldNum" sz="quarter" idx="5"/>
          </p:nvPr>
        </p:nvSpPr>
        <p:spPr/>
        <p:txBody>
          <a:bodyPr/>
          <a:lstStyle/>
          <a:p>
            <a:fld id="{2DAFC87F-45A7-420A-8CB2-64458E326EE8}" type="slidenum">
              <a:rPr lang="en-IN" smtClean="0"/>
              <a:t>25</a:t>
            </a:fld>
            <a:endParaRPr lang="en-IN"/>
          </a:p>
        </p:txBody>
      </p:sp>
    </p:spTree>
    <p:extLst>
      <p:ext uri="{BB962C8B-B14F-4D97-AF65-F5344CB8AC3E}">
        <p14:creationId xmlns:p14="http://schemas.microsoft.com/office/powerpoint/2010/main" val="27449647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238AE-D5AE-C7DE-0FE9-54E09EA488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C189F5-00AD-CDDE-D2AC-1F0FC98311F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D84FFC-98D5-FDF8-7E3D-E5060F84356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0D953D3-D819-849F-1ABD-036847A718C2}"/>
              </a:ext>
            </a:extLst>
          </p:cNvPr>
          <p:cNvSpPr>
            <a:spLocks noGrp="1"/>
          </p:cNvSpPr>
          <p:nvPr>
            <p:ph type="sldNum" sz="quarter" idx="5"/>
          </p:nvPr>
        </p:nvSpPr>
        <p:spPr/>
        <p:txBody>
          <a:bodyPr/>
          <a:lstStyle/>
          <a:p>
            <a:fld id="{2DAFC87F-45A7-420A-8CB2-64458E326EE8}" type="slidenum">
              <a:rPr lang="en-IN" smtClean="0"/>
              <a:t>26</a:t>
            </a:fld>
            <a:endParaRPr lang="en-IN"/>
          </a:p>
        </p:txBody>
      </p:sp>
    </p:spTree>
    <p:extLst>
      <p:ext uri="{BB962C8B-B14F-4D97-AF65-F5344CB8AC3E}">
        <p14:creationId xmlns:p14="http://schemas.microsoft.com/office/powerpoint/2010/main" val="96969533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4010FF-1D94-CA43-C3D6-4E2EC3003C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F1FF9B-71B1-52C1-6664-CA7B7FA631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A4F234-35C4-66E8-25DC-1F1CE99DF2A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1B085912-F388-8E5D-6C84-DE8CFA5AAD7E}"/>
              </a:ext>
            </a:extLst>
          </p:cNvPr>
          <p:cNvSpPr>
            <a:spLocks noGrp="1"/>
          </p:cNvSpPr>
          <p:nvPr>
            <p:ph type="sldNum" sz="quarter" idx="5"/>
          </p:nvPr>
        </p:nvSpPr>
        <p:spPr/>
        <p:txBody>
          <a:bodyPr/>
          <a:lstStyle/>
          <a:p>
            <a:fld id="{2DAFC87F-45A7-420A-8CB2-64458E326EE8}" type="slidenum">
              <a:rPr lang="en-IN" smtClean="0"/>
              <a:t>27</a:t>
            </a:fld>
            <a:endParaRPr lang="en-IN"/>
          </a:p>
        </p:txBody>
      </p:sp>
    </p:spTree>
    <p:extLst>
      <p:ext uri="{BB962C8B-B14F-4D97-AF65-F5344CB8AC3E}">
        <p14:creationId xmlns:p14="http://schemas.microsoft.com/office/powerpoint/2010/main" val="26320304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D8B905-322C-55E9-52BA-B9CBD4C64F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102A33-155D-77C9-4412-E208DA63F3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E2489AD-B145-9CB5-2E0F-171C6A0A8DD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5826F5D-C26F-324D-DF89-DACDC1E62EEE}"/>
              </a:ext>
            </a:extLst>
          </p:cNvPr>
          <p:cNvSpPr>
            <a:spLocks noGrp="1"/>
          </p:cNvSpPr>
          <p:nvPr>
            <p:ph type="sldNum" sz="quarter" idx="5"/>
          </p:nvPr>
        </p:nvSpPr>
        <p:spPr/>
        <p:txBody>
          <a:bodyPr/>
          <a:lstStyle/>
          <a:p>
            <a:fld id="{2DAFC87F-45A7-420A-8CB2-64458E326EE8}" type="slidenum">
              <a:rPr lang="en-IN" smtClean="0"/>
              <a:t>28</a:t>
            </a:fld>
            <a:endParaRPr lang="en-IN"/>
          </a:p>
        </p:txBody>
      </p:sp>
    </p:spTree>
    <p:extLst>
      <p:ext uri="{BB962C8B-B14F-4D97-AF65-F5344CB8AC3E}">
        <p14:creationId xmlns:p14="http://schemas.microsoft.com/office/powerpoint/2010/main" val="10582774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4B5465-77BD-6AB9-E08D-7DEBD2B04F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328157D-1D1B-56F6-C279-2E4D3629E9D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A65C7C-8F8E-F551-CC45-F6ECF42B51B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F8AF6E7-8595-E4A7-37D1-87174857CBF5}"/>
              </a:ext>
            </a:extLst>
          </p:cNvPr>
          <p:cNvSpPr>
            <a:spLocks noGrp="1"/>
          </p:cNvSpPr>
          <p:nvPr>
            <p:ph type="sldNum" sz="quarter" idx="5"/>
          </p:nvPr>
        </p:nvSpPr>
        <p:spPr/>
        <p:txBody>
          <a:bodyPr/>
          <a:lstStyle/>
          <a:p>
            <a:fld id="{2DAFC87F-45A7-420A-8CB2-64458E326EE8}" type="slidenum">
              <a:rPr lang="en-IN" smtClean="0"/>
              <a:t>29</a:t>
            </a:fld>
            <a:endParaRPr lang="en-IN"/>
          </a:p>
        </p:txBody>
      </p:sp>
    </p:spTree>
    <p:extLst>
      <p:ext uri="{BB962C8B-B14F-4D97-AF65-F5344CB8AC3E}">
        <p14:creationId xmlns:p14="http://schemas.microsoft.com/office/powerpoint/2010/main" val="24116673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7A3BDC-9C3B-07DE-1621-4EBFFA4D21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1C9504-3CD7-F264-B3CD-AE32F28731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6C5782-CEE1-7810-AAA5-FBAED57CACDE}"/>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C1B7B038-1AFD-48C5-BB69-C4CF37AA14BD}"/>
              </a:ext>
            </a:extLst>
          </p:cNvPr>
          <p:cNvSpPr>
            <a:spLocks noGrp="1"/>
          </p:cNvSpPr>
          <p:nvPr>
            <p:ph type="sldNum" sz="quarter" idx="5"/>
          </p:nvPr>
        </p:nvSpPr>
        <p:spPr/>
        <p:txBody>
          <a:bodyPr/>
          <a:lstStyle/>
          <a:p>
            <a:fld id="{2DAFC87F-45A7-420A-8CB2-64458E326EE8}" type="slidenum">
              <a:rPr lang="en-IN" smtClean="0"/>
              <a:t>3</a:t>
            </a:fld>
            <a:endParaRPr lang="en-IN"/>
          </a:p>
        </p:txBody>
      </p:sp>
    </p:spTree>
    <p:extLst>
      <p:ext uri="{BB962C8B-B14F-4D97-AF65-F5344CB8AC3E}">
        <p14:creationId xmlns:p14="http://schemas.microsoft.com/office/powerpoint/2010/main" val="801511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40A7F0-26D8-3168-1C5C-977617FE5D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F95FC3-76B8-450E-8383-690A6E8082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6D4D68-0D26-4B4D-F896-95C4B373D4B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A68CE9C-D615-E738-59FA-70B1AC264C8E}"/>
              </a:ext>
            </a:extLst>
          </p:cNvPr>
          <p:cNvSpPr>
            <a:spLocks noGrp="1"/>
          </p:cNvSpPr>
          <p:nvPr>
            <p:ph type="sldNum" sz="quarter" idx="5"/>
          </p:nvPr>
        </p:nvSpPr>
        <p:spPr/>
        <p:txBody>
          <a:bodyPr/>
          <a:lstStyle/>
          <a:p>
            <a:fld id="{2DAFC87F-45A7-420A-8CB2-64458E326EE8}" type="slidenum">
              <a:rPr lang="en-IN" smtClean="0"/>
              <a:t>30</a:t>
            </a:fld>
            <a:endParaRPr lang="en-IN"/>
          </a:p>
        </p:txBody>
      </p:sp>
    </p:spTree>
    <p:extLst>
      <p:ext uri="{BB962C8B-B14F-4D97-AF65-F5344CB8AC3E}">
        <p14:creationId xmlns:p14="http://schemas.microsoft.com/office/powerpoint/2010/main" val="28046134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632F6B-4C50-DD96-E179-2B7678ED74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D6882F-9B5C-1293-7E7A-E102BD6724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359D66-2D84-15A0-961C-876B03CCE8C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C158E0E-C3C4-48DF-E7B1-728F4031A7B7}"/>
              </a:ext>
            </a:extLst>
          </p:cNvPr>
          <p:cNvSpPr>
            <a:spLocks noGrp="1"/>
          </p:cNvSpPr>
          <p:nvPr>
            <p:ph type="sldNum" sz="quarter" idx="5"/>
          </p:nvPr>
        </p:nvSpPr>
        <p:spPr/>
        <p:txBody>
          <a:bodyPr/>
          <a:lstStyle/>
          <a:p>
            <a:fld id="{2DAFC87F-45A7-420A-8CB2-64458E326EE8}" type="slidenum">
              <a:rPr lang="en-IN" smtClean="0"/>
              <a:t>31</a:t>
            </a:fld>
            <a:endParaRPr lang="en-IN"/>
          </a:p>
        </p:txBody>
      </p:sp>
    </p:spTree>
    <p:extLst>
      <p:ext uri="{BB962C8B-B14F-4D97-AF65-F5344CB8AC3E}">
        <p14:creationId xmlns:p14="http://schemas.microsoft.com/office/powerpoint/2010/main" val="15304030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42D10-C76F-33F4-5161-3205DFEBEFD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865AD7-F392-0162-8D8F-532513C086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ED261C7-92FE-E638-F168-24AB119B5EF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756C5EED-0FD0-2069-42A6-DC17BCC17305}"/>
              </a:ext>
            </a:extLst>
          </p:cNvPr>
          <p:cNvSpPr>
            <a:spLocks noGrp="1"/>
          </p:cNvSpPr>
          <p:nvPr>
            <p:ph type="sldNum" sz="quarter" idx="5"/>
          </p:nvPr>
        </p:nvSpPr>
        <p:spPr/>
        <p:txBody>
          <a:bodyPr/>
          <a:lstStyle/>
          <a:p>
            <a:fld id="{2DAFC87F-45A7-420A-8CB2-64458E326EE8}" type="slidenum">
              <a:rPr lang="en-IN" smtClean="0"/>
              <a:t>32</a:t>
            </a:fld>
            <a:endParaRPr lang="en-IN"/>
          </a:p>
        </p:txBody>
      </p:sp>
    </p:spTree>
    <p:extLst>
      <p:ext uri="{BB962C8B-B14F-4D97-AF65-F5344CB8AC3E}">
        <p14:creationId xmlns:p14="http://schemas.microsoft.com/office/powerpoint/2010/main" val="257910336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E8643-6F19-9199-2576-3D8A38248C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537D3A-53B8-F4D7-6B3A-A367A6702E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5CD190-643D-EF5D-68D2-C6898B738D0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A7669D67-2823-23BE-8C4F-EBC580DCF29C}"/>
              </a:ext>
            </a:extLst>
          </p:cNvPr>
          <p:cNvSpPr>
            <a:spLocks noGrp="1"/>
          </p:cNvSpPr>
          <p:nvPr>
            <p:ph type="sldNum" sz="quarter" idx="5"/>
          </p:nvPr>
        </p:nvSpPr>
        <p:spPr/>
        <p:txBody>
          <a:bodyPr/>
          <a:lstStyle/>
          <a:p>
            <a:fld id="{2DAFC87F-45A7-420A-8CB2-64458E326EE8}" type="slidenum">
              <a:rPr lang="en-IN" smtClean="0"/>
              <a:t>33</a:t>
            </a:fld>
            <a:endParaRPr lang="en-IN"/>
          </a:p>
        </p:txBody>
      </p:sp>
    </p:spTree>
    <p:extLst>
      <p:ext uri="{BB962C8B-B14F-4D97-AF65-F5344CB8AC3E}">
        <p14:creationId xmlns:p14="http://schemas.microsoft.com/office/powerpoint/2010/main" val="422892452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38D17D-4316-1849-7D75-06D2650761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6CA9DD-F55A-D025-73EA-C59EAD0350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0F4166-E48F-9357-D1C2-0180B27EA870}"/>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9F3780A5-1CDE-FC00-E51A-B1CB46A1A82B}"/>
              </a:ext>
            </a:extLst>
          </p:cNvPr>
          <p:cNvSpPr>
            <a:spLocks noGrp="1"/>
          </p:cNvSpPr>
          <p:nvPr>
            <p:ph type="sldNum" sz="quarter" idx="5"/>
          </p:nvPr>
        </p:nvSpPr>
        <p:spPr/>
        <p:txBody>
          <a:bodyPr/>
          <a:lstStyle/>
          <a:p>
            <a:fld id="{2DAFC87F-45A7-420A-8CB2-64458E326EE8}" type="slidenum">
              <a:rPr lang="en-IN" smtClean="0"/>
              <a:t>34</a:t>
            </a:fld>
            <a:endParaRPr lang="en-IN"/>
          </a:p>
        </p:txBody>
      </p:sp>
    </p:spTree>
    <p:extLst>
      <p:ext uri="{BB962C8B-B14F-4D97-AF65-F5344CB8AC3E}">
        <p14:creationId xmlns:p14="http://schemas.microsoft.com/office/powerpoint/2010/main" val="247913212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291758-B7C7-5EE8-EFC1-C869A17F21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F7ECF7A-48A1-5554-9015-9E95DAD8F34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9C8A6DD-0265-5C2D-13C3-0058B7A958A4}"/>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1A1E244-88AD-AA9E-7BEF-19744F62D166}"/>
              </a:ext>
            </a:extLst>
          </p:cNvPr>
          <p:cNvSpPr>
            <a:spLocks noGrp="1"/>
          </p:cNvSpPr>
          <p:nvPr>
            <p:ph type="sldNum" sz="quarter" idx="5"/>
          </p:nvPr>
        </p:nvSpPr>
        <p:spPr/>
        <p:txBody>
          <a:bodyPr/>
          <a:lstStyle/>
          <a:p>
            <a:fld id="{2DAFC87F-45A7-420A-8CB2-64458E326EE8}" type="slidenum">
              <a:rPr lang="en-IN" smtClean="0"/>
              <a:t>35</a:t>
            </a:fld>
            <a:endParaRPr lang="en-IN"/>
          </a:p>
        </p:txBody>
      </p:sp>
    </p:spTree>
    <p:extLst>
      <p:ext uri="{BB962C8B-B14F-4D97-AF65-F5344CB8AC3E}">
        <p14:creationId xmlns:p14="http://schemas.microsoft.com/office/powerpoint/2010/main" val="244046444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C090AF-8B91-0F64-B726-968ABB6E62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2C09DB-5315-05B1-B97D-141DC3D5885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C033DAA-36C2-E73B-EA30-97914ADD7146}"/>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18B8285-0191-6E32-8E48-CB039C5B669C}"/>
              </a:ext>
            </a:extLst>
          </p:cNvPr>
          <p:cNvSpPr>
            <a:spLocks noGrp="1"/>
          </p:cNvSpPr>
          <p:nvPr>
            <p:ph type="sldNum" sz="quarter" idx="5"/>
          </p:nvPr>
        </p:nvSpPr>
        <p:spPr/>
        <p:txBody>
          <a:bodyPr/>
          <a:lstStyle/>
          <a:p>
            <a:fld id="{2DAFC87F-45A7-420A-8CB2-64458E326EE8}" type="slidenum">
              <a:rPr lang="en-IN" smtClean="0"/>
              <a:t>36</a:t>
            </a:fld>
            <a:endParaRPr lang="en-IN"/>
          </a:p>
        </p:txBody>
      </p:sp>
    </p:spTree>
    <p:extLst>
      <p:ext uri="{BB962C8B-B14F-4D97-AF65-F5344CB8AC3E}">
        <p14:creationId xmlns:p14="http://schemas.microsoft.com/office/powerpoint/2010/main" val="298851700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D84DA-DA1F-3D90-C17C-F06104EA54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CFEBD7-D476-C787-6469-6C88E2ACCE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108DA0-9DA6-BF2B-B191-B8F2883B274D}"/>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A924D4B-293F-1A71-64D9-CB27FE55C387}"/>
              </a:ext>
            </a:extLst>
          </p:cNvPr>
          <p:cNvSpPr>
            <a:spLocks noGrp="1"/>
          </p:cNvSpPr>
          <p:nvPr>
            <p:ph type="sldNum" sz="quarter" idx="5"/>
          </p:nvPr>
        </p:nvSpPr>
        <p:spPr/>
        <p:txBody>
          <a:bodyPr/>
          <a:lstStyle/>
          <a:p>
            <a:fld id="{2DAFC87F-45A7-420A-8CB2-64458E326EE8}" type="slidenum">
              <a:rPr lang="en-IN" smtClean="0"/>
              <a:t>37</a:t>
            </a:fld>
            <a:endParaRPr lang="en-IN"/>
          </a:p>
        </p:txBody>
      </p:sp>
    </p:spTree>
    <p:extLst>
      <p:ext uri="{BB962C8B-B14F-4D97-AF65-F5344CB8AC3E}">
        <p14:creationId xmlns:p14="http://schemas.microsoft.com/office/powerpoint/2010/main" val="265216243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E65CE-F08C-A190-C927-9F9CB02FA1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49F3FA-2814-37C6-C17E-98A113274F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9BA0139-09E3-872B-0872-D0268077268A}"/>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7B95067-113D-D77D-6A65-99F326A897CB}"/>
              </a:ext>
            </a:extLst>
          </p:cNvPr>
          <p:cNvSpPr>
            <a:spLocks noGrp="1"/>
          </p:cNvSpPr>
          <p:nvPr>
            <p:ph type="sldNum" sz="quarter" idx="5"/>
          </p:nvPr>
        </p:nvSpPr>
        <p:spPr/>
        <p:txBody>
          <a:bodyPr/>
          <a:lstStyle/>
          <a:p>
            <a:fld id="{2DAFC87F-45A7-420A-8CB2-64458E326EE8}" type="slidenum">
              <a:rPr lang="en-IN" smtClean="0"/>
              <a:t>38</a:t>
            </a:fld>
            <a:endParaRPr lang="en-IN"/>
          </a:p>
        </p:txBody>
      </p:sp>
    </p:spTree>
    <p:extLst>
      <p:ext uri="{BB962C8B-B14F-4D97-AF65-F5344CB8AC3E}">
        <p14:creationId xmlns:p14="http://schemas.microsoft.com/office/powerpoint/2010/main" val="156195418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0BF3B-EB88-DD79-F976-788DA08844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D65086-1ECB-0E13-7D0C-22C94E5E5E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6D03C2E-CD9A-49A0-3B20-2695744CAE4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BCDECD1-CF7B-E330-F55B-CEB002F1416D}"/>
              </a:ext>
            </a:extLst>
          </p:cNvPr>
          <p:cNvSpPr>
            <a:spLocks noGrp="1"/>
          </p:cNvSpPr>
          <p:nvPr>
            <p:ph type="sldNum" sz="quarter" idx="5"/>
          </p:nvPr>
        </p:nvSpPr>
        <p:spPr/>
        <p:txBody>
          <a:bodyPr/>
          <a:lstStyle/>
          <a:p>
            <a:fld id="{2DAFC87F-45A7-420A-8CB2-64458E326EE8}" type="slidenum">
              <a:rPr lang="en-IN" smtClean="0"/>
              <a:t>39</a:t>
            </a:fld>
            <a:endParaRPr lang="en-IN"/>
          </a:p>
        </p:txBody>
      </p:sp>
    </p:spTree>
    <p:extLst>
      <p:ext uri="{BB962C8B-B14F-4D97-AF65-F5344CB8AC3E}">
        <p14:creationId xmlns:p14="http://schemas.microsoft.com/office/powerpoint/2010/main" val="42314964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CD3C4-1C8D-09A1-2ED5-B1EE46B5BC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875ED0-A218-2B14-1645-CA4FC4D2ED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A129BC-F0DF-776F-27AB-F9AD8490A742}"/>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4644036E-C1E3-DDA3-BCD8-45DC0A4B4C33}"/>
              </a:ext>
            </a:extLst>
          </p:cNvPr>
          <p:cNvSpPr>
            <a:spLocks noGrp="1"/>
          </p:cNvSpPr>
          <p:nvPr>
            <p:ph type="sldNum" sz="quarter" idx="5"/>
          </p:nvPr>
        </p:nvSpPr>
        <p:spPr/>
        <p:txBody>
          <a:bodyPr/>
          <a:lstStyle/>
          <a:p>
            <a:fld id="{2DAFC87F-45A7-420A-8CB2-64458E326EE8}" type="slidenum">
              <a:rPr lang="en-IN" smtClean="0"/>
              <a:t>4</a:t>
            </a:fld>
            <a:endParaRPr lang="en-IN"/>
          </a:p>
        </p:txBody>
      </p:sp>
    </p:spTree>
    <p:extLst>
      <p:ext uri="{BB962C8B-B14F-4D97-AF65-F5344CB8AC3E}">
        <p14:creationId xmlns:p14="http://schemas.microsoft.com/office/powerpoint/2010/main" val="244853873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81AC5E-899F-6EB3-60A1-273219E681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FC9859-E7C9-7A41-7715-1ADD47E6E82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0834E8-FE88-6E59-2BFE-0CA205E408A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0C91C247-927E-04DF-53E5-4592353700D7}"/>
              </a:ext>
            </a:extLst>
          </p:cNvPr>
          <p:cNvSpPr>
            <a:spLocks noGrp="1"/>
          </p:cNvSpPr>
          <p:nvPr>
            <p:ph type="sldNum" sz="quarter" idx="5"/>
          </p:nvPr>
        </p:nvSpPr>
        <p:spPr/>
        <p:txBody>
          <a:bodyPr/>
          <a:lstStyle/>
          <a:p>
            <a:fld id="{2DAFC87F-45A7-420A-8CB2-64458E326EE8}" type="slidenum">
              <a:rPr lang="en-IN" smtClean="0"/>
              <a:t>40</a:t>
            </a:fld>
            <a:endParaRPr lang="en-IN"/>
          </a:p>
        </p:txBody>
      </p:sp>
    </p:spTree>
    <p:extLst>
      <p:ext uri="{BB962C8B-B14F-4D97-AF65-F5344CB8AC3E}">
        <p14:creationId xmlns:p14="http://schemas.microsoft.com/office/powerpoint/2010/main" val="222027892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C6685-F3D5-8D80-6D1E-94FD9407B2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93D210-C095-0731-7C56-8320D0F1D4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3886BF-285D-60B0-95D2-F51C67B7CB9C}"/>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E2E31ACD-98A3-1BE1-5F10-109DF09154E7}"/>
              </a:ext>
            </a:extLst>
          </p:cNvPr>
          <p:cNvSpPr>
            <a:spLocks noGrp="1"/>
          </p:cNvSpPr>
          <p:nvPr>
            <p:ph type="sldNum" sz="quarter" idx="5"/>
          </p:nvPr>
        </p:nvSpPr>
        <p:spPr/>
        <p:txBody>
          <a:bodyPr/>
          <a:lstStyle/>
          <a:p>
            <a:fld id="{2DAFC87F-45A7-420A-8CB2-64458E326EE8}" type="slidenum">
              <a:rPr lang="en-IN" smtClean="0"/>
              <a:t>41</a:t>
            </a:fld>
            <a:endParaRPr lang="en-IN"/>
          </a:p>
        </p:txBody>
      </p:sp>
    </p:spTree>
    <p:extLst>
      <p:ext uri="{BB962C8B-B14F-4D97-AF65-F5344CB8AC3E}">
        <p14:creationId xmlns:p14="http://schemas.microsoft.com/office/powerpoint/2010/main" val="2509262108"/>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42D36-AAAA-9189-E040-B8CDDE927F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B74BE8-1DAD-C4C3-E033-20214A25A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2D9DCDC-6448-A810-C168-0B7CF3B9EBB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2AD5E962-C909-6743-7F99-659E500213F3}"/>
              </a:ext>
            </a:extLst>
          </p:cNvPr>
          <p:cNvSpPr>
            <a:spLocks noGrp="1"/>
          </p:cNvSpPr>
          <p:nvPr>
            <p:ph type="sldNum" sz="quarter" idx="5"/>
          </p:nvPr>
        </p:nvSpPr>
        <p:spPr/>
        <p:txBody>
          <a:bodyPr/>
          <a:lstStyle/>
          <a:p>
            <a:fld id="{2DAFC87F-45A7-420A-8CB2-64458E326EE8}" type="slidenum">
              <a:rPr lang="en-IN" smtClean="0"/>
              <a:t>42</a:t>
            </a:fld>
            <a:endParaRPr lang="en-IN"/>
          </a:p>
        </p:txBody>
      </p:sp>
    </p:spTree>
    <p:extLst>
      <p:ext uri="{BB962C8B-B14F-4D97-AF65-F5344CB8AC3E}">
        <p14:creationId xmlns:p14="http://schemas.microsoft.com/office/powerpoint/2010/main" val="15871335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82F37D-E011-8D42-436E-D3F552FC2B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585CFC-589D-8DB0-73CA-59DB7BDE31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1491971-2CC1-7180-E018-30310AD71878}"/>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FED18B3A-D2D3-16C5-A613-FF58074DA038}"/>
              </a:ext>
            </a:extLst>
          </p:cNvPr>
          <p:cNvSpPr>
            <a:spLocks noGrp="1"/>
          </p:cNvSpPr>
          <p:nvPr>
            <p:ph type="sldNum" sz="quarter" idx="5"/>
          </p:nvPr>
        </p:nvSpPr>
        <p:spPr/>
        <p:txBody>
          <a:bodyPr/>
          <a:lstStyle/>
          <a:p>
            <a:fld id="{2DAFC87F-45A7-420A-8CB2-64458E326EE8}" type="slidenum">
              <a:rPr lang="en-IN" smtClean="0"/>
              <a:t>5</a:t>
            </a:fld>
            <a:endParaRPr lang="en-IN"/>
          </a:p>
        </p:txBody>
      </p:sp>
    </p:spTree>
    <p:extLst>
      <p:ext uri="{BB962C8B-B14F-4D97-AF65-F5344CB8AC3E}">
        <p14:creationId xmlns:p14="http://schemas.microsoft.com/office/powerpoint/2010/main" val="320616622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1294B-68F7-1CA4-AFA4-29BBB8A951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C027EB-BAC4-7863-F8C8-01F6C63669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436D84B-D691-BC7A-BB21-BFCD26145249}"/>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DBE34A85-1AAB-C524-F980-52273BCB57AE}"/>
              </a:ext>
            </a:extLst>
          </p:cNvPr>
          <p:cNvSpPr>
            <a:spLocks noGrp="1"/>
          </p:cNvSpPr>
          <p:nvPr>
            <p:ph type="sldNum" sz="quarter" idx="5"/>
          </p:nvPr>
        </p:nvSpPr>
        <p:spPr/>
        <p:txBody>
          <a:bodyPr/>
          <a:lstStyle/>
          <a:p>
            <a:fld id="{2DAFC87F-45A7-420A-8CB2-64458E326EE8}" type="slidenum">
              <a:rPr lang="en-IN" smtClean="0"/>
              <a:t>6</a:t>
            </a:fld>
            <a:endParaRPr lang="en-IN"/>
          </a:p>
        </p:txBody>
      </p:sp>
    </p:spTree>
    <p:extLst>
      <p:ext uri="{BB962C8B-B14F-4D97-AF65-F5344CB8AC3E}">
        <p14:creationId xmlns:p14="http://schemas.microsoft.com/office/powerpoint/2010/main" val="23880564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C2646C-755A-F9FE-732C-C6B6018C5A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0C8779E-DE79-E1F4-54E3-919884BCD1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1F023C0-1959-F8AA-B8E1-4F1AD6DC0623}"/>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8269C7EA-1C01-C726-FD4D-33570C4E8CE6}"/>
              </a:ext>
            </a:extLst>
          </p:cNvPr>
          <p:cNvSpPr>
            <a:spLocks noGrp="1"/>
          </p:cNvSpPr>
          <p:nvPr>
            <p:ph type="sldNum" sz="quarter" idx="5"/>
          </p:nvPr>
        </p:nvSpPr>
        <p:spPr/>
        <p:txBody>
          <a:bodyPr/>
          <a:lstStyle/>
          <a:p>
            <a:fld id="{2DAFC87F-45A7-420A-8CB2-64458E326EE8}" type="slidenum">
              <a:rPr lang="en-IN" smtClean="0"/>
              <a:t>7</a:t>
            </a:fld>
            <a:endParaRPr lang="en-IN"/>
          </a:p>
        </p:txBody>
      </p:sp>
    </p:spTree>
    <p:extLst>
      <p:ext uri="{BB962C8B-B14F-4D97-AF65-F5344CB8AC3E}">
        <p14:creationId xmlns:p14="http://schemas.microsoft.com/office/powerpoint/2010/main" val="2776106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AE8B6F-E3BB-1F13-F7E5-E839240A5BF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6E0311-DE97-3E7E-41C0-7A71CC4BEB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A99272-1C5A-CC23-6037-9F281610F0D5}"/>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B739F3BD-A6DD-7BD0-FA75-EBAAD91E60AB}"/>
              </a:ext>
            </a:extLst>
          </p:cNvPr>
          <p:cNvSpPr>
            <a:spLocks noGrp="1"/>
          </p:cNvSpPr>
          <p:nvPr>
            <p:ph type="sldNum" sz="quarter" idx="5"/>
          </p:nvPr>
        </p:nvSpPr>
        <p:spPr/>
        <p:txBody>
          <a:bodyPr/>
          <a:lstStyle/>
          <a:p>
            <a:fld id="{2DAFC87F-45A7-420A-8CB2-64458E326EE8}" type="slidenum">
              <a:rPr lang="en-IN" smtClean="0"/>
              <a:t>8</a:t>
            </a:fld>
            <a:endParaRPr lang="en-IN"/>
          </a:p>
        </p:txBody>
      </p:sp>
    </p:spTree>
    <p:extLst>
      <p:ext uri="{BB962C8B-B14F-4D97-AF65-F5344CB8AC3E}">
        <p14:creationId xmlns:p14="http://schemas.microsoft.com/office/powerpoint/2010/main" val="18745716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32E1CE-EAA2-1B9B-C969-A781307137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1015E8-E823-3F48-276D-6925C14386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2FE5C92-277B-4308-11A8-ED355DB90CEB}"/>
              </a:ext>
            </a:extLst>
          </p:cNvPr>
          <p:cNvSpPr>
            <a:spLocks noGrp="1"/>
          </p:cNvSpPr>
          <p:nvPr>
            <p:ph type="body" idx="1"/>
          </p:nvPr>
        </p:nvSpPr>
        <p:spPr/>
        <p:txBody>
          <a:bodyPr/>
          <a:lstStyle/>
          <a:p>
            <a:endParaRPr lang="en-IN" dirty="0"/>
          </a:p>
        </p:txBody>
      </p:sp>
      <p:sp>
        <p:nvSpPr>
          <p:cNvPr id="4" name="Slide Number Placeholder 3">
            <a:extLst>
              <a:ext uri="{FF2B5EF4-FFF2-40B4-BE49-F238E27FC236}">
                <a16:creationId xmlns:a16="http://schemas.microsoft.com/office/drawing/2014/main" id="{645D073A-1737-D31A-5F70-034015B1BA7E}"/>
              </a:ext>
            </a:extLst>
          </p:cNvPr>
          <p:cNvSpPr>
            <a:spLocks noGrp="1"/>
          </p:cNvSpPr>
          <p:nvPr>
            <p:ph type="sldNum" sz="quarter" idx="5"/>
          </p:nvPr>
        </p:nvSpPr>
        <p:spPr/>
        <p:txBody>
          <a:bodyPr/>
          <a:lstStyle/>
          <a:p>
            <a:fld id="{2DAFC87F-45A7-420A-8CB2-64458E326EE8}" type="slidenum">
              <a:rPr lang="en-IN" smtClean="0"/>
              <a:t>9</a:t>
            </a:fld>
            <a:endParaRPr lang="en-IN"/>
          </a:p>
        </p:txBody>
      </p:sp>
    </p:spTree>
    <p:extLst>
      <p:ext uri="{BB962C8B-B14F-4D97-AF65-F5344CB8AC3E}">
        <p14:creationId xmlns:p14="http://schemas.microsoft.com/office/powerpoint/2010/main" val="3629776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0F06AD9C-903E-49C7-99F3-7D8F7CC26AC0}" type="datetimeFigureOut">
              <a:rPr lang="en-IN" smtClean="0"/>
              <a:t>06-12-2024</a:t>
            </a:fld>
            <a:endParaRPr lang="en-IN"/>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IN"/>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E878CA93-70BF-4649-B650-D6D348966FF2}" type="slidenum">
              <a:rPr lang="en-IN" smtClean="0"/>
              <a:t>‹#›</a:t>
            </a:fld>
            <a:endParaRPr lang="en-IN"/>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92966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AD9C-903E-49C7-99F3-7D8F7CC26AC0}"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78CA93-70BF-4649-B650-D6D348966FF2}" type="slidenum">
              <a:rPr lang="en-IN" smtClean="0"/>
              <a:t>‹#›</a:t>
            </a:fld>
            <a:endParaRPr lang="en-IN"/>
          </a:p>
        </p:txBody>
      </p:sp>
    </p:spTree>
    <p:extLst>
      <p:ext uri="{BB962C8B-B14F-4D97-AF65-F5344CB8AC3E}">
        <p14:creationId xmlns:p14="http://schemas.microsoft.com/office/powerpoint/2010/main" val="10522865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AD9C-903E-49C7-99F3-7D8F7CC26AC0}"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78CA93-70BF-4649-B650-D6D348966FF2}" type="slidenum">
              <a:rPr lang="en-IN" smtClean="0"/>
              <a:t>‹#›</a:t>
            </a:fld>
            <a:endParaRPr lang="en-IN"/>
          </a:p>
        </p:txBody>
      </p:sp>
    </p:spTree>
    <p:extLst>
      <p:ext uri="{BB962C8B-B14F-4D97-AF65-F5344CB8AC3E}">
        <p14:creationId xmlns:p14="http://schemas.microsoft.com/office/powerpoint/2010/main" val="33366809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06AD9C-903E-49C7-99F3-7D8F7CC26AC0}"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78CA93-70BF-4649-B650-D6D348966FF2}" type="slidenum">
              <a:rPr lang="en-IN" smtClean="0"/>
              <a:t>‹#›</a:t>
            </a:fld>
            <a:endParaRPr lang="en-IN"/>
          </a:p>
        </p:txBody>
      </p:sp>
    </p:spTree>
    <p:extLst>
      <p:ext uri="{BB962C8B-B14F-4D97-AF65-F5344CB8AC3E}">
        <p14:creationId xmlns:p14="http://schemas.microsoft.com/office/powerpoint/2010/main" val="8838492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F06AD9C-903E-49C7-99F3-7D8F7CC26AC0}" type="datetimeFigureOut">
              <a:rPr lang="en-IN" smtClean="0"/>
              <a:t>06-12-2024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78CA93-70BF-4649-B650-D6D348966FF2}" type="slidenum">
              <a:rPr lang="en-IN" smtClean="0"/>
              <a:t>‹#›</a:t>
            </a:fld>
            <a:endParaRPr lang="en-IN"/>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33200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06AD9C-903E-49C7-99F3-7D8F7CC26AC0}"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78CA93-70BF-4649-B650-D6D348966FF2}" type="slidenum">
              <a:rPr lang="en-IN" smtClean="0"/>
              <a:t>‹#›</a:t>
            </a:fld>
            <a:endParaRPr lang="en-IN"/>
          </a:p>
        </p:txBody>
      </p:sp>
    </p:spTree>
    <p:extLst>
      <p:ext uri="{BB962C8B-B14F-4D97-AF65-F5344CB8AC3E}">
        <p14:creationId xmlns:p14="http://schemas.microsoft.com/office/powerpoint/2010/main" val="38972755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06AD9C-903E-49C7-99F3-7D8F7CC26AC0}" type="datetimeFigureOut">
              <a:rPr lang="en-IN" smtClean="0"/>
              <a:t>06-12-2024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78CA93-70BF-4649-B650-D6D348966FF2}" type="slidenum">
              <a:rPr lang="en-IN" smtClean="0"/>
              <a:t>‹#›</a:t>
            </a:fld>
            <a:endParaRPr lang="en-IN"/>
          </a:p>
        </p:txBody>
      </p:sp>
    </p:spTree>
    <p:extLst>
      <p:ext uri="{BB962C8B-B14F-4D97-AF65-F5344CB8AC3E}">
        <p14:creationId xmlns:p14="http://schemas.microsoft.com/office/powerpoint/2010/main" val="3408315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06AD9C-903E-49C7-99F3-7D8F7CC26AC0}" type="datetimeFigureOut">
              <a:rPr lang="en-IN" smtClean="0"/>
              <a:t>06-12-2024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78CA93-70BF-4649-B650-D6D348966FF2}" type="slidenum">
              <a:rPr lang="en-IN" smtClean="0"/>
              <a:t>‹#›</a:t>
            </a:fld>
            <a:endParaRPr lang="en-IN"/>
          </a:p>
        </p:txBody>
      </p:sp>
    </p:spTree>
    <p:extLst>
      <p:ext uri="{BB962C8B-B14F-4D97-AF65-F5344CB8AC3E}">
        <p14:creationId xmlns:p14="http://schemas.microsoft.com/office/powerpoint/2010/main" val="14489099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06AD9C-903E-49C7-99F3-7D8F7CC26AC0}" type="datetimeFigureOut">
              <a:rPr lang="en-IN" smtClean="0"/>
              <a:t>06-12-2024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78CA93-70BF-4649-B650-D6D348966FF2}" type="slidenum">
              <a:rPr lang="en-IN" smtClean="0"/>
              <a:t>‹#›</a:t>
            </a:fld>
            <a:endParaRPr lang="en-IN"/>
          </a:p>
        </p:txBody>
      </p:sp>
    </p:spTree>
    <p:extLst>
      <p:ext uri="{BB962C8B-B14F-4D97-AF65-F5344CB8AC3E}">
        <p14:creationId xmlns:p14="http://schemas.microsoft.com/office/powerpoint/2010/main" val="2749182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06AD9C-903E-49C7-99F3-7D8F7CC26AC0}"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78CA93-70BF-4649-B650-D6D348966FF2}" type="slidenum">
              <a:rPr lang="en-IN" smtClean="0"/>
              <a:t>‹#›</a:t>
            </a:fld>
            <a:endParaRPr lang="en-IN"/>
          </a:p>
        </p:txBody>
      </p:sp>
    </p:spTree>
    <p:extLst>
      <p:ext uri="{BB962C8B-B14F-4D97-AF65-F5344CB8AC3E}">
        <p14:creationId xmlns:p14="http://schemas.microsoft.com/office/powerpoint/2010/main" val="7621357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F06AD9C-903E-49C7-99F3-7D8F7CC26AC0}" type="datetimeFigureOut">
              <a:rPr lang="en-IN" smtClean="0"/>
              <a:t>06-12-2024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78CA93-70BF-4649-B650-D6D348966FF2}" type="slidenum">
              <a:rPr lang="en-IN" smtClean="0"/>
              <a:t>‹#›</a:t>
            </a:fld>
            <a:endParaRPr lang="en-IN"/>
          </a:p>
        </p:txBody>
      </p:sp>
    </p:spTree>
    <p:extLst>
      <p:ext uri="{BB962C8B-B14F-4D97-AF65-F5344CB8AC3E}">
        <p14:creationId xmlns:p14="http://schemas.microsoft.com/office/powerpoint/2010/main" val="10473512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0F06AD9C-903E-49C7-99F3-7D8F7CC26AC0}" type="datetimeFigureOut">
              <a:rPr lang="en-IN" smtClean="0"/>
              <a:t>06-12-2024</a:t>
            </a:fld>
            <a:endParaRPr lang="en-IN"/>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IN"/>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E878CA93-70BF-4649-B650-D6D348966FF2}" type="slidenum">
              <a:rPr lang="en-IN" smtClean="0"/>
              <a:t>‹#›</a:t>
            </a:fld>
            <a:endParaRPr lang="en-IN"/>
          </a:p>
        </p:txBody>
      </p:sp>
    </p:spTree>
    <p:extLst>
      <p:ext uri="{BB962C8B-B14F-4D97-AF65-F5344CB8AC3E}">
        <p14:creationId xmlns:p14="http://schemas.microsoft.com/office/powerpoint/2010/main" val="118251540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3.wdp"/><Relationship Id="rId3" Type="http://schemas.openxmlformats.org/officeDocument/2006/relationships/image" Target="../media/image1.png"/><Relationship Id="rId7"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png"/><Relationship Id="rId7"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7.xml"/><Relationship Id="rId6" Type="http://schemas.microsoft.com/office/2007/relationships/hdphoto" Target="../media/hdphoto3.wdp"/><Relationship Id="rId11" Type="http://schemas.openxmlformats.org/officeDocument/2006/relationships/image" Target="../media/image12.svg"/><Relationship Id="rId5" Type="http://schemas.openxmlformats.org/officeDocument/2006/relationships/image" Target="../media/image3.png"/><Relationship Id="rId10" Type="http://schemas.openxmlformats.org/officeDocument/2006/relationships/image" Target="../media/image11.png"/><Relationship Id="rId4" Type="http://schemas.microsoft.com/office/2007/relationships/hdphoto" Target="../media/hdphoto2.wdp"/><Relationship Id="rId9" Type="http://schemas.openxmlformats.org/officeDocument/2006/relationships/image" Target="../media/image10.sv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3.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14.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2.png"/><Relationship Id="rId7" Type="http://schemas.openxmlformats.org/officeDocument/2006/relationships/image" Target="../media/image14.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17.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2.png"/><Relationship Id="rId7"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png"/><Relationship Id="rId2" Type="http://schemas.openxmlformats.org/officeDocument/2006/relationships/notesSlide" Target="../notesSlides/notesSlide23.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4.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png"/><Relationship Id="rId2" Type="http://schemas.openxmlformats.org/officeDocument/2006/relationships/notesSlide" Target="../notesSlides/notesSlide25.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7.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8.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2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9.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0.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7.png"/><Relationship Id="rId2" Type="http://schemas.openxmlformats.org/officeDocument/2006/relationships/notesSlide" Target="../notesSlides/notesSlide33.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8.png"/><Relationship Id="rId2" Type="http://schemas.openxmlformats.org/officeDocument/2006/relationships/notesSlide" Target="../notesSlides/notesSlide36.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0.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42.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3.png"/><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4FF3F0-576E-D407-AC87-229AD9284666}"/>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55400534-43C9-FB13-619E-A06D1C236FA7}"/>
              </a:ext>
            </a:extLst>
          </p:cNvPr>
          <p:cNvPicPr>
            <a:picLocks noChangeAspect="1"/>
          </p:cNvPicPr>
          <p:nvPr/>
        </p:nvPicPr>
        <p:blipFill>
          <a:blip r:embed="rId3">
            <a:alphaModFix amt="76000"/>
            <a:extLst>
              <a:ext uri="{BEBA8EAE-BF5A-486C-A8C5-ECC9F3942E4B}">
                <a14:imgProps xmlns:a14="http://schemas.microsoft.com/office/drawing/2010/main">
                  <a14:imgLayer r:embed="rId4">
                    <a14:imgEffect>
                      <a14:colorTemperature colorTemp="5400"/>
                    </a14:imgEffect>
                  </a14:imgLayer>
                </a14:imgProps>
              </a:ext>
              <a:ext uri="{28A0092B-C50C-407E-A947-70E740481C1C}">
                <a14:useLocalDpi xmlns:a14="http://schemas.microsoft.com/office/drawing/2010/main" val="0"/>
              </a:ext>
            </a:extLst>
          </a:blip>
          <a:stretch>
            <a:fillRect/>
          </a:stretch>
        </p:blipFill>
        <p:spPr>
          <a:xfrm>
            <a:off x="25894" y="0"/>
            <a:ext cx="12166106" cy="6858000"/>
          </a:xfrm>
          <a:prstGeom prst="rect">
            <a:avLst/>
          </a:prstGeom>
        </p:spPr>
      </p:pic>
      <p:pic>
        <p:nvPicPr>
          <p:cNvPr id="2" name="Picture 1">
            <a:extLst>
              <a:ext uri="{FF2B5EF4-FFF2-40B4-BE49-F238E27FC236}">
                <a16:creationId xmlns:a16="http://schemas.microsoft.com/office/drawing/2014/main" id="{A9856065-CDD3-7C1B-F94F-FDFCBDED9A75}"/>
              </a:ext>
            </a:extLst>
          </p:cNvPr>
          <p:cNvPicPr>
            <a:picLocks noChangeAspect="1"/>
          </p:cNvPicPr>
          <p:nvPr/>
        </p:nvPicPr>
        <p:blipFill>
          <a:blip r:embed="rId5">
            <a:alphaModFix amt="55000"/>
            <a:extLst>
              <a:ext uri="{BEBA8EAE-BF5A-486C-A8C5-ECC9F3942E4B}">
                <a14:imgProps xmlns:a14="http://schemas.microsoft.com/office/drawing/2010/main">
                  <a14:imgLayer r:embed="rId6">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25894" y="0"/>
            <a:ext cx="12140212" cy="6858000"/>
          </a:xfrm>
          <a:prstGeom prst="rect">
            <a:avLst/>
          </a:prstGeom>
        </p:spPr>
      </p:pic>
      <p:pic>
        <p:nvPicPr>
          <p:cNvPr id="6" name="Picture 5">
            <a:extLst>
              <a:ext uri="{FF2B5EF4-FFF2-40B4-BE49-F238E27FC236}">
                <a16:creationId xmlns:a16="http://schemas.microsoft.com/office/drawing/2014/main" id="{DA0B9BFC-139B-CFD3-E9C1-BD8D06E2397B}"/>
              </a:ext>
            </a:extLst>
          </p:cNvPr>
          <p:cNvPicPr>
            <a:picLocks noChangeAspect="1"/>
          </p:cNvPicPr>
          <p:nvPr/>
        </p:nvPicPr>
        <p:blipFill>
          <a:blip r:embed="rId7">
            <a:alphaModFix amt="85000"/>
            <a:lum bright="70000" contrast="-70000"/>
            <a:extLst>
              <a:ext uri="{BEBA8EAE-BF5A-486C-A8C5-ECC9F3942E4B}">
                <a14:imgProps xmlns:a14="http://schemas.microsoft.com/office/drawing/2010/main">
                  <a14:imgLayer r:embed="rId8">
                    <a14:imgEffect>
                      <a14:saturation sat="200000"/>
                    </a14:imgEffect>
                  </a14:imgLayer>
                </a14:imgProps>
              </a:ext>
              <a:ext uri="{28A0092B-C50C-407E-A947-70E740481C1C}">
                <a14:useLocalDpi xmlns:a14="http://schemas.microsoft.com/office/drawing/2010/main" val="0"/>
              </a:ext>
            </a:extLst>
          </a:blip>
          <a:stretch>
            <a:fillRect/>
          </a:stretch>
        </p:blipFill>
        <p:spPr>
          <a:xfrm>
            <a:off x="25894" y="0"/>
            <a:ext cx="12192000" cy="6858000"/>
          </a:xfrm>
          <a:prstGeom prst="rect">
            <a:avLst/>
          </a:prstGeom>
        </p:spPr>
      </p:pic>
      <p:sp>
        <p:nvSpPr>
          <p:cNvPr id="10" name="TextBox 9">
            <a:extLst>
              <a:ext uri="{FF2B5EF4-FFF2-40B4-BE49-F238E27FC236}">
                <a16:creationId xmlns:a16="http://schemas.microsoft.com/office/drawing/2014/main" id="{9D836F2B-CAFF-E9AC-4E9C-69312FDA28CF}"/>
              </a:ext>
            </a:extLst>
          </p:cNvPr>
          <p:cNvSpPr txBox="1"/>
          <p:nvPr/>
        </p:nvSpPr>
        <p:spPr>
          <a:xfrm>
            <a:off x="1024467" y="1769301"/>
            <a:ext cx="6223000" cy="369332"/>
          </a:xfrm>
          <a:prstGeom prst="rect">
            <a:avLst/>
          </a:prstGeom>
          <a:noFill/>
        </p:spPr>
        <p:txBody>
          <a:bodyPr wrap="square">
            <a:spAutoFit/>
          </a:bodyPr>
          <a:lstStyle/>
          <a:p>
            <a:pPr marL="285750" indent="-285750">
              <a:buFont typeface="Arial" panose="020B0604020202020204" pitchFamily="34" charset="0"/>
              <a:buChar char="•"/>
            </a:pPr>
            <a:r>
              <a:rPr lang="en-IN" dirty="0">
                <a:latin typeface="+mj-lt"/>
              </a:rPr>
              <a:t>Domain : HR Analytics</a:t>
            </a:r>
          </a:p>
        </p:txBody>
      </p:sp>
      <p:sp>
        <p:nvSpPr>
          <p:cNvPr id="11" name="Rectangle 10">
            <a:extLst>
              <a:ext uri="{FF2B5EF4-FFF2-40B4-BE49-F238E27FC236}">
                <a16:creationId xmlns:a16="http://schemas.microsoft.com/office/drawing/2014/main" id="{1103AC20-CBE4-0B32-AD1C-B995D361992F}"/>
              </a:ext>
            </a:extLst>
          </p:cNvPr>
          <p:cNvSpPr/>
          <p:nvPr/>
        </p:nvSpPr>
        <p:spPr>
          <a:xfrm>
            <a:off x="782188" y="376188"/>
            <a:ext cx="10322827" cy="1107996"/>
          </a:xfrm>
          <a:prstGeom prst="rect">
            <a:avLst/>
          </a:prstGeom>
          <a:noFill/>
        </p:spPr>
        <p:txBody>
          <a:bodyPr wrap="none" lIns="91440" tIns="45720" rIns="91440" bIns="45720">
            <a:spAutoFit/>
          </a:bodyPr>
          <a:lstStyle/>
          <a:p>
            <a:pPr algn="ctr"/>
            <a:r>
              <a:rPr lang="en-IN" sz="6600" b="1" cap="none" spc="0"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rPr>
              <a:t>Employee Retention Project</a:t>
            </a:r>
          </a:p>
        </p:txBody>
      </p:sp>
      <p:sp>
        <p:nvSpPr>
          <p:cNvPr id="13" name="Rectangle 12">
            <a:extLst>
              <a:ext uri="{FF2B5EF4-FFF2-40B4-BE49-F238E27FC236}">
                <a16:creationId xmlns:a16="http://schemas.microsoft.com/office/drawing/2014/main" id="{4DF0BE32-0E72-AFB6-6759-7542A502FC72}"/>
              </a:ext>
            </a:extLst>
          </p:cNvPr>
          <p:cNvSpPr/>
          <p:nvPr/>
        </p:nvSpPr>
        <p:spPr>
          <a:xfrm>
            <a:off x="8149541" y="3572640"/>
            <a:ext cx="3542926" cy="2062103"/>
          </a:xfrm>
          <a:prstGeom prst="rect">
            <a:avLst/>
          </a:prstGeom>
          <a:noFill/>
        </p:spPr>
        <p:txBody>
          <a:bodyPr wrap="square" lIns="91440" tIns="45720" rIns="91440" bIns="45720">
            <a:spAutoFit/>
          </a:bodyPr>
          <a:lstStyle/>
          <a:p>
            <a:pPr marL="0" lvl="0" indent="0" rtl="0">
              <a:spcBef>
                <a:spcPts val="0"/>
              </a:spcBef>
              <a:spcAft>
                <a:spcPts val="0"/>
              </a:spcAft>
            </a:pPr>
            <a:r>
              <a:rPr lang="en-IN" sz="1600"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Group Members</a:t>
            </a:r>
            <a:br>
              <a:rPr lang="en-IN" sz="1600"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br>
            <a:endParaRPr lang="en-IN" sz="1600" u="sng"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endParaRPr>
          </a:p>
          <a:p>
            <a:pPr marL="285750" lvl="0" indent="-285750" rtl="0">
              <a:spcBef>
                <a:spcPts val="0"/>
              </a:spcBef>
              <a:spcAft>
                <a:spcPts val="0"/>
              </a:spcAft>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IMTIYAZ PASHA</a:t>
            </a:r>
          </a:p>
          <a:p>
            <a:pPr marL="285750" lvl="0" indent="-285750" rtl="0">
              <a:spcBef>
                <a:spcPts val="0"/>
              </a:spcBef>
              <a:spcAft>
                <a:spcPts val="0"/>
              </a:spcAft>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MOHAMMED ASIF</a:t>
            </a:r>
          </a:p>
          <a:p>
            <a:pPr marL="285750" lvl="0" indent="-285750" rtl="0">
              <a:spcBef>
                <a:spcPts val="0"/>
              </a:spcBef>
              <a:spcAft>
                <a:spcPts val="0"/>
              </a:spcAft>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Apurwa Ekanath Bandivadekar</a:t>
            </a:r>
          </a:p>
          <a:p>
            <a:pPr marL="285750" lvl="0" indent="-285750" rtl="0">
              <a:spcBef>
                <a:spcPts val="0"/>
              </a:spcBef>
              <a:spcAft>
                <a:spcPts val="0"/>
              </a:spcAft>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Susmita </a:t>
            </a:r>
          </a:p>
          <a:p>
            <a:pPr marL="285750" lvl="0" indent="-285750" rtl="0">
              <a:spcBef>
                <a:spcPts val="0"/>
              </a:spcBef>
              <a:spcAft>
                <a:spcPts val="0"/>
              </a:spcAft>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Sourav Mahajan</a:t>
            </a:r>
          </a:p>
          <a:p>
            <a:pPr marL="285750" lvl="0" indent="-285750" rtl="0">
              <a:spcBef>
                <a:spcPts val="0"/>
              </a:spcBef>
              <a:spcAft>
                <a:spcPts val="0"/>
              </a:spcAft>
              <a:buFont typeface="Arial" panose="020B0604020202020204" pitchFamily="34" charset="0"/>
              <a:buChar char="•"/>
            </a:pPr>
            <a:r>
              <a:rPr lang="en-US" sz="1600" dirty="0">
                <a:ln w="0"/>
                <a:effectLst>
                  <a:outerShdw blurRad="38100" dist="19050" dir="2700000" algn="tl" rotWithShape="0">
                    <a:schemeClr val="dk1">
                      <a:alpha val="40000"/>
                    </a:schemeClr>
                  </a:outerShdw>
                </a:effectLst>
                <a:latin typeface="Times New Roman" panose="02020603050405020304" pitchFamily="18" charset="0"/>
                <a:cs typeface="Times New Roman" panose="02020603050405020304" pitchFamily="18" charset="0"/>
              </a:rPr>
              <a:t>VISHNU</a:t>
            </a:r>
          </a:p>
        </p:txBody>
      </p:sp>
    </p:spTree>
    <p:extLst>
      <p:ext uri="{BB962C8B-B14F-4D97-AF65-F5344CB8AC3E}">
        <p14:creationId xmlns:p14="http://schemas.microsoft.com/office/powerpoint/2010/main" val="328747702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D7FC3-6045-E331-5980-B3A73CE8334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047511B-4EC9-B953-D7D3-4D675D9BD73F}"/>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577D6004-D03F-C314-9361-29541687D439}"/>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30B4D07E-843D-3AA0-DDE2-E0E11DBFD731}"/>
              </a:ext>
            </a:extLst>
          </p:cNvPr>
          <p:cNvSpPr/>
          <p:nvPr/>
        </p:nvSpPr>
        <p:spPr>
          <a:xfrm>
            <a:off x="206311" y="177907"/>
            <a:ext cx="12192000" cy="769441"/>
          </a:xfrm>
          <a:prstGeom prst="rect">
            <a:avLst/>
          </a:prstGeom>
          <a:noFill/>
        </p:spPr>
        <p:txBody>
          <a:bodyPr wrap="square" lIns="91440" tIns="45720" rIns="91440" bIns="45720">
            <a:spAutoFit/>
          </a:bodyPr>
          <a:lstStyle/>
          <a:p>
            <a:r>
              <a:rPr lang="en-IN" sz="4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igh Tower Text" panose="02040502050506030303" pitchFamily="18" charset="0"/>
                <a:sym typeface="Lexend"/>
              </a:rPr>
              <a:t>Average Hourly Rate of Male Research Scientists</a:t>
            </a:r>
            <a:endParaRPr lang="en-IN" sz="4400" b="1" u="sng" dirty="0">
              <a:ln w="22225">
                <a:solidFill>
                  <a:schemeClr val="accent2"/>
                </a:solidFill>
                <a:prstDash val="solid"/>
              </a:ln>
              <a:solidFill>
                <a:schemeClr val="accent2">
                  <a:lumMod val="40000"/>
                  <a:lumOff val="60000"/>
                </a:schemeClr>
              </a:solidFill>
              <a:latin typeface="High Tower Text" panose="02040502050506030303" pitchFamily="18" charset="0"/>
            </a:endParaRPr>
          </a:p>
        </p:txBody>
      </p:sp>
      <p:sp>
        <p:nvSpPr>
          <p:cNvPr id="5" name="TextBox 4">
            <a:extLst>
              <a:ext uri="{FF2B5EF4-FFF2-40B4-BE49-F238E27FC236}">
                <a16:creationId xmlns:a16="http://schemas.microsoft.com/office/drawing/2014/main" id="{81F26F64-3B03-3917-3019-57E95BF4E7D4}"/>
              </a:ext>
            </a:extLst>
          </p:cNvPr>
          <p:cNvSpPr txBox="1"/>
          <p:nvPr/>
        </p:nvSpPr>
        <p:spPr>
          <a:xfrm>
            <a:off x="206311" y="988287"/>
            <a:ext cx="11779377" cy="5444054"/>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Definition: </a:t>
            </a:r>
            <a:r>
              <a:rPr lang="en-US" dirty="0">
                <a:latin typeface="Times New Roman" panose="02020603050405020304" pitchFamily="18" charset="0"/>
                <a:cs typeface="Times New Roman" panose="02020603050405020304" pitchFamily="18" charset="0"/>
              </a:rPr>
              <a:t>This KPI calculates the average hourly pay for male research scientists within the organization. It is used to understand compensation patterns for a specific role and demographic.</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Compensation Analysis: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Helps assess whether salaries are competitive within the industry for this role.</a:t>
            </a: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Identifies if male research scientists are fairly compensated in comparison to their counterparts in similar roles or organizations.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Workforce Satisfaction: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Directly impacts employee satisfaction and retention, especially in specialized roles like research scientists.</a:t>
            </a: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Fair compensation ensures motivation and productivity.</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Budget Allocation: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Guides resource allocation for payroll and identifies cost optimization opportunities.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Diversity Consideration: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Sets the stage for comparing male and female compensation, ensuring equity across the workforce.</a:t>
            </a:r>
          </a:p>
        </p:txBody>
      </p:sp>
    </p:spTree>
    <p:extLst>
      <p:ext uri="{BB962C8B-B14F-4D97-AF65-F5344CB8AC3E}">
        <p14:creationId xmlns:p14="http://schemas.microsoft.com/office/powerpoint/2010/main" val="21363428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1CE8A-6AC7-336C-112B-B1304E1399A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F4785F2-9BCE-7DBC-0DAC-370F7C94E0C1}"/>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83A1BFBF-6504-2926-B496-D86482859D77}"/>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TextBox 2">
            <a:extLst>
              <a:ext uri="{FF2B5EF4-FFF2-40B4-BE49-F238E27FC236}">
                <a16:creationId xmlns:a16="http://schemas.microsoft.com/office/drawing/2014/main" id="{595831DC-8370-B1BD-A426-42121EDA875F}"/>
              </a:ext>
            </a:extLst>
          </p:cNvPr>
          <p:cNvSpPr txBox="1"/>
          <p:nvPr/>
        </p:nvSpPr>
        <p:spPr>
          <a:xfrm>
            <a:off x="275844" y="125570"/>
            <a:ext cx="6094476" cy="87357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Visuals to Include:</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Bar Graph:</a:t>
            </a:r>
            <a:r>
              <a:rPr lang="en-US" dirty="0">
                <a:latin typeface="Times New Roman" panose="02020603050405020304" pitchFamily="18" charset="0"/>
                <a:cs typeface="Times New Roman" panose="02020603050405020304" pitchFamily="18" charset="0"/>
              </a:rPr>
              <a:t> Average hourly rate of male research scientists</a:t>
            </a:r>
          </a:p>
        </p:txBody>
      </p:sp>
      <p:grpSp>
        <p:nvGrpSpPr>
          <p:cNvPr id="18" name="Group 17">
            <a:extLst>
              <a:ext uri="{FF2B5EF4-FFF2-40B4-BE49-F238E27FC236}">
                <a16:creationId xmlns:a16="http://schemas.microsoft.com/office/drawing/2014/main" id="{C7A78B93-CABB-D50F-1413-EA30F1E8D173}"/>
              </a:ext>
            </a:extLst>
          </p:cNvPr>
          <p:cNvGrpSpPr/>
          <p:nvPr/>
        </p:nvGrpSpPr>
        <p:grpSpPr>
          <a:xfrm>
            <a:off x="2979240" y="1179576"/>
            <a:ext cx="6333923" cy="5315284"/>
            <a:chOff x="2162091" y="660969"/>
            <a:chExt cx="7353944" cy="5781843"/>
          </a:xfrm>
        </p:grpSpPr>
        <p:pic>
          <p:nvPicPr>
            <p:cNvPr id="5" name="Picture 4">
              <a:extLst>
                <a:ext uri="{FF2B5EF4-FFF2-40B4-BE49-F238E27FC236}">
                  <a16:creationId xmlns:a16="http://schemas.microsoft.com/office/drawing/2014/main" id="{1FB4DC76-8817-7540-1BB7-940DBF293D55}"/>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162091" y="660969"/>
              <a:ext cx="7353944" cy="5781843"/>
            </a:xfrm>
            <a:prstGeom prst="rect">
              <a:avLst/>
            </a:prstGeom>
          </p:spPr>
        </p:pic>
        <p:pic>
          <p:nvPicPr>
            <p:cNvPr id="7" name="Graphic 6" descr="Male profile with solid fill">
              <a:extLst>
                <a:ext uri="{FF2B5EF4-FFF2-40B4-BE49-F238E27FC236}">
                  <a16:creationId xmlns:a16="http://schemas.microsoft.com/office/drawing/2014/main" id="{9A963858-71D9-9A92-6966-874A2EB30540}"/>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rot="10800000" flipV="1">
              <a:off x="4792311" y="2398583"/>
              <a:ext cx="1153307" cy="1153307"/>
            </a:xfrm>
            <a:prstGeom prst="rect">
              <a:avLst/>
            </a:prstGeom>
          </p:spPr>
        </p:pic>
        <p:pic>
          <p:nvPicPr>
            <p:cNvPr id="9" name="Graphic 8" descr="Female Profile with solid fill">
              <a:extLst>
                <a:ext uri="{FF2B5EF4-FFF2-40B4-BE49-F238E27FC236}">
                  <a16:creationId xmlns:a16="http://schemas.microsoft.com/office/drawing/2014/main" id="{453B4875-BBD6-6017-B9EF-6ACC080949B0}"/>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rot="10800000" flipV="1">
              <a:off x="5758755" y="2445377"/>
              <a:ext cx="1059721" cy="1059721"/>
            </a:xfrm>
            <a:prstGeom prst="rect">
              <a:avLst/>
            </a:prstGeom>
          </p:spPr>
        </p:pic>
      </p:grpSp>
    </p:spTree>
    <p:extLst>
      <p:ext uri="{BB962C8B-B14F-4D97-AF65-F5344CB8AC3E}">
        <p14:creationId xmlns:p14="http://schemas.microsoft.com/office/powerpoint/2010/main" val="12099672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1790D-94E9-47B4-BE12-D2DB57BCF69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B23413B9-D3C6-C93F-E4AD-9CD007FFAE6C}"/>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5B36F375-F0FE-F8B7-52B6-FA41F270933C}"/>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5928EDC2-30C7-F1B0-A277-25FDD4902BC5}"/>
              </a:ext>
            </a:extLst>
          </p:cNvPr>
          <p:cNvSpPr/>
          <p:nvPr/>
        </p:nvSpPr>
        <p:spPr>
          <a:xfrm>
            <a:off x="204216" y="169089"/>
            <a:ext cx="12192000" cy="769441"/>
          </a:xfrm>
          <a:prstGeom prst="rect">
            <a:avLst/>
          </a:prstGeom>
          <a:noFill/>
        </p:spPr>
        <p:txBody>
          <a:bodyPr wrap="square" lIns="91440" tIns="45720" rIns="91440" bIns="45720">
            <a:spAutoFit/>
          </a:bodyPr>
          <a:lstStyle/>
          <a:p>
            <a:r>
              <a:rPr lang="en-US" sz="4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igh Tower Text" panose="02040502050506030303" pitchFamily="18" charset="0"/>
                <a:sym typeface="Lexend"/>
              </a:rPr>
              <a:t>Attrition rate Vs Monthly income stats</a:t>
            </a:r>
            <a:endParaRPr lang="en-IN" sz="4400" b="1" u="sng" dirty="0">
              <a:ln w="22225">
                <a:solidFill>
                  <a:schemeClr val="accent2"/>
                </a:solidFill>
                <a:prstDash val="solid"/>
              </a:ln>
              <a:solidFill>
                <a:schemeClr val="accent2">
                  <a:lumMod val="40000"/>
                  <a:lumOff val="60000"/>
                </a:schemeClr>
              </a:solidFill>
              <a:latin typeface="High Tower Text" panose="02040502050506030303" pitchFamily="18" charset="0"/>
            </a:endParaRPr>
          </a:p>
        </p:txBody>
      </p:sp>
      <p:sp>
        <p:nvSpPr>
          <p:cNvPr id="5" name="TextBox 4">
            <a:extLst>
              <a:ext uri="{FF2B5EF4-FFF2-40B4-BE49-F238E27FC236}">
                <a16:creationId xmlns:a16="http://schemas.microsoft.com/office/drawing/2014/main" id="{3946D2C5-DE1C-0A40-6F9C-5074100A5F4E}"/>
              </a:ext>
            </a:extLst>
          </p:cNvPr>
          <p:cNvSpPr txBox="1"/>
          <p:nvPr/>
        </p:nvSpPr>
        <p:spPr>
          <a:xfrm>
            <a:off x="267462" y="938530"/>
            <a:ext cx="11720322" cy="5444054"/>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Definition: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KPI examines the relationship between employee attrition rates and their monthly income levels. It identifies patterns that link compensation to employee retention and highlights whether income disparity contributes to turnover.</a:t>
            </a:r>
          </a:p>
          <a:p>
            <a:pPr>
              <a:lnSpc>
                <a:spcPct val="150000"/>
              </a:lnSpc>
            </a:pPr>
            <a:r>
              <a:rPr lang="en-US" b="1" dirty="0">
                <a:latin typeface="Times New Roman" panose="02020603050405020304" pitchFamily="18" charset="0"/>
                <a:cs typeface="Times New Roman" panose="02020603050405020304" pitchFamily="18" charset="0"/>
              </a:rPr>
              <a:t>Data Source:</a:t>
            </a:r>
            <a:r>
              <a:rPr lang="en-US" dirty="0">
                <a:latin typeface="Times New Roman" panose="02020603050405020304" pitchFamily="18" charset="0"/>
                <a:cs typeface="Times New Roman" panose="02020603050405020304" pitchFamily="18" charset="0"/>
              </a:rPr>
              <a:t> Employee attrition data linked with monthly income.</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Importance of This KPI:</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Understanding Attrition Drivers: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Low monthly income may lead to dissatisfaction and higher turnover.</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Identifies income thresholds that significantly impact retention.</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Workforce Segmentation: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Helps categorize employees into risk groups based on income (e.g., low, mid, and high earners).</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Compensation Policy Optimization: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Guides salary adjustments to minimize attrition.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Supports evidence-based decisions on structuring pay scales.</a:t>
            </a:r>
          </a:p>
        </p:txBody>
      </p:sp>
    </p:spTree>
    <p:extLst>
      <p:ext uri="{BB962C8B-B14F-4D97-AF65-F5344CB8AC3E}">
        <p14:creationId xmlns:p14="http://schemas.microsoft.com/office/powerpoint/2010/main" val="362310779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B1940C-F37E-0748-2BBD-8A0B16BA1F87}"/>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7ED0E539-CD4D-43CE-5000-4B54DA3BB2B0}"/>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A65EA24C-6BDF-1153-907A-C8DA79AE6CAD}"/>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6760370D-B59E-E5F0-A1F1-6547FBB01404}"/>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880126" y="1152144"/>
            <a:ext cx="6431748" cy="5295793"/>
          </a:xfrm>
          <a:prstGeom prst="rect">
            <a:avLst/>
          </a:prstGeom>
        </p:spPr>
      </p:pic>
      <p:sp>
        <p:nvSpPr>
          <p:cNvPr id="3" name="TextBox 2">
            <a:extLst>
              <a:ext uri="{FF2B5EF4-FFF2-40B4-BE49-F238E27FC236}">
                <a16:creationId xmlns:a16="http://schemas.microsoft.com/office/drawing/2014/main" id="{05879A4F-5CD8-9387-391B-91C08BD450FA}"/>
              </a:ext>
            </a:extLst>
          </p:cNvPr>
          <p:cNvSpPr txBox="1"/>
          <p:nvPr/>
        </p:nvSpPr>
        <p:spPr>
          <a:xfrm>
            <a:off x="237744" y="139286"/>
            <a:ext cx="6185916" cy="87357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Visuals to Include:</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IN" b="1" dirty="0">
                <a:latin typeface="Times New Roman" panose="02020603050405020304" pitchFamily="18" charset="0"/>
                <a:cs typeface="Times New Roman" panose="02020603050405020304" pitchFamily="18" charset="0"/>
              </a:rPr>
              <a:t>Column</a:t>
            </a:r>
            <a:r>
              <a:rPr lang="en-US" b="1" dirty="0">
                <a:latin typeface="Times New Roman" panose="02020603050405020304" pitchFamily="18" charset="0"/>
                <a:cs typeface="Times New Roman" panose="02020603050405020304" pitchFamily="18" charset="0"/>
              </a:rPr>
              <a:t> Chart:</a:t>
            </a:r>
            <a:r>
              <a:rPr lang="en-US" dirty="0">
                <a:latin typeface="Times New Roman" panose="02020603050405020304" pitchFamily="18" charset="0"/>
                <a:cs typeface="Times New Roman" panose="02020603050405020304" pitchFamily="18" charset="0"/>
              </a:rPr>
              <a:t> Attrition rate for each income bracket.</a:t>
            </a:r>
          </a:p>
        </p:txBody>
      </p:sp>
    </p:spTree>
    <p:extLst>
      <p:ext uri="{BB962C8B-B14F-4D97-AF65-F5344CB8AC3E}">
        <p14:creationId xmlns:p14="http://schemas.microsoft.com/office/powerpoint/2010/main" val="2142238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C30F62-43CF-6EB7-33E9-6E68ED548DA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1A226BF-A6EA-8DF9-621E-E387B17B7F00}"/>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7B9F0FA1-A104-ED8C-C94B-761A8214CDCD}"/>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B530B154-48DF-6888-B185-F5D19E304594}"/>
              </a:ext>
            </a:extLst>
          </p:cNvPr>
          <p:cNvSpPr txBox="1"/>
          <p:nvPr/>
        </p:nvSpPr>
        <p:spPr>
          <a:xfrm>
            <a:off x="332232" y="270870"/>
            <a:ext cx="5763768"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Key Observations</a:t>
            </a:r>
            <a:endParaRPr lang="en-US" dirty="0">
              <a:latin typeface="Times New Roman" panose="02020603050405020304" pitchFamily="18" charset="0"/>
              <a:cs typeface="Times New Roman" panose="02020603050405020304" pitchFamily="18" charset="0"/>
            </a:endParaRPr>
          </a:p>
        </p:txBody>
      </p:sp>
      <p:grpSp>
        <p:nvGrpSpPr>
          <p:cNvPr id="16" name="Group 15">
            <a:extLst>
              <a:ext uri="{FF2B5EF4-FFF2-40B4-BE49-F238E27FC236}">
                <a16:creationId xmlns:a16="http://schemas.microsoft.com/office/drawing/2014/main" id="{1BA745EF-D5A9-8A30-43DB-F423BC520D3A}"/>
              </a:ext>
            </a:extLst>
          </p:cNvPr>
          <p:cNvGrpSpPr/>
          <p:nvPr/>
        </p:nvGrpSpPr>
        <p:grpSpPr>
          <a:xfrm>
            <a:off x="418912" y="873205"/>
            <a:ext cx="11354176" cy="4410790"/>
            <a:chOff x="60006" y="2351750"/>
            <a:chExt cx="10747168" cy="4107398"/>
          </a:xfrm>
        </p:grpSpPr>
        <p:pic>
          <p:nvPicPr>
            <p:cNvPr id="13" name="Picture 12">
              <a:extLst>
                <a:ext uri="{FF2B5EF4-FFF2-40B4-BE49-F238E27FC236}">
                  <a16:creationId xmlns:a16="http://schemas.microsoft.com/office/drawing/2014/main" id="{69F7F6C2-1844-EBFB-1BE2-90DCE13BDD2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0006" y="2351751"/>
              <a:ext cx="4922249" cy="4107397"/>
            </a:xfrm>
            <a:prstGeom prst="rect">
              <a:avLst/>
            </a:prstGeom>
          </p:spPr>
        </p:pic>
        <p:pic>
          <p:nvPicPr>
            <p:cNvPr id="15" name="Picture 14">
              <a:extLst>
                <a:ext uri="{FF2B5EF4-FFF2-40B4-BE49-F238E27FC236}">
                  <a16:creationId xmlns:a16="http://schemas.microsoft.com/office/drawing/2014/main" id="{41F8723B-1768-0617-4C20-849952CD384A}"/>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735256" y="2351750"/>
              <a:ext cx="5071918" cy="4107397"/>
            </a:xfrm>
            <a:prstGeom prst="rect">
              <a:avLst/>
            </a:prstGeom>
          </p:spPr>
        </p:pic>
      </p:grpSp>
      <p:sp>
        <p:nvSpPr>
          <p:cNvPr id="18" name="TextBox 17">
            <a:extLst>
              <a:ext uri="{FF2B5EF4-FFF2-40B4-BE49-F238E27FC236}">
                <a16:creationId xmlns:a16="http://schemas.microsoft.com/office/drawing/2014/main" id="{99D9F746-BC1D-4282-DAC4-D03BF9D16AE2}"/>
              </a:ext>
            </a:extLst>
          </p:cNvPr>
          <p:cNvSpPr txBox="1"/>
          <p:nvPr/>
        </p:nvSpPr>
        <p:spPr>
          <a:xfrm>
            <a:off x="1199388" y="5516999"/>
            <a:ext cx="3611881" cy="646331"/>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Higher Attrition in Income Brackets</a:t>
            </a:r>
            <a:endParaRPr lang="en-US"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7E14FA5D-1A62-2503-1016-C06670F2256F}"/>
              </a:ext>
            </a:extLst>
          </p:cNvPr>
          <p:cNvSpPr txBox="1"/>
          <p:nvPr/>
        </p:nvSpPr>
        <p:spPr>
          <a:xfrm>
            <a:off x="7470647" y="5483590"/>
            <a:ext cx="3421381" cy="646331"/>
          </a:xfrm>
          <a:prstGeom prst="rect">
            <a:avLst/>
          </a:prstGeom>
          <a:noFill/>
        </p:spPr>
        <p:txBody>
          <a:bodyPr wrap="square">
            <a:spAutoFit/>
          </a:bodyPr>
          <a:lstStyle/>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Low Attrition in Income Brackets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2814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53A40-ECBA-F0D1-D018-014B99A600A5}"/>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9FB2228-61E2-AF72-466E-0F2861BA6A17}"/>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83278DF-9D32-6B83-A6C9-C14E98C3578C}"/>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5399DAB4-F481-C4FB-D7F1-0215030D57F7}"/>
              </a:ext>
            </a:extLst>
          </p:cNvPr>
          <p:cNvSpPr/>
          <p:nvPr/>
        </p:nvSpPr>
        <p:spPr>
          <a:xfrm>
            <a:off x="267462" y="90695"/>
            <a:ext cx="12192000" cy="769441"/>
          </a:xfrm>
          <a:prstGeom prst="rect">
            <a:avLst/>
          </a:prstGeom>
          <a:noFill/>
        </p:spPr>
        <p:txBody>
          <a:bodyPr wrap="square" lIns="91440" tIns="45720" rIns="91440" bIns="45720">
            <a:spAutoFit/>
          </a:bodyPr>
          <a:lstStyle/>
          <a:p>
            <a:r>
              <a:rPr lang="en-US" sz="4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igh Tower Text" panose="02040502050506030303" pitchFamily="18" charset="0"/>
                <a:sym typeface="Lexend"/>
              </a:rPr>
              <a:t>Average working years for each Department</a:t>
            </a:r>
            <a:endParaRPr lang="en-IN" sz="4400" b="1" u="sng" dirty="0">
              <a:ln w="22225">
                <a:solidFill>
                  <a:schemeClr val="accent2"/>
                </a:solidFill>
                <a:prstDash val="solid"/>
              </a:ln>
              <a:solidFill>
                <a:schemeClr val="accent2">
                  <a:lumMod val="40000"/>
                  <a:lumOff val="60000"/>
                </a:schemeClr>
              </a:solidFill>
              <a:latin typeface="High Tower Text" panose="02040502050506030303" pitchFamily="18" charset="0"/>
            </a:endParaRPr>
          </a:p>
        </p:txBody>
      </p:sp>
      <p:sp>
        <p:nvSpPr>
          <p:cNvPr id="5" name="TextBox 4">
            <a:extLst>
              <a:ext uri="{FF2B5EF4-FFF2-40B4-BE49-F238E27FC236}">
                <a16:creationId xmlns:a16="http://schemas.microsoft.com/office/drawing/2014/main" id="{BF656AC5-4F85-91A7-5F2F-586195ECC53F}"/>
              </a:ext>
            </a:extLst>
          </p:cNvPr>
          <p:cNvSpPr txBox="1"/>
          <p:nvPr/>
        </p:nvSpPr>
        <p:spPr>
          <a:xfrm>
            <a:off x="267462" y="938530"/>
            <a:ext cx="11720322" cy="5444054"/>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Definition: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KPI measures the average number of years employees have spent working in each department. It provides insights into employee tenure and the department's ability to retain talent over time.</a:t>
            </a:r>
          </a:p>
          <a:p>
            <a:pPr>
              <a:lnSpc>
                <a:spcPct val="150000"/>
              </a:lnSpc>
            </a:pPr>
            <a:r>
              <a:rPr lang="en-US" b="1" dirty="0">
                <a:latin typeface="Times New Roman" panose="02020603050405020304" pitchFamily="18" charset="0"/>
                <a:cs typeface="Times New Roman" panose="02020603050405020304" pitchFamily="18" charset="0"/>
              </a:rPr>
              <a:t>Data Source:</a:t>
            </a:r>
            <a:r>
              <a:rPr lang="en-US" dirty="0">
                <a:latin typeface="Times New Roman" panose="02020603050405020304" pitchFamily="18" charset="0"/>
                <a:cs typeface="Times New Roman" panose="02020603050405020304" pitchFamily="18" charset="0"/>
              </a:rPr>
              <a:t> Employee records with start dates and current working years.</a:t>
            </a:r>
          </a:p>
          <a:p>
            <a:pPr>
              <a:lnSpc>
                <a:spcPct val="150000"/>
              </a:lnSpc>
            </a:pPr>
            <a:r>
              <a:rPr lang="en-US" b="1" dirty="0">
                <a:latin typeface="Times New Roman" panose="02020603050405020304" pitchFamily="18" charset="0"/>
                <a:cs typeface="Times New Roman" panose="02020603050405020304" pitchFamily="18" charset="0"/>
              </a:rPr>
              <a:t>Importance of This KPI:</a:t>
            </a:r>
            <a:endParaRPr lang="en-US"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Retention Insights: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Highlights which departments succeed in retaining employees for extended periods.</a:t>
            </a: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Identifies departments with higher turnover rates.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Workforce Experience:</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Longer tenure indicates experienced teams, which can positively influence productivity and mentorship.</a:t>
            </a: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Shorter tenure may suggest high attrition or the need for stronger retention strategies.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Organizational Stability:</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Analyzing tenure across departments helps assess overall workforce stability and predict areas requiring intervention.</a:t>
            </a:r>
          </a:p>
        </p:txBody>
      </p:sp>
    </p:spTree>
    <p:extLst>
      <p:ext uri="{BB962C8B-B14F-4D97-AF65-F5344CB8AC3E}">
        <p14:creationId xmlns:p14="http://schemas.microsoft.com/office/powerpoint/2010/main" val="14879896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8AE1F-31AA-C11C-0D9C-295CC81E6F7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15ADECF-E11B-9941-0F70-B61E8FF78EC0}"/>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2B95FBE4-F687-94D2-8A3F-A532474A46DD}"/>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3565040A-5F55-D31D-99F8-6095A2DB9069}"/>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584972" y="1474430"/>
            <a:ext cx="7022056" cy="4146882"/>
          </a:xfrm>
          <a:prstGeom prst="rect">
            <a:avLst/>
          </a:prstGeom>
        </p:spPr>
      </p:pic>
      <p:sp>
        <p:nvSpPr>
          <p:cNvPr id="3" name="TextBox 2">
            <a:extLst>
              <a:ext uri="{FF2B5EF4-FFF2-40B4-BE49-F238E27FC236}">
                <a16:creationId xmlns:a16="http://schemas.microsoft.com/office/drawing/2014/main" id="{3D46BDE0-42FC-F553-456C-0EF5B1EAA11D}"/>
              </a:ext>
            </a:extLst>
          </p:cNvPr>
          <p:cNvSpPr txBox="1"/>
          <p:nvPr/>
        </p:nvSpPr>
        <p:spPr>
          <a:xfrm>
            <a:off x="237744" y="128016"/>
            <a:ext cx="6185916" cy="87357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Visuals to Include:</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Bar Chart:</a:t>
            </a:r>
            <a:r>
              <a:rPr lang="en-US" dirty="0">
                <a:latin typeface="Times New Roman" panose="02020603050405020304" pitchFamily="18" charset="0"/>
                <a:cs typeface="Times New Roman" panose="02020603050405020304" pitchFamily="18" charset="0"/>
              </a:rPr>
              <a:t> Average working years for each department.</a:t>
            </a:r>
          </a:p>
        </p:txBody>
      </p:sp>
    </p:spTree>
    <p:extLst>
      <p:ext uri="{BB962C8B-B14F-4D97-AF65-F5344CB8AC3E}">
        <p14:creationId xmlns:p14="http://schemas.microsoft.com/office/powerpoint/2010/main" val="3103635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60A1D3-464B-700D-561F-E6A3B70CDC3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5B33638-54AE-6A02-6FC0-0DE932702579}"/>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361E97DD-88A1-81E4-A58F-350919D87FAA}"/>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9144"/>
            <a:ext cx="12192000" cy="6858000"/>
          </a:xfrm>
          <a:prstGeom prst="rect">
            <a:avLst/>
          </a:prstGeom>
        </p:spPr>
      </p:pic>
      <p:grpSp>
        <p:nvGrpSpPr>
          <p:cNvPr id="16" name="Group 15">
            <a:extLst>
              <a:ext uri="{FF2B5EF4-FFF2-40B4-BE49-F238E27FC236}">
                <a16:creationId xmlns:a16="http://schemas.microsoft.com/office/drawing/2014/main" id="{A4E71AE4-2ECD-05FF-D611-868E82D73B4F}"/>
              </a:ext>
            </a:extLst>
          </p:cNvPr>
          <p:cNvGrpSpPr/>
          <p:nvPr/>
        </p:nvGrpSpPr>
        <p:grpSpPr>
          <a:xfrm>
            <a:off x="555497" y="1349048"/>
            <a:ext cx="11081005" cy="3508343"/>
            <a:chOff x="240678" y="3284494"/>
            <a:chExt cx="10488601" cy="2826943"/>
          </a:xfrm>
        </p:grpSpPr>
        <p:pic>
          <p:nvPicPr>
            <p:cNvPr id="13" name="Picture 12">
              <a:extLst>
                <a:ext uri="{FF2B5EF4-FFF2-40B4-BE49-F238E27FC236}">
                  <a16:creationId xmlns:a16="http://schemas.microsoft.com/office/drawing/2014/main" id="{341BDFA8-11B7-D9BB-C238-98F12FA13A31}"/>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5807030" y="3284494"/>
              <a:ext cx="4922249" cy="2826943"/>
            </a:xfrm>
            <a:prstGeom prst="rect">
              <a:avLst/>
            </a:prstGeom>
          </p:spPr>
        </p:pic>
        <p:pic>
          <p:nvPicPr>
            <p:cNvPr id="15" name="Picture 14">
              <a:extLst>
                <a:ext uri="{FF2B5EF4-FFF2-40B4-BE49-F238E27FC236}">
                  <a16:creationId xmlns:a16="http://schemas.microsoft.com/office/drawing/2014/main" id="{4E7CC6E1-7D78-391C-2ECA-5E3D6913B18B}"/>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240678" y="3293971"/>
              <a:ext cx="5071918" cy="2817466"/>
            </a:xfrm>
            <a:prstGeom prst="rect">
              <a:avLst/>
            </a:prstGeom>
          </p:spPr>
        </p:pic>
      </p:grpSp>
      <p:sp>
        <p:nvSpPr>
          <p:cNvPr id="18" name="TextBox 17">
            <a:extLst>
              <a:ext uri="{FF2B5EF4-FFF2-40B4-BE49-F238E27FC236}">
                <a16:creationId xmlns:a16="http://schemas.microsoft.com/office/drawing/2014/main" id="{B5E0FC96-1E0C-E932-FDB9-F881B7152E87}"/>
              </a:ext>
            </a:extLst>
          </p:cNvPr>
          <p:cNvSpPr txBox="1"/>
          <p:nvPr/>
        </p:nvSpPr>
        <p:spPr>
          <a:xfrm>
            <a:off x="6502908" y="5047287"/>
            <a:ext cx="4715256" cy="923330"/>
          </a:xfrm>
          <a:prstGeom prst="rect">
            <a:avLst/>
          </a:prstGeom>
          <a:noFill/>
        </p:spPr>
        <p:txBody>
          <a:bodyPr wrap="square">
            <a:spAutoFit/>
          </a:bodyPr>
          <a:lstStyle/>
          <a:p>
            <a:pPr>
              <a:buFont typeface="Arial" panose="020B0604020202020204" pitchFamily="34" charset="0"/>
              <a:buChar char="•"/>
            </a:pPr>
            <a:r>
              <a:rPr lang="en-US" dirty="0"/>
              <a:t>R&amp;D department show an average of 3 years, likely due to high-pressure roles and competitive industry dynamics</a:t>
            </a:r>
          </a:p>
        </p:txBody>
      </p:sp>
      <p:sp>
        <p:nvSpPr>
          <p:cNvPr id="19" name="TextBox 18">
            <a:extLst>
              <a:ext uri="{FF2B5EF4-FFF2-40B4-BE49-F238E27FC236}">
                <a16:creationId xmlns:a16="http://schemas.microsoft.com/office/drawing/2014/main" id="{A7963A8C-7B83-94FD-0752-486F700E2F08}"/>
              </a:ext>
            </a:extLst>
          </p:cNvPr>
          <p:cNvSpPr txBox="1"/>
          <p:nvPr/>
        </p:nvSpPr>
        <p:spPr>
          <a:xfrm>
            <a:off x="-128016" y="5041307"/>
            <a:ext cx="6224015" cy="1200329"/>
          </a:xfrm>
          <a:prstGeom prst="rect">
            <a:avLst/>
          </a:prstGeom>
          <a:noFill/>
        </p:spPr>
        <p:txBody>
          <a:bodyPr wrap="square">
            <a:spAutoFit/>
          </a:bodyPr>
          <a:lstStyle/>
          <a:p>
            <a:pPr marL="742950" lvl="1" indent="-285750">
              <a:buFont typeface="Arial" panose="020B0604020202020204" pitchFamily="34" charset="0"/>
              <a:buChar char="•"/>
            </a:pPr>
            <a:r>
              <a:rPr lang="en-US" dirty="0"/>
              <a:t>Software department has the highest average working years of 20.65 years, indicating employee satisfaction and career growth opportunities.</a:t>
            </a:r>
          </a:p>
          <a:p>
            <a:endParaRPr lang="en-US" dirty="0"/>
          </a:p>
        </p:txBody>
      </p:sp>
      <p:sp>
        <p:nvSpPr>
          <p:cNvPr id="8" name="TextBox 7">
            <a:extLst>
              <a:ext uri="{FF2B5EF4-FFF2-40B4-BE49-F238E27FC236}">
                <a16:creationId xmlns:a16="http://schemas.microsoft.com/office/drawing/2014/main" id="{353E1FB4-16E0-E2E0-972F-84FFEF234834}"/>
              </a:ext>
            </a:extLst>
          </p:cNvPr>
          <p:cNvSpPr txBox="1"/>
          <p:nvPr/>
        </p:nvSpPr>
        <p:spPr>
          <a:xfrm>
            <a:off x="412245" y="241052"/>
            <a:ext cx="6204204" cy="646331"/>
          </a:xfrm>
          <a:prstGeom prst="rect">
            <a:avLst/>
          </a:prstGeom>
          <a:noFill/>
        </p:spPr>
        <p:txBody>
          <a:bodyPr wrap="square">
            <a:spAutoFit/>
          </a:bodyPr>
          <a:lstStyle/>
          <a:p>
            <a:r>
              <a:rPr lang="en-IN" sz="3600" u="sng" dirty="0">
                <a:latin typeface="Times New Roman" panose="02020603050405020304" pitchFamily="18" charset="0"/>
                <a:cs typeface="Times New Roman" panose="02020603050405020304" pitchFamily="18" charset="0"/>
              </a:rPr>
              <a:t>Key Observations</a:t>
            </a:r>
          </a:p>
        </p:txBody>
      </p:sp>
    </p:spTree>
    <p:extLst>
      <p:ext uri="{BB962C8B-B14F-4D97-AF65-F5344CB8AC3E}">
        <p14:creationId xmlns:p14="http://schemas.microsoft.com/office/powerpoint/2010/main" val="3608039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107B48-A8EE-66D4-40C9-15C998FB6A5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9EC3C45E-CF8F-384F-41CB-60BDA5A5F57F}"/>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2A7562A3-4ADF-36F9-2C1B-B0154C936F28}"/>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54D4E3EE-A1CA-9DA3-8D20-B8E7F7E7C284}"/>
              </a:ext>
            </a:extLst>
          </p:cNvPr>
          <p:cNvSpPr/>
          <p:nvPr/>
        </p:nvSpPr>
        <p:spPr>
          <a:xfrm>
            <a:off x="548640" y="129032"/>
            <a:ext cx="12192000" cy="769441"/>
          </a:xfrm>
          <a:prstGeom prst="rect">
            <a:avLst/>
          </a:prstGeom>
          <a:noFill/>
        </p:spPr>
        <p:txBody>
          <a:bodyPr wrap="square" lIns="91440" tIns="45720" rIns="91440" bIns="45720">
            <a:spAutoFit/>
          </a:bodyPr>
          <a:lstStyle/>
          <a:p>
            <a:r>
              <a:rPr lang="en-US" sz="4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igh Tower Text" panose="02040502050506030303" pitchFamily="18" charset="0"/>
                <a:sym typeface="Lexend"/>
              </a:rPr>
              <a:t>Job Role Vs Work life balance</a:t>
            </a:r>
            <a:endParaRPr lang="en-IN" sz="4400" b="1" u="sng" dirty="0">
              <a:ln w="22225">
                <a:solidFill>
                  <a:schemeClr val="accent2"/>
                </a:solidFill>
                <a:prstDash val="solid"/>
              </a:ln>
              <a:solidFill>
                <a:schemeClr val="accent2">
                  <a:lumMod val="40000"/>
                  <a:lumOff val="60000"/>
                </a:schemeClr>
              </a:solidFill>
              <a:latin typeface="High Tower Text" panose="02040502050506030303" pitchFamily="18" charset="0"/>
            </a:endParaRPr>
          </a:p>
        </p:txBody>
      </p:sp>
      <p:sp>
        <p:nvSpPr>
          <p:cNvPr id="5" name="TextBox 4">
            <a:extLst>
              <a:ext uri="{FF2B5EF4-FFF2-40B4-BE49-F238E27FC236}">
                <a16:creationId xmlns:a16="http://schemas.microsoft.com/office/drawing/2014/main" id="{E5272110-9466-2979-8415-07DDFF0DC255}"/>
              </a:ext>
            </a:extLst>
          </p:cNvPr>
          <p:cNvSpPr txBox="1"/>
          <p:nvPr/>
        </p:nvSpPr>
        <p:spPr>
          <a:xfrm>
            <a:off x="164592" y="706449"/>
            <a:ext cx="12027408" cy="5859553"/>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Definition: </a:t>
            </a:r>
            <a:r>
              <a:rPr lang="en-US" dirty="0">
                <a:latin typeface="Times New Roman" panose="02020603050405020304" pitchFamily="18" charset="0"/>
                <a:cs typeface="Times New Roman" panose="02020603050405020304" pitchFamily="18" charset="0"/>
              </a:rPr>
              <a:t>This KPI examines the relationship between different job roles and their perceived work-life balance scores. It highlights how employees across various roles rate their ability to manage work responsibilities alongside personal life, providing insights into job satisfaction and organizational culture.</a:t>
            </a:r>
          </a:p>
          <a:p>
            <a:pPr>
              <a:lnSpc>
                <a:spcPct val="150000"/>
              </a:lnSpc>
            </a:pPr>
            <a:r>
              <a:rPr lang="en-US" b="1" dirty="0">
                <a:latin typeface="Times New Roman" panose="02020603050405020304" pitchFamily="18" charset="0"/>
                <a:cs typeface="Times New Roman" panose="02020603050405020304" pitchFamily="18" charset="0"/>
              </a:rPr>
              <a:t>Importance of This KPI:</a:t>
            </a:r>
            <a:endParaRPr lang="en-US"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Employee Well-Being:</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Work-life balance is a critical factor influencing job satisfaction, mental health, and productivity.</a:t>
            </a: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Roles with poor scores may lead to burnout and higher attrition rates.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Identifying High-Pressure Roles: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Highlights roles where employees struggle to balance their professional and personal lives.</a:t>
            </a: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These roles may require workload redistribution or additional support.</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Retention and Recruitment:</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A good work-life balance enhances employee retention and serves as a competitive advantage when recruiting top talent.</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Improving Organizational Culture:</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Insights from this KPI can guide policy changes, such as flexible work arrangements or wellness initiatives.</a:t>
            </a:r>
          </a:p>
        </p:txBody>
      </p:sp>
    </p:spTree>
    <p:extLst>
      <p:ext uri="{BB962C8B-B14F-4D97-AF65-F5344CB8AC3E}">
        <p14:creationId xmlns:p14="http://schemas.microsoft.com/office/powerpoint/2010/main" val="82255835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6CB73E-4E0F-C24F-1FB7-AD218A6E99B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C1C18DF-9413-69DF-902F-4B94919EFE75}"/>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9D330ACD-25CE-64EA-F717-E274147F26BC}"/>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82F5AB33-D6CC-95AF-AB28-AB71590C4AEB}"/>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979740" y="1474430"/>
            <a:ext cx="6232520" cy="4146882"/>
          </a:xfrm>
          <a:prstGeom prst="rect">
            <a:avLst/>
          </a:prstGeom>
        </p:spPr>
      </p:pic>
      <p:sp>
        <p:nvSpPr>
          <p:cNvPr id="3" name="TextBox 2">
            <a:extLst>
              <a:ext uri="{FF2B5EF4-FFF2-40B4-BE49-F238E27FC236}">
                <a16:creationId xmlns:a16="http://schemas.microsoft.com/office/drawing/2014/main" id="{40E0F12F-BDCC-6327-3F24-079F1604A91E}"/>
              </a:ext>
            </a:extLst>
          </p:cNvPr>
          <p:cNvSpPr txBox="1"/>
          <p:nvPr/>
        </p:nvSpPr>
        <p:spPr>
          <a:xfrm>
            <a:off x="219456" y="146304"/>
            <a:ext cx="6185916" cy="87357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Visuals to Include:</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Pai Chart:</a:t>
            </a:r>
            <a:r>
              <a:rPr lang="en-US" dirty="0">
                <a:latin typeface="Times New Roman" panose="02020603050405020304" pitchFamily="18" charset="0"/>
                <a:cs typeface="Times New Roman" panose="02020603050405020304" pitchFamily="18" charset="0"/>
              </a:rPr>
              <a:t> Average working years for each department.</a:t>
            </a:r>
          </a:p>
        </p:txBody>
      </p:sp>
    </p:spTree>
    <p:extLst>
      <p:ext uri="{BB962C8B-B14F-4D97-AF65-F5344CB8AC3E}">
        <p14:creationId xmlns:p14="http://schemas.microsoft.com/office/powerpoint/2010/main" val="7227928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DDEC4D-DB40-36B8-132D-0066DF78CAC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A352F1A-D392-D47B-8F9D-3217EACCE9C6}"/>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EDFE80AB-003E-2CF1-63B4-E422AAD949ED}"/>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8A04C6CD-1E17-0CE0-89E6-D023171D292C}"/>
              </a:ext>
            </a:extLst>
          </p:cNvPr>
          <p:cNvSpPr/>
          <p:nvPr/>
        </p:nvSpPr>
        <p:spPr>
          <a:xfrm>
            <a:off x="91440" y="73152"/>
            <a:ext cx="4142232" cy="923330"/>
          </a:xfrm>
          <a:prstGeom prst="rect">
            <a:avLst/>
          </a:prstGeom>
          <a:noFill/>
        </p:spPr>
        <p:txBody>
          <a:bodyPr wrap="square" lIns="91440" tIns="45720" rIns="91440" bIns="45720">
            <a:spAutoFit/>
          </a:bodyPr>
          <a:lstStyle/>
          <a:p>
            <a:pPr algn="ctr"/>
            <a:r>
              <a:rPr lang="en-IN"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igh Tower Text" panose="02040502050506030303" pitchFamily="18" charset="0"/>
                <a:ea typeface="Lexend"/>
                <a:cs typeface="Lexend"/>
                <a:sym typeface="Lexend"/>
              </a:rPr>
              <a:t>Introduction</a:t>
            </a:r>
            <a:endParaRPr lang="en-IN" sz="5400" b="1" u="sng" dirty="0">
              <a:ln w="22225">
                <a:solidFill>
                  <a:schemeClr val="accent2"/>
                </a:solidFill>
                <a:prstDash val="solid"/>
              </a:ln>
              <a:solidFill>
                <a:schemeClr val="accent2">
                  <a:lumMod val="40000"/>
                  <a:lumOff val="60000"/>
                </a:schemeClr>
              </a:solidFill>
              <a:latin typeface="High Tower Text" panose="02040502050506030303" pitchFamily="18" charset="0"/>
            </a:endParaRPr>
          </a:p>
        </p:txBody>
      </p:sp>
      <p:sp>
        <p:nvSpPr>
          <p:cNvPr id="4" name="TextBox 3">
            <a:extLst>
              <a:ext uri="{FF2B5EF4-FFF2-40B4-BE49-F238E27FC236}">
                <a16:creationId xmlns:a16="http://schemas.microsoft.com/office/drawing/2014/main" id="{5CFA7E58-E2FC-8488-4074-52F59DA29819}"/>
              </a:ext>
            </a:extLst>
          </p:cNvPr>
          <p:cNvSpPr txBox="1"/>
          <p:nvPr/>
        </p:nvSpPr>
        <p:spPr>
          <a:xfrm>
            <a:off x="207264" y="996482"/>
            <a:ext cx="11777472" cy="5201424"/>
          </a:xfrm>
          <a:prstGeom prst="rect">
            <a:avLst/>
          </a:prstGeom>
          <a:noFill/>
        </p:spPr>
        <p:txBody>
          <a:bodyPr wrap="square" rtlCol="0">
            <a:spAutoFit/>
          </a:bodyPr>
          <a:lstStyle/>
          <a:p>
            <a:r>
              <a:rPr lang="en-US" sz="2000" dirty="0">
                <a:latin typeface="Times New Roman" panose="02020603050405020304" pitchFamily="18" charset="0"/>
                <a:cs typeface="Times New Roman" panose="02020603050405020304" pitchFamily="18" charset="0"/>
              </a:rPr>
              <a:t>	In this project represents a focused effort to utilize HR data for driving strategic decision-making. By analyzing critical workforce metrics, we aim to uncover actionable insights that will help the organization foster a productive and satisfied workforce.</a:t>
            </a:r>
            <a:r>
              <a:rPr lang="en-US" sz="2000" b="1" dirty="0">
                <a:latin typeface="Times New Roman" panose="02020603050405020304" pitchFamily="18" charset="0"/>
                <a:cs typeface="Times New Roman" panose="02020603050405020304" pitchFamily="18" charset="0"/>
              </a:rPr>
              <a:t> </a:t>
            </a:r>
          </a:p>
          <a:p>
            <a:endParaRPr lang="en-US" sz="20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What is Employee Retention?</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Definition: The ability of an organization to retain its employees over a specific period.</a:t>
            </a: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Importance: Reduces recruitment costs, maintains institutional knowledge, and promotes organizational stability.</a:t>
            </a:r>
          </a:p>
          <a:p>
            <a:endParaRPr lang="en-US" sz="20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What is Employee </a:t>
            </a:r>
            <a:r>
              <a:rPr lang="en-IN" sz="2400" b="1" dirty="0">
                <a:latin typeface="Times New Roman" panose="02020603050405020304" pitchFamily="18" charset="0"/>
                <a:cs typeface="Times New Roman" panose="02020603050405020304" pitchFamily="18" charset="0"/>
              </a:rPr>
              <a:t>Attrition</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Employee attrition refers to the reduction in an organization's workforce due to employees leaving voluntarily or involuntarily, and these positions are not immediately replaced</a:t>
            </a:r>
          </a:p>
          <a:p>
            <a:endParaRPr lang="en-US" sz="20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Project Goal:</a:t>
            </a:r>
            <a:endParaRPr lang="en-US" sz="2400" dirty="0">
              <a:latin typeface="Times New Roman" panose="02020603050405020304" pitchFamily="18" charset="0"/>
              <a:cs typeface="Times New Roman" panose="02020603050405020304" pitchFamily="18" charset="0"/>
            </a:endParaRPr>
          </a:p>
          <a:p>
            <a:pPr marL="742950" lvl="1"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To analyze retention trends, identify key factors influencing employee retention, and provide actionable insights.</a:t>
            </a:r>
          </a:p>
        </p:txBody>
      </p:sp>
    </p:spTree>
    <p:extLst>
      <p:ext uri="{BB962C8B-B14F-4D97-AF65-F5344CB8AC3E}">
        <p14:creationId xmlns:p14="http://schemas.microsoft.com/office/powerpoint/2010/main" val="2287374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05D2B-C8DA-85F7-FE1B-20962C6DE21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59D0EC3-CBED-B0AE-D005-811B73966933}"/>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BE329079-D4EF-9F23-F06A-4906F7D6E6E2}"/>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2B15EFFC-0BCA-8027-B42C-CB3CA10CAFFE}"/>
              </a:ext>
            </a:extLst>
          </p:cNvPr>
          <p:cNvSpPr/>
          <p:nvPr/>
        </p:nvSpPr>
        <p:spPr>
          <a:xfrm>
            <a:off x="235839" y="138176"/>
            <a:ext cx="12192000" cy="646331"/>
          </a:xfrm>
          <a:prstGeom prst="rect">
            <a:avLst/>
          </a:prstGeom>
          <a:noFill/>
        </p:spPr>
        <p:txBody>
          <a:bodyPr wrap="square" lIns="91440" tIns="45720" rIns="91440" bIns="45720">
            <a:spAutoFit/>
          </a:bodyPr>
          <a:lstStyle/>
          <a:p>
            <a:r>
              <a:rPr lang="en-US"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sym typeface="Lexend"/>
              </a:rPr>
              <a:t>Attrition Rate VS. Years Since Last Promotion Relationship</a:t>
            </a:r>
            <a:endParaRPr lang="en-IN" sz="3600"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41181974-7FAB-C042-0B88-F272640D880C}"/>
              </a:ext>
            </a:extLst>
          </p:cNvPr>
          <p:cNvSpPr txBox="1"/>
          <p:nvPr/>
        </p:nvSpPr>
        <p:spPr>
          <a:xfrm>
            <a:off x="235839" y="666651"/>
            <a:ext cx="11720322" cy="5859553"/>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Definition: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KPI examines the relationship between employee attrition rates and the number of years since their last promotion. It highlights how career progression impacts employee retention and helps identify if lack of advancement opportunities contributes to turnover.</a:t>
            </a: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Importance of This KPI:</a:t>
            </a:r>
            <a:endParaRPr lang="en-US"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Career Growth as a Retention Driver:</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Employees who feel stuck in their roles without promotions are more likely to leave for better opportunities.</a:t>
            </a: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This KPI helps uncover the critical time thresholds where employees become dissatisfied with career progression.</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Talent Retention: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Identifies departments or roles where delayed promotions result in higher attrition, allowing targeted interventions.</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Organizational Competitiveness:</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Timely promotions enhance employee engagement and make the organization attractive to top talent.</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Resource Planning:</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mj-lt"/>
              <a:buAutoNum type="arabicPeriod"/>
            </a:pPr>
            <a:r>
              <a:rPr lang="en-US" dirty="0">
                <a:latin typeface="Times New Roman" panose="02020603050405020304" pitchFamily="18" charset="0"/>
                <a:cs typeface="Times New Roman" panose="02020603050405020304" pitchFamily="18" charset="0"/>
              </a:rPr>
              <a:t>Helps predict turnover risks and plan for talent gaps in critical roles.</a:t>
            </a:r>
          </a:p>
        </p:txBody>
      </p:sp>
    </p:spTree>
    <p:extLst>
      <p:ext uri="{BB962C8B-B14F-4D97-AF65-F5344CB8AC3E}">
        <p14:creationId xmlns:p14="http://schemas.microsoft.com/office/powerpoint/2010/main" val="3865325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52DE7D-B3F8-14F5-8380-60AD3CC6E4C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ADF6DE1-7C59-814C-562F-3530A8834261}"/>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4DA91F33-35D4-1BA2-7D25-76C49DD655D2}"/>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71C0108F-0382-5FB3-AC9E-3283F43B5508}"/>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608776" y="1219976"/>
            <a:ext cx="10793092" cy="2466684"/>
          </a:xfrm>
          <a:prstGeom prst="rect">
            <a:avLst/>
          </a:prstGeom>
        </p:spPr>
      </p:pic>
      <p:sp>
        <p:nvSpPr>
          <p:cNvPr id="3" name="TextBox 2">
            <a:extLst>
              <a:ext uri="{FF2B5EF4-FFF2-40B4-BE49-F238E27FC236}">
                <a16:creationId xmlns:a16="http://schemas.microsoft.com/office/drawing/2014/main" id="{40762270-8CF7-AD71-E76C-37923CC059FF}"/>
              </a:ext>
            </a:extLst>
          </p:cNvPr>
          <p:cNvSpPr txBox="1"/>
          <p:nvPr/>
        </p:nvSpPr>
        <p:spPr>
          <a:xfrm>
            <a:off x="260604" y="173202"/>
            <a:ext cx="6766560" cy="873572"/>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Visuals to Include:</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Line Chart:</a:t>
            </a:r>
            <a:r>
              <a:rPr lang="en-US" dirty="0">
                <a:latin typeface="Times New Roman" panose="02020603050405020304" pitchFamily="18" charset="0"/>
                <a:cs typeface="Times New Roman" panose="02020603050405020304" pitchFamily="18" charset="0"/>
              </a:rPr>
              <a:t> Attrition rate as a function of years since last promotion.</a:t>
            </a:r>
          </a:p>
        </p:txBody>
      </p:sp>
      <p:sp>
        <p:nvSpPr>
          <p:cNvPr id="7" name="TextBox 6">
            <a:extLst>
              <a:ext uri="{FF2B5EF4-FFF2-40B4-BE49-F238E27FC236}">
                <a16:creationId xmlns:a16="http://schemas.microsoft.com/office/drawing/2014/main" id="{388FE7CD-F0C4-939D-3846-10EDA1A6FBB7}"/>
              </a:ext>
            </a:extLst>
          </p:cNvPr>
          <p:cNvSpPr txBox="1"/>
          <p:nvPr/>
        </p:nvSpPr>
        <p:spPr>
          <a:xfrm>
            <a:off x="260604" y="3712446"/>
            <a:ext cx="11489436" cy="2535566"/>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Key Observations:</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Moderate Attrition for 0–20 Years Since Promotion: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Attrition begins to rise, reaching 52%, as employees feel stagnant.</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 Attrition for &gt;20 Years Since Promotion:</a:t>
            </a:r>
            <a:endParaRPr lang="en-US" dirty="0">
              <a:latin typeface="Times New Roman" panose="02020603050405020304" pitchFamily="18" charset="0"/>
              <a:cs typeface="Times New Roman" panose="02020603050405020304" pitchFamily="18" charset="0"/>
            </a:endParaRPr>
          </a:p>
          <a:p>
            <a:pPr marL="742950" lvl="1"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Employees who have not been promoted for over 5 years exhibit a (52-77.7)% attrition rate, often leaving due to frustration with career stagnation.</a:t>
            </a:r>
          </a:p>
        </p:txBody>
      </p:sp>
    </p:spTree>
    <p:extLst>
      <p:ext uri="{BB962C8B-B14F-4D97-AF65-F5344CB8AC3E}">
        <p14:creationId xmlns:p14="http://schemas.microsoft.com/office/powerpoint/2010/main" val="87520209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3F84F-01A8-DAC7-1A31-D3D3430CBA6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A8CF850-23B8-1743-A805-1629457EAE9A}"/>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55F148CC-9B76-F49A-3FA3-FEC9912080A5}"/>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10160"/>
            <a:ext cx="12192000" cy="6858000"/>
          </a:xfrm>
          <a:prstGeom prst="rect">
            <a:avLst/>
          </a:prstGeom>
        </p:spPr>
      </p:pic>
      <p:sp>
        <p:nvSpPr>
          <p:cNvPr id="5" name="TextBox 4">
            <a:extLst>
              <a:ext uri="{FF2B5EF4-FFF2-40B4-BE49-F238E27FC236}">
                <a16:creationId xmlns:a16="http://schemas.microsoft.com/office/drawing/2014/main" id="{A839B8B0-8ED6-CF31-6F55-A4B645F0430B}"/>
              </a:ext>
            </a:extLst>
          </p:cNvPr>
          <p:cNvSpPr txBox="1"/>
          <p:nvPr/>
        </p:nvSpPr>
        <p:spPr>
          <a:xfrm>
            <a:off x="249174" y="926756"/>
            <a:ext cx="2512314" cy="646331"/>
          </a:xfrm>
          <a:prstGeom prst="rect">
            <a:avLst/>
          </a:prstGeom>
          <a:noFill/>
        </p:spPr>
        <p:txBody>
          <a:bodyPr wrap="square">
            <a:spAutoFit/>
          </a:bodyPr>
          <a:lstStyle/>
          <a:p>
            <a:pPr>
              <a:buFont typeface="+mj-lt"/>
              <a:buAutoNum type="arabicPeriod"/>
            </a:pPr>
            <a:r>
              <a:rPr lang="en-US" b="1" dirty="0">
                <a:latin typeface="Times New Roman" panose="02020603050405020304" pitchFamily="18" charset="0"/>
                <a:cs typeface="Times New Roman" panose="02020603050405020304" pitchFamily="18" charset="0"/>
              </a:rPr>
              <a:t>Total Employees</a:t>
            </a:r>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1764976E-91B8-9159-E6A8-2F3D1703253A}"/>
              </a:ext>
            </a:extLst>
          </p:cNvPr>
          <p:cNvSpPr txBox="1"/>
          <p:nvPr/>
        </p:nvSpPr>
        <p:spPr>
          <a:xfrm>
            <a:off x="249174" y="2489683"/>
            <a:ext cx="10833354" cy="4197559"/>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Definition: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card displays the total number of employees in the organization. It includes both active employees and those who have left.</a:t>
            </a:r>
            <a:endParaRPr lang="en-US"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Our total workforce, including both current and former employees, reflects the scope of our talent base and sets the context for deeper analysis.</a:t>
            </a: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Formula:</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Total Employees=Active Employees + Total Attrition</a:t>
            </a:r>
          </a:p>
          <a:p>
            <a:pPr>
              <a:lnSpc>
                <a:spcPct val="150000"/>
              </a:lnSpc>
            </a:pP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Provides a snapshot of the organization's workforce size.</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Serves as a baseline for calculating other metrics like attrition rate.</a:t>
            </a:r>
          </a:p>
        </p:txBody>
      </p:sp>
      <p:pic>
        <p:nvPicPr>
          <p:cNvPr id="8" name="Picture 7">
            <a:extLst>
              <a:ext uri="{FF2B5EF4-FFF2-40B4-BE49-F238E27FC236}">
                <a16:creationId xmlns:a16="http://schemas.microsoft.com/office/drawing/2014/main" id="{2006A5D1-0EDF-D7B0-F081-2C632FBCCC0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052166" y="1018048"/>
            <a:ext cx="3868212" cy="1712821"/>
          </a:xfrm>
          <a:prstGeom prst="rect">
            <a:avLst/>
          </a:prstGeom>
        </p:spPr>
      </p:pic>
      <p:sp>
        <p:nvSpPr>
          <p:cNvPr id="3" name="Rectangle 2">
            <a:extLst>
              <a:ext uri="{FF2B5EF4-FFF2-40B4-BE49-F238E27FC236}">
                <a16:creationId xmlns:a16="http://schemas.microsoft.com/office/drawing/2014/main" id="{EE3718F4-2DB6-5D8C-6645-EE146DBC8694}"/>
              </a:ext>
            </a:extLst>
          </p:cNvPr>
          <p:cNvSpPr/>
          <p:nvPr/>
        </p:nvSpPr>
        <p:spPr>
          <a:xfrm>
            <a:off x="249174" y="170758"/>
            <a:ext cx="12192000" cy="707886"/>
          </a:xfrm>
          <a:prstGeom prst="rect">
            <a:avLst/>
          </a:prstGeom>
          <a:noFill/>
        </p:spPr>
        <p:txBody>
          <a:bodyPr wrap="square" lIns="91440" tIns="45720" rIns="91440" bIns="45720">
            <a:spAutoFit/>
          </a:bodyPr>
          <a:lstStyle/>
          <a:p>
            <a:r>
              <a:rPr lang="en-US" sz="40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igh Tower Text" panose="02040502050506030303" pitchFamily="18" charset="0"/>
                <a:sym typeface="Lexend"/>
              </a:rPr>
              <a:t>Cards</a:t>
            </a:r>
            <a:endParaRPr lang="en-IN" sz="4000" b="1" u="sng" dirty="0">
              <a:ln w="22225">
                <a:solidFill>
                  <a:schemeClr val="accent2"/>
                </a:solidFill>
                <a:prstDash val="solid"/>
              </a:ln>
              <a:solidFill>
                <a:schemeClr val="accent2">
                  <a:lumMod val="40000"/>
                  <a:lumOff val="60000"/>
                </a:schemeClr>
              </a:solidFill>
              <a:latin typeface="High Tower Text" panose="02040502050506030303" pitchFamily="18" charset="0"/>
            </a:endParaRPr>
          </a:p>
        </p:txBody>
      </p:sp>
    </p:spTree>
    <p:extLst>
      <p:ext uri="{BB962C8B-B14F-4D97-AF65-F5344CB8AC3E}">
        <p14:creationId xmlns:p14="http://schemas.microsoft.com/office/powerpoint/2010/main" val="926569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E02413-17AD-230A-808F-80CE29AEDB8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632A3A4-33EC-C663-62E3-48D94FCAFA45}"/>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DA0180A8-585E-E129-19C2-380E2E583F84}"/>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7" name="TextBox 6">
            <a:extLst>
              <a:ext uri="{FF2B5EF4-FFF2-40B4-BE49-F238E27FC236}">
                <a16:creationId xmlns:a16="http://schemas.microsoft.com/office/drawing/2014/main" id="{205428EB-9043-6B3E-8F15-74B830561405}"/>
              </a:ext>
            </a:extLst>
          </p:cNvPr>
          <p:cNvSpPr txBox="1"/>
          <p:nvPr/>
        </p:nvSpPr>
        <p:spPr>
          <a:xfrm>
            <a:off x="221742" y="1960487"/>
            <a:ext cx="10833354" cy="4197559"/>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Definition: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number of employees currently working in the organization.</a:t>
            </a:r>
            <a:endParaRPr lang="en-US"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Currently, we have X active employees contributing to our operations, ensuring the organization’s productivity and success.</a:t>
            </a: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Formula:</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Active Employees=Total Employees−Employees Who Left</a:t>
            </a:r>
          </a:p>
          <a:p>
            <a:pPr>
              <a:lnSpc>
                <a:spcPct val="150000"/>
              </a:lnSpc>
            </a:pP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Reflects the current workforce strength.</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Helps in resource planning and workload distribution.</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4C911108-5AA9-B143-B0C6-55BEE8CD179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257850" y="581082"/>
            <a:ext cx="3676299" cy="1712821"/>
          </a:xfrm>
          <a:prstGeom prst="rect">
            <a:avLst/>
          </a:prstGeom>
        </p:spPr>
      </p:pic>
      <p:sp>
        <p:nvSpPr>
          <p:cNvPr id="4" name="TextBox 3">
            <a:extLst>
              <a:ext uri="{FF2B5EF4-FFF2-40B4-BE49-F238E27FC236}">
                <a16:creationId xmlns:a16="http://schemas.microsoft.com/office/drawing/2014/main" id="{1E94394E-FD71-8492-B245-B0B6F4E4E18A}"/>
              </a:ext>
            </a:extLst>
          </p:cNvPr>
          <p:cNvSpPr txBox="1"/>
          <p:nvPr/>
        </p:nvSpPr>
        <p:spPr>
          <a:xfrm>
            <a:off x="221742" y="301288"/>
            <a:ext cx="2512314" cy="646331"/>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2. Active Employees</a:t>
            </a:r>
            <a:endParaRPr lang="en-US" u="sng" dirty="0">
              <a:latin typeface="Times New Roman" panose="02020603050405020304" pitchFamily="18" charset="0"/>
              <a:cs typeface="Times New Roman" panose="02020603050405020304" pitchFamily="18" charset="0"/>
            </a:endParaRPr>
          </a:p>
          <a:p>
            <a:endParaRPr lang="en-US"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21233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CE7B83-B8D3-E5D1-1663-438E89B8E512}"/>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B67AAF6-5B39-406F-FD83-FC214E7E21F3}"/>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8AA95DC6-411D-927D-73AF-C630A3472178}"/>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10160"/>
            <a:ext cx="12192000" cy="6858000"/>
          </a:xfrm>
          <a:prstGeom prst="rect">
            <a:avLst/>
          </a:prstGeom>
        </p:spPr>
      </p:pic>
      <p:sp>
        <p:nvSpPr>
          <p:cNvPr id="3" name="Rectangle 2">
            <a:extLst>
              <a:ext uri="{FF2B5EF4-FFF2-40B4-BE49-F238E27FC236}">
                <a16:creationId xmlns:a16="http://schemas.microsoft.com/office/drawing/2014/main" id="{C078F13D-2A7E-0C49-681D-6A2EE24EA408}"/>
              </a:ext>
            </a:extLst>
          </p:cNvPr>
          <p:cNvSpPr/>
          <p:nvPr/>
        </p:nvSpPr>
        <p:spPr>
          <a:xfrm>
            <a:off x="0" y="10160"/>
            <a:ext cx="12192000" cy="707886"/>
          </a:xfrm>
          <a:prstGeom prst="rect">
            <a:avLst/>
          </a:prstGeom>
          <a:noFill/>
        </p:spPr>
        <p:txBody>
          <a:bodyPr wrap="square" lIns="91440" tIns="45720" rIns="91440" bIns="45720">
            <a:spAutoFit/>
          </a:bodyPr>
          <a:lstStyle/>
          <a:p>
            <a:endParaRPr lang="en-IN" sz="4000" b="1" dirty="0">
              <a:ln w="22225">
                <a:solidFill>
                  <a:schemeClr val="accent2"/>
                </a:solidFill>
                <a:prstDash val="solid"/>
              </a:ln>
              <a:solidFill>
                <a:schemeClr val="accent2">
                  <a:lumMod val="40000"/>
                  <a:lumOff val="60000"/>
                </a:schemeClr>
              </a:solidFill>
              <a:latin typeface="High Tower Text" panose="02040502050506030303" pitchFamily="18" charset="0"/>
            </a:endParaRPr>
          </a:p>
        </p:txBody>
      </p:sp>
      <p:sp>
        <p:nvSpPr>
          <p:cNvPr id="7" name="TextBox 6">
            <a:extLst>
              <a:ext uri="{FF2B5EF4-FFF2-40B4-BE49-F238E27FC236}">
                <a16:creationId xmlns:a16="http://schemas.microsoft.com/office/drawing/2014/main" id="{E90C5EA5-E361-9180-A812-4C9321226BA3}"/>
              </a:ext>
            </a:extLst>
          </p:cNvPr>
          <p:cNvSpPr txBox="1"/>
          <p:nvPr/>
        </p:nvSpPr>
        <p:spPr>
          <a:xfrm>
            <a:off x="166878" y="1728077"/>
            <a:ext cx="10833354" cy="4197559"/>
          </a:xfrm>
          <a:prstGeom prst="rect">
            <a:avLst/>
          </a:prstGeom>
          <a:noFill/>
        </p:spPr>
        <p:txBody>
          <a:bodyPr wrap="square">
            <a:spAutoFit/>
          </a:bodyPr>
          <a:lstStyle/>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Definition: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The percentage of employees who have left the organization over a specified period.</a:t>
            </a:r>
            <a:endParaRPr lang="en-US"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Our attrition rate is Y%, reflecting trends in employee retention and offering insights into areas for improvement.“</a:t>
            </a: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Formula:</a:t>
            </a:r>
            <a:endParaRPr lang="en-US" dirty="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Indicates the overall turnover rate of the organization.</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Helps in evaluating employee retention strategies.</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7815A407-3DAB-2582-8AD7-0D05AFB03C52}"/>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2441448" y="3661091"/>
            <a:ext cx="6441440" cy="833140"/>
          </a:xfrm>
          <a:prstGeom prst="rect">
            <a:avLst/>
          </a:prstGeom>
        </p:spPr>
      </p:pic>
      <p:pic>
        <p:nvPicPr>
          <p:cNvPr id="5" name="Picture 4">
            <a:extLst>
              <a:ext uri="{FF2B5EF4-FFF2-40B4-BE49-F238E27FC236}">
                <a16:creationId xmlns:a16="http://schemas.microsoft.com/office/drawing/2014/main" id="{C070B7CF-6646-B2B9-F4EE-6995F886AB60}"/>
              </a:ext>
            </a:extLst>
          </p:cNvPr>
          <p:cNvPicPr>
            <a:picLocks noChangeAspect="1"/>
          </p:cNvPicPr>
          <p:nvPr/>
        </p:nvPicPr>
        <p:blipFill>
          <a:blip r:embed="rId8">
            <a:extLst>
              <a:ext uri="{28A0092B-C50C-407E-A947-70E740481C1C}">
                <a14:useLocalDpi xmlns:a14="http://schemas.microsoft.com/office/drawing/2010/main" val="0"/>
              </a:ext>
            </a:extLst>
          </a:blip>
          <a:srcRect/>
          <a:stretch/>
        </p:blipFill>
        <p:spPr>
          <a:xfrm>
            <a:off x="4356205" y="516865"/>
            <a:ext cx="3479590" cy="1712821"/>
          </a:xfrm>
          <a:prstGeom prst="rect">
            <a:avLst/>
          </a:prstGeom>
        </p:spPr>
      </p:pic>
      <p:sp>
        <p:nvSpPr>
          <p:cNvPr id="9" name="TextBox 8">
            <a:extLst>
              <a:ext uri="{FF2B5EF4-FFF2-40B4-BE49-F238E27FC236}">
                <a16:creationId xmlns:a16="http://schemas.microsoft.com/office/drawing/2014/main" id="{7DE7BC64-AB22-5334-234C-B6D0D549FE5E}"/>
              </a:ext>
            </a:extLst>
          </p:cNvPr>
          <p:cNvSpPr txBox="1"/>
          <p:nvPr/>
        </p:nvSpPr>
        <p:spPr>
          <a:xfrm>
            <a:off x="285750" y="135066"/>
            <a:ext cx="2512314" cy="458074"/>
          </a:xfrm>
          <a:prstGeom prst="rect">
            <a:avLst/>
          </a:prstGeom>
          <a:noFill/>
        </p:spPr>
        <p:txBody>
          <a:bodyPr wrap="square">
            <a:spAutoFit/>
          </a:bodyPr>
          <a:lstStyle/>
          <a:p>
            <a:pPr>
              <a:lnSpc>
                <a:spcPct val="150000"/>
              </a:lnSpc>
            </a:pPr>
            <a:r>
              <a:rPr lang="en-IN" b="1" u="sng" dirty="0">
                <a:latin typeface="Times New Roman" panose="02020603050405020304" pitchFamily="18" charset="0"/>
                <a:cs typeface="Times New Roman" panose="02020603050405020304" pitchFamily="18" charset="0"/>
              </a:rPr>
              <a:t>3. Attrition Rate</a:t>
            </a:r>
          </a:p>
        </p:txBody>
      </p:sp>
    </p:spTree>
    <p:extLst>
      <p:ext uri="{BB962C8B-B14F-4D97-AF65-F5344CB8AC3E}">
        <p14:creationId xmlns:p14="http://schemas.microsoft.com/office/powerpoint/2010/main" val="17297314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2732F-749B-D9D8-7FD4-479B4816448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484BB4C-3DD3-F417-48BC-FD95CBB484BD}"/>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9B7D5443-C12E-26A7-FAEE-B01B1B80FC86}"/>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10160"/>
            <a:ext cx="12192000" cy="6858000"/>
          </a:xfrm>
          <a:prstGeom prst="rect">
            <a:avLst/>
          </a:prstGeom>
        </p:spPr>
      </p:pic>
      <p:sp>
        <p:nvSpPr>
          <p:cNvPr id="3" name="Rectangle 2">
            <a:extLst>
              <a:ext uri="{FF2B5EF4-FFF2-40B4-BE49-F238E27FC236}">
                <a16:creationId xmlns:a16="http://schemas.microsoft.com/office/drawing/2014/main" id="{782EAB94-D8E1-C40C-4A90-67C90C5B20EF}"/>
              </a:ext>
            </a:extLst>
          </p:cNvPr>
          <p:cNvSpPr/>
          <p:nvPr/>
        </p:nvSpPr>
        <p:spPr>
          <a:xfrm>
            <a:off x="0" y="10160"/>
            <a:ext cx="12192000" cy="707886"/>
          </a:xfrm>
          <a:prstGeom prst="rect">
            <a:avLst/>
          </a:prstGeom>
          <a:noFill/>
        </p:spPr>
        <p:txBody>
          <a:bodyPr wrap="square" lIns="91440" tIns="45720" rIns="91440" bIns="45720">
            <a:spAutoFit/>
          </a:bodyPr>
          <a:lstStyle/>
          <a:p>
            <a:endParaRPr lang="en-IN" sz="4000" b="1" dirty="0">
              <a:ln w="22225">
                <a:solidFill>
                  <a:schemeClr val="accent2"/>
                </a:solidFill>
                <a:prstDash val="solid"/>
              </a:ln>
              <a:solidFill>
                <a:schemeClr val="accent2">
                  <a:lumMod val="40000"/>
                  <a:lumOff val="60000"/>
                </a:schemeClr>
              </a:solidFill>
              <a:latin typeface="High Tower Text" panose="02040502050506030303" pitchFamily="18" charset="0"/>
            </a:endParaRPr>
          </a:p>
        </p:txBody>
      </p:sp>
      <p:sp>
        <p:nvSpPr>
          <p:cNvPr id="7" name="TextBox 6">
            <a:extLst>
              <a:ext uri="{FF2B5EF4-FFF2-40B4-BE49-F238E27FC236}">
                <a16:creationId xmlns:a16="http://schemas.microsoft.com/office/drawing/2014/main" id="{C72EDE4C-0BA4-41A9-6BFD-D58891A1EDAF}"/>
              </a:ext>
            </a:extLst>
          </p:cNvPr>
          <p:cNvSpPr txBox="1"/>
          <p:nvPr/>
        </p:nvSpPr>
        <p:spPr>
          <a:xfrm>
            <a:off x="230885" y="2112125"/>
            <a:ext cx="10833354" cy="4197559"/>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Definition: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card shows the total number of employees who have left the organization.</a:t>
            </a:r>
            <a:endParaRPr lang="en-US" b="1"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A total of Z employees have left the organization, helping us pinpoint trends and strategize for better retention."</a:t>
            </a:r>
            <a:endParaRPr lang="en-US" b="1" dirty="0">
              <a:latin typeface="Times New Roman" panose="02020603050405020304" pitchFamily="18" charset="0"/>
              <a:cs typeface="Times New Roman" panose="02020603050405020304" pitchFamily="18" charset="0"/>
            </a:endParaRPr>
          </a:p>
          <a:p>
            <a:pPr>
              <a:lnSpc>
                <a:spcPct val="150000"/>
              </a:lnSpc>
            </a:pP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Formula:</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	Total Attrition= Total Employees - Employees Who Left the Organization</a:t>
            </a:r>
            <a:endParaRPr lang="en-US" b="1" dirty="0">
              <a:latin typeface="Times New Roman" panose="02020603050405020304" pitchFamily="18" charset="0"/>
              <a:cs typeface="Times New Roman" panose="02020603050405020304" pitchFamily="18" charset="0"/>
            </a:endParaRPr>
          </a:p>
          <a:p>
            <a:pPr>
              <a:lnSpc>
                <a:spcPct val="150000"/>
              </a:lnSpc>
            </a:pP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Helps identify the scale of turnover.</a:t>
            </a:r>
          </a:p>
          <a:p>
            <a:pPr>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Can be analyzed further by department, role, or tenure for deeper insights.</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CE89B50A-1E12-EB30-1BFD-3315FF61353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257850" y="579564"/>
            <a:ext cx="3676299" cy="1671044"/>
          </a:xfrm>
          <a:prstGeom prst="rect">
            <a:avLst/>
          </a:prstGeom>
        </p:spPr>
      </p:pic>
      <p:sp>
        <p:nvSpPr>
          <p:cNvPr id="5" name="TextBox 4">
            <a:extLst>
              <a:ext uri="{FF2B5EF4-FFF2-40B4-BE49-F238E27FC236}">
                <a16:creationId xmlns:a16="http://schemas.microsoft.com/office/drawing/2014/main" id="{DD184B12-C5BD-5D14-5ED6-C39F5B7FED1E}"/>
              </a:ext>
            </a:extLst>
          </p:cNvPr>
          <p:cNvSpPr txBox="1"/>
          <p:nvPr/>
        </p:nvSpPr>
        <p:spPr>
          <a:xfrm>
            <a:off x="230885" y="210232"/>
            <a:ext cx="2512314" cy="369332"/>
          </a:xfrm>
          <a:prstGeom prst="rect">
            <a:avLst/>
          </a:prstGeom>
          <a:noFill/>
        </p:spPr>
        <p:txBody>
          <a:bodyPr wrap="square">
            <a:spAutoFit/>
          </a:bodyPr>
          <a:lstStyle/>
          <a:p>
            <a:r>
              <a:rPr lang="en-IN" b="1" u="sng" dirty="0">
                <a:latin typeface="Times New Roman" panose="02020603050405020304" pitchFamily="18" charset="0"/>
                <a:cs typeface="Times New Roman" panose="02020603050405020304" pitchFamily="18" charset="0"/>
              </a:rPr>
              <a:t>4. Total Attrition</a:t>
            </a:r>
            <a:endParaRPr lang="en-US"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111642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3DFB8-0AF0-2412-A508-18FD9F2FE5D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26F4BAA-3356-69AE-1FF0-A4BBA1AAA69A}"/>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D2A5CCC7-395C-A4D8-41CD-742E621D2FE9}"/>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10160"/>
            <a:ext cx="12192000" cy="6858000"/>
          </a:xfrm>
          <a:prstGeom prst="rect">
            <a:avLst/>
          </a:prstGeom>
        </p:spPr>
      </p:pic>
      <p:sp>
        <p:nvSpPr>
          <p:cNvPr id="3" name="Rectangle 2">
            <a:extLst>
              <a:ext uri="{FF2B5EF4-FFF2-40B4-BE49-F238E27FC236}">
                <a16:creationId xmlns:a16="http://schemas.microsoft.com/office/drawing/2014/main" id="{D9C83CB6-8A09-9CE2-42CD-F930A72F3D7B}"/>
              </a:ext>
            </a:extLst>
          </p:cNvPr>
          <p:cNvSpPr/>
          <p:nvPr/>
        </p:nvSpPr>
        <p:spPr>
          <a:xfrm>
            <a:off x="0" y="10160"/>
            <a:ext cx="12192000" cy="707886"/>
          </a:xfrm>
          <a:prstGeom prst="rect">
            <a:avLst/>
          </a:prstGeom>
          <a:noFill/>
        </p:spPr>
        <p:txBody>
          <a:bodyPr wrap="square" lIns="91440" tIns="45720" rIns="91440" bIns="45720">
            <a:spAutoFit/>
          </a:bodyPr>
          <a:lstStyle/>
          <a:p>
            <a:endParaRPr lang="en-IN" sz="4000" b="1" dirty="0">
              <a:ln w="22225">
                <a:solidFill>
                  <a:schemeClr val="accent2"/>
                </a:solidFill>
                <a:prstDash val="solid"/>
              </a:ln>
              <a:solidFill>
                <a:schemeClr val="accent2">
                  <a:lumMod val="40000"/>
                  <a:lumOff val="60000"/>
                </a:schemeClr>
              </a:solidFill>
              <a:latin typeface="High Tower Text" panose="02040502050506030303" pitchFamily="18" charset="0"/>
            </a:endParaRPr>
          </a:p>
        </p:txBody>
      </p:sp>
      <p:sp>
        <p:nvSpPr>
          <p:cNvPr id="7" name="TextBox 6">
            <a:extLst>
              <a:ext uri="{FF2B5EF4-FFF2-40B4-BE49-F238E27FC236}">
                <a16:creationId xmlns:a16="http://schemas.microsoft.com/office/drawing/2014/main" id="{7F463293-78D8-7EF2-BABD-F9C046AD7E6F}"/>
              </a:ext>
            </a:extLst>
          </p:cNvPr>
          <p:cNvSpPr txBox="1"/>
          <p:nvPr/>
        </p:nvSpPr>
        <p:spPr>
          <a:xfrm>
            <a:off x="203454" y="2194421"/>
            <a:ext cx="10833354" cy="4197559"/>
          </a:xfrm>
          <a:prstGeom prst="rect">
            <a:avLst/>
          </a:prstGeom>
          <a:noFill/>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Definition: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This card displays the average hourly wage earned by male research scientists in the organization. It provides insights into compensation trends for a key demographic in a critical job role.</a:t>
            </a:r>
          </a:p>
          <a:p>
            <a:pPr>
              <a:lnSpc>
                <a:spcPct val="150000"/>
              </a:lnSpc>
            </a:pPr>
            <a:r>
              <a:rPr lang="en-US" b="1" dirty="0">
                <a:latin typeface="Times New Roman" panose="02020603050405020304" pitchFamily="18" charset="0"/>
                <a:cs typeface="Times New Roman" panose="02020603050405020304" pitchFamily="18" charset="0"/>
              </a:rPr>
              <a:t>Usefulness in Presentation:</a:t>
            </a: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Compensation Benchmarking</a:t>
            </a:r>
            <a:endParaRPr lang="en-US"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Budget and Resource Allocation</a:t>
            </a:r>
            <a:endParaRPr lang="en-US" dirty="0">
              <a:latin typeface="Times New Roman" panose="02020603050405020304" pitchFamily="18" charset="0"/>
              <a:cs typeface="Times New Roman" panose="02020603050405020304" pitchFamily="18" charset="0"/>
            </a:endParaRPr>
          </a:p>
          <a:p>
            <a:pPr>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Gender-Based Analysis</a:t>
            </a:r>
          </a:p>
          <a:p>
            <a:pPr>
              <a:lnSpc>
                <a:spcPct val="150000"/>
              </a:lnSpc>
            </a:pPr>
            <a:r>
              <a:rPr lang="en-US" b="1" dirty="0">
                <a:latin typeface="Times New Roman" panose="02020603050405020304" pitchFamily="18" charset="0"/>
                <a:cs typeface="Times New Roman" panose="02020603050405020304" pitchFamily="18" charset="0"/>
              </a:rPr>
              <a:t>Purpose:</a:t>
            </a:r>
            <a:endParaRPr lang="en-US" dirty="0">
              <a:latin typeface="Times New Roman" panose="02020603050405020304" pitchFamily="18" charset="0"/>
              <a:cs typeface="Times New Roman" panose="02020603050405020304" pitchFamily="18" charset="0"/>
            </a:endParaRPr>
          </a:p>
          <a:p>
            <a:pPr>
              <a:lnSpc>
                <a:spcPct val="150000"/>
              </a:lnSpc>
            </a:pPr>
            <a:r>
              <a:rPr lang="en-US" dirty="0">
                <a:latin typeface="Times New Roman" panose="02020603050405020304" pitchFamily="18" charset="0"/>
                <a:cs typeface="Times New Roman" panose="02020603050405020304" pitchFamily="18" charset="0"/>
              </a:rPr>
              <a:t>Show how this rate has changed over time to highlight adjustments for inflation or market competitiveness.</a:t>
            </a:r>
          </a:p>
          <a:p>
            <a:pPr>
              <a:lnSpc>
                <a:spcPct val="150000"/>
              </a:lnSpc>
            </a:pPr>
            <a:endParaRPr lang="en-US"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8B85CFFF-A021-8084-27A7-3E99ECA382AA}"/>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499074" y="620712"/>
            <a:ext cx="3193851" cy="1671044"/>
          </a:xfrm>
          <a:prstGeom prst="rect">
            <a:avLst/>
          </a:prstGeom>
        </p:spPr>
      </p:pic>
      <p:sp>
        <p:nvSpPr>
          <p:cNvPr id="4" name="TextBox 3">
            <a:extLst>
              <a:ext uri="{FF2B5EF4-FFF2-40B4-BE49-F238E27FC236}">
                <a16:creationId xmlns:a16="http://schemas.microsoft.com/office/drawing/2014/main" id="{E15648B2-8E23-5C9C-D19B-30053AC76E70}"/>
              </a:ext>
            </a:extLst>
          </p:cNvPr>
          <p:cNvSpPr txBox="1"/>
          <p:nvPr/>
        </p:nvSpPr>
        <p:spPr>
          <a:xfrm>
            <a:off x="203454" y="233352"/>
            <a:ext cx="5273802" cy="369332"/>
          </a:xfrm>
          <a:prstGeom prst="rect">
            <a:avLst/>
          </a:prstGeom>
          <a:noFill/>
        </p:spPr>
        <p:txBody>
          <a:bodyPr wrap="square">
            <a:spAutoFit/>
          </a:bodyPr>
          <a:lstStyle/>
          <a:p>
            <a:r>
              <a:rPr lang="en-US" b="1" u="sng" dirty="0">
                <a:latin typeface="Times New Roman" panose="02020603050405020304" pitchFamily="18" charset="0"/>
                <a:cs typeface="Times New Roman" panose="02020603050405020304" pitchFamily="18" charset="0"/>
              </a:rPr>
              <a:t>5.Average Hourly Rate of Male Research Scientists</a:t>
            </a:r>
          </a:p>
        </p:txBody>
      </p:sp>
    </p:spTree>
    <p:extLst>
      <p:ext uri="{BB962C8B-B14F-4D97-AF65-F5344CB8AC3E}">
        <p14:creationId xmlns:p14="http://schemas.microsoft.com/office/powerpoint/2010/main" val="214137519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18CBF-45EA-7221-982A-140250AD6BCC}"/>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C8A88743-833C-2292-8F45-45ADF07650CE}"/>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EB523752-AAE0-6685-7FF9-5F12D7248A15}"/>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828A1949-7D8D-23F5-47FF-B5359E3DB505}"/>
              </a:ext>
            </a:extLst>
          </p:cNvPr>
          <p:cNvSpPr/>
          <p:nvPr/>
        </p:nvSpPr>
        <p:spPr>
          <a:xfrm>
            <a:off x="1362027" y="3943836"/>
            <a:ext cx="352101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rPr>
              <a:t>Excel</a:t>
            </a:r>
            <a:endParaRPr kumimoji="0" lang="en-US"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4" name="Rectangle: Rounded Corners 3">
            <a:extLst>
              <a:ext uri="{FF2B5EF4-FFF2-40B4-BE49-F238E27FC236}">
                <a16:creationId xmlns:a16="http://schemas.microsoft.com/office/drawing/2014/main" id="{13ECBB7E-A319-1E46-365A-C508F9E1D4CE}"/>
              </a:ext>
            </a:extLst>
          </p:cNvPr>
          <p:cNvSpPr/>
          <p:nvPr/>
        </p:nvSpPr>
        <p:spPr>
          <a:xfrm>
            <a:off x="4148207" y="1354422"/>
            <a:ext cx="366084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Power-bi</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5" name="Rectangle: Rounded Corners 4">
            <a:extLst>
              <a:ext uri="{FF2B5EF4-FFF2-40B4-BE49-F238E27FC236}">
                <a16:creationId xmlns:a16="http://schemas.microsoft.com/office/drawing/2014/main" id="{01878EF5-832B-A661-06C8-70293AEA041D}"/>
              </a:ext>
            </a:extLst>
          </p:cNvPr>
          <p:cNvSpPr/>
          <p:nvPr/>
        </p:nvSpPr>
        <p:spPr>
          <a:xfrm>
            <a:off x="7308965" y="3943836"/>
            <a:ext cx="3588258"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Tableau</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8" name="Rectangle 7">
            <a:extLst>
              <a:ext uri="{FF2B5EF4-FFF2-40B4-BE49-F238E27FC236}">
                <a16:creationId xmlns:a16="http://schemas.microsoft.com/office/drawing/2014/main" id="{960B80A3-686A-27FE-CE9C-EB43DBB3F579}"/>
              </a:ext>
            </a:extLst>
          </p:cNvPr>
          <p:cNvSpPr/>
          <p:nvPr/>
        </p:nvSpPr>
        <p:spPr>
          <a:xfrm>
            <a:off x="0" y="385064"/>
            <a:ext cx="12192000" cy="646331"/>
          </a:xfrm>
          <a:prstGeom prst="rect">
            <a:avLst/>
          </a:prstGeom>
          <a:noFill/>
        </p:spPr>
        <p:txBody>
          <a:bodyPr wrap="square" lIns="91440" tIns="45720" rIns="91440" bIns="45720">
            <a:spAutoFit/>
          </a:bodyPr>
          <a:lstStyle/>
          <a:p>
            <a:pPr algn="ctr"/>
            <a:r>
              <a:rPr lang="en-IN"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sym typeface="Lexend"/>
              </a:rPr>
              <a:t>Employee Attrition Dashboard</a:t>
            </a:r>
            <a:endParaRPr lang="en-IN" sz="3600"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288124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0AEF23-D89B-98FA-ED9C-5105AA0E0FA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C2F8958-61B9-7B12-7924-CA4D7EC5B66C}"/>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8D60A250-74B1-9157-2530-6835931953ED}"/>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2A4C61EF-8F6F-D2DD-D803-FAD25AB30D7A}"/>
              </a:ext>
            </a:extLst>
          </p:cNvPr>
          <p:cNvSpPr/>
          <p:nvPr/>
        </p:nvSpPr>
        <p:spPr>
          <a:xfrm>
            <a:off x="300971" y="2482767"/>
            <a:ext cx="352101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rPr>
              <a:t>Excel</a:t>
            </a:r>
            <a:endParaRPr kumimoji="0" lang="en-US"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4" name="Rectangle: Rounded Corners 3">
            <a:extLst>
              <a:ext uri="{FF2B5EF4-FFF2-40B4-BE49-F238E27FC236}">
                <a16:creationId xmlns:a16="http://schemas.microsoft.com/office/drawing/2014/main" id="{3DD836D7-E386-C4A0-0639-462AFEFF0E30}"/>
              </a:ext>
            </a:extLst>
          </p:cNvPr>
          <p:cNvSpPr/>
          <p:nvPr/>
        </p:nvSpPr>
        <p:spPr>
          <a:xfrm>
            <a:off x="4231956" y="2459322"/>
            <a:ext cx="366084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Power-bi</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5" name="Rectangle: Rounded Corners 4">
            <a:extLst>
              <a:ext uri="{FF2B5EF4-FFF2-40B4-BE49-F238E27FC236}">
                <a16:creationId xmlns:a16="http://schemas.microsoft.com/office/drawing/2014/main" id="{3226FBAA-73A9-F886-6F33-1E346D1405E1}"/>
              </a:ext>
            </a:extLst>
          </p:cNvPr>
          <p:cNvSpPr/>
          <p:nvPr/>
        </p:nvSpPr>
        <p:spPr>
          <a:xfrm>
            <a:off x="8302771" y="2459322"/>
            <a:ext cx="3588258"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Tableau</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8" name="Rectangle 7">
            <a:extLst>
              <a:ext uri="{FF2B5EF4-FFF2-40B4-BE49-F238E27FC236}">
                <a16:creationId xmlns:a16="http://schemas.microsoft.com/office/drawing/2014/main" id="{A303A455-B43C-0604-9AE9-6FD49732B774}"/>
              </a:ext>
            </a:extLst>
          </p:cNvPr>
          <p:cNvSpPr/>
          <p:nvPr/>
        </p:nvSpPr>
        <p:spPr>
          <a:xfrm>
            <a:off x="0" y="385064"/>
            <a:ext cx="12192000" cy="646331"/>
          </a:xfrm>
          <a:prstGeom prst="rect">
            <a:avLst/>
          </a:prstGeom>
          <a:noFill/>
        </p:spPr>
        <p:txBody>
          <a:bodyPr wrap="square" lIns="91440" tIns="45720" rIns="91440" bIns="45720">
            <a:spAutoFit/>
          </a:bodyPr>
          <a:lstStyle/>
          <a:p>
            <a:pPr algn="ctr"/>
            <a:r>
              <a:rPr lang="en-IN"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sym typeface="Lexend"/>
              </a:rPr>
              <a:t>Employee Attrition Dashboard</a:t>
            </a:r>
            <a:endParaRPr lang="en-IN" sz="3600"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3021001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8DAD00-DAAB-BFB7-63DB-261C5ADAD31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B9CC9B3-8698-2D1D-C816-4010047FFCA1}"/>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26EF7555-0FDA-9453-F612-DAADCBC55307}"/>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CFA346EC-A4A6-CA26-6873-34C8E7D9E473}"/>
              </a:ext>
            </a:extLst>
          </p:cNvPr>
          <p:cNvSpPr/>
          <p:nvPr/>
        </p:nvSpPr>
        <p:spPr>
          <a:xfrm>
            <a:off x="300970" y="2313432"/>
            <a:ext cx="3768109" cy="2560320"/>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rPr>
              <a:t>Excel</a:t>
            </a:r>
            <a:endParaRPr kumimoji="0" lang="en-US"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4" name="Rectangle: Rounded Corners 3">
            <a:extLst>
              <a:ext uri="{FF2B5EF4-FFF2-40B4-BE49-F238E27FC236}">
                <a16:creationId xmlns:a16="http://schemas.microsoft.com/office/drawing/2014/main" id="{9542C948-CFA7-2B44-8342-B22951A3354C}"/>
              </a:ext>
            </a:extLst>
          </p:cNvPr>
          <p:cNvSpPr/>
          <p:nvPr/>
        </p:nvSpPr>
        <p:spPr>
          <a:xfrm>
            <a:off x="4231956" y="2459322"/>
            <a:ext cx="366084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Power-bi</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5" name="Rectangle: Rounded Corners 4">
            <a:extLst>
              <a:ext uri="{FF2B5EF4-FFF2-40B4-BE49-F238E27FC236}">
                <a16:creationId xmlns:a16="http://schemas.microsoft.com/office/drawing/2014/main" id="{BBECEAA7-1142-4D54-A5A1-23E1A731B5E0}"/>
              </a:ext>
            </a:extLst>
          </p:cNvPr>
          <p:cNvSpPr/>
          <p:nvPr/>
        </p:nvSpPr>
        <p:spPr>
          <a:xfrm>
            <a:off x="8302771" y="2459322"/>
            <a:ext cx="3588258"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Tableau</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8" name="Rectangle 7">
            <a:extLst>
              <a:ext uri="{FF2B5EF4-FFF2-40B4-BE49-F238E27FC236}">
                <a16:creationId xmlns:a16="http://schemas.microsoft.com/office/drawing/2014/main" id="{4D9C100A-E4E2-CB62-C637-E95239774275}"/>
              </a:ext>
            </a:extLst>
          </p:cNvPr>
          <p:cNvSpPr/>
          <p:nvPr/>
        </p:nvSpPr>
        <p:spPr>
          <a:xfrm>
            <a:off x="0" y="385064"/>
            <a:ext cx="12192000" cy="646331"/>
          </a:xfrm>
          <a:prstGeom prst="rect">
            <a:avLst/>
          </a:prstGeom>
          <a:noFill/>
        </p:spPr>
        <p:txBody>
          <a:bodyPr wrap="square" lIns="91440" tIns="45720" rIns="91440" bIns="45720">
            <a:spAutoFit/>
          </a:bodyPr>
          <a:lstStyle/>
          <a:p>
            <a:pPr algn="ctr"/>
            <a:r>
              <a:rPr lang="en-IN"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sym typeface="Lexend"/>
              </a:rPr>
              <a:t>Excel: Employee Attrition Dashboard</a:t>
            </a:r>
            <a:endParaRPr lang="en-IN" sz="3600"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8615020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ADAED-883C-DAF1-C9C5-80A8075DD2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BCD6D6A-FBC7-5B05-A10D-EC5EEFAE3636}"/>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D5415BA3-9E01-2193-4475-55FC0177AB26}"/>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DD93358E-B3C7-2803-0F8C-A270EF6670A5}"/>
              </a:ext>
            </a:extLst>
          </p:cNvPr>
          <p:cNvSpPr/>
          <p:nvPr/>
        </p:nvSpPr>
        <p:spPr>
          <a:xfrm>
            <a:off x="146304" y="156685"/>
            <a:ext cx="4676280" cy="923330"/>
          </a:xfrm>
          <a:prstGeom prst="rect">
            <a:avLst/>
          </a:prstGeom>
          <a:noFill/>
        </p:spPr>
        <p:txBody>
          <a:bodyPr wrap="none" lIns="91440" tIns="45720" rIns="91440" bIns="45720">
            <a:spAutoFit/>
          </a:bodyPr>
          <a:lstStyle/>
          <a:p>
            <a:pPr algn="ctr"/>
            <a:r>
              <a:rPr lang="en-IN"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igh Tower Text" panose="02040502050506030303" pitchFamily="18" charset="0"/>
                <a:ea typeface="Lexend"/>
                <a:cs typeface="Lexend"/>
                <a:sym typeface="Lexend"/>
              </a:rPr>
              <a:t>Data Overview</a:t>
            </a:r>
            <a:endParaRPr lang="en-IN" sz="5400" b="1" u="sng"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igh Tower Text" panose="02040502050506030303" pitchFamily="18" charset="0"/>
            </a:endParaRPr>
          </a:p>
        </p:txBody>
      </p:sp>
      <p:sp>
        <p:nvSpPr>
          <p:cNvPr id="4" name="TextBox 3">
            <a:extLst>
              <a:ext uri="{FF2B5EF4-FFF2-40B4-BE49-F238E27FC236}">
                <a16:creationId xmlns:a16="http://schemas.microsoft.com/office/drawing/2014/main" id="{2EB95E33-27E7-ACCE-8479-8F59614BCD56}"/>
              </a:ext>
            </a:extLst>
          </p:cNvPr>
          <p:cNvSpPr txBox="1"/>
          <p:nvPr/>
        </p:nvSpPr>
        <p:spPr>
          <a:xfrm>
            <a:off x="758952" y="1236700"/>
            <a:ext cx="12079005" cy="4724370"/>
          </a:xfrm>
          <a:prstGeom prst="rect">
            <a:avLst/>
          </a:prstGeom>
          <a:noFill/>
        </p:spPr>
        <p:txBody>
          <a:bodyPr wrap="square">
            <a:spAutoFit/>
          </a:bodyPr>
          <a:lstStyle/>
          <a:p>
            <a:pPr marL="0" marR="0" lvl="0" indent="0" algn="l" defTabSz="914400" rtl="0" eaLnBrk="0" fontAlgn="base" latinLnBrk="0" hangingPunct="0">
              <a:spcBef>
                <a:spcPct val="0"/>
              </a:spcBef>
              <a:spcAft>
                <a:spcPct val="0"/>
              </a:spcAft>
              <a:buClrTx/>
              <a:buSzTx/>
              <a:buFontTx/>
              <a:buChar char="•"/>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Sources of Data:</a:t>
            </a:r>
            <a:endPar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Employee records, payroll data, satisfaction surveys, and promotion history.</a:t>
            </a:r>
            <a:endPar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Key Metrics in the Data</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Number of Employees	</a:t>
            </a: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t>
            </a:r>
            <a:r>
              <a:rPr kumimoji="0" lang="en-US" altLang="en-US" b="0" i="1" u="none" strike="noStrike" cap="none" normalizeH="0" baseline="0" dirty="0">
                <a:ln>
                  <a:noFill/>
                </a:ln>
                <a:effectLst/>
                <a:latin typeface="Times New Roman" panose="02020603050405020304" pitchFamily="18" charset="0"/>
                <a:cs typeface="Times New Roman" panose="02020603050405020304" pitchFamily="18" charset="0"/>
              </a:rPr>
              <a:t> 	50k</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Number of Departments	: </a:t>
            </a:r>
            <a:r>
              <a:rPr kumimoji="0" lang="en-US" altLang="en-US" b="0" i="1" u="none" strike="noStrike" cap="none" normalizeH="0" baseline="0" dirty="0">
                <a:ln>
                  <a:noFill/>
                </a:ln>
                <a:effectLst/>
                <a:latin typeface="Times New Roman" panose="02020603050405020304" pitchFamily="18" charset="0"/>
                <a:cs typeface="Times New Roman" panose="02020603050405020304" pitchFamily="18" charset="0"/>
              </a:rPr>
              <a:t> 	6 departments</a:t>
            </a: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Number  Education Field	</a:t>
            </a:r>
            <a:r>
              <a:rPr lang="en-US" altLang="en-US" i="1" dirty="0">
                <a:latin typeface="Times New Roman" panose="02020603050405020304" pitchFamily="18" charset="0"/>
                <a:cs typeface="Times New Roman" panose="02020603050405020304" pitchFamily="18" charset="0"/>
              </a:rPr>
              <a:t>: 	6</a:t>
            </a: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Number Job Role			</a:t>
            </a:r>
            <a:r>
              <a:rPr kumimoji="0" lang="en-US" altLang="en-US" b="0" i="1" u="none" strike="noStrike" cap="none" normalizeH="0" baseline="0" dirty="0">
                <a:ln>
                  <a:noFill/>
                </a:ln>
                <a:effectLst/>
                <a:latin typeface="Times New Roman" panose="02020603050405020304" pitchFamily="18" charset="0"/>
                <a:cs typeface="Times New Roman" panose="02020603050405020304" pitchFamily="18" charset="0"/>
              </a:rPr>
              <a:t>:</a:t>
            </a:r>
            <a:r>
              <a:rPr lang="en-US" altLang="en-US" i="1" dirty="0">
                <a:latin typeface="Times New Roman" panose="02020603050405020304" pitchFamily="18" charset="0"/>
                <a:cs typeface="Times New Roman" panose="02020603050405020304" pitchFamily="18" charset="0"/>
              </a:rPr>
              <a:t>	</a:t>
            </a:r>
            <a:r>
              <a:rPr kumimoji="0" lang="en-US" altLang="en-US" b="0" i="1" u="none" strike="noStrike" cap="none" normalizeH="0" baseline="0" dirty="0">
                <a:ln>
                  <a:noFill/>
                </a:ln>
                <a:effectLst/>
                <a:latin typeface="Times New Roman" panose="02020603050405020304" pitchFamily="18" charset="0"/>
                <a:cs typeface="Times New Roman" panose="02020603050405020304" pitchFamily="18" charset="0"/>
              </a:rPr>
              <a:t>10</a:t>
            </a: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Average Monthly Income	: </a:t>
            </a:r>
            <a:r>
              <a:rPr kumimoji="0" lang="en-US" altLang="en-US" b="0" i="1" u="none" strike="noStrike" cap="none" normalizeH="0" baseline="0" dirty="0">
                <a:ln>
                  <a:noFill/>
                </a:ln>
                <a:effectLst/>
                <a:latin typeface="Times New Roman" panose="02020603050405020304" pitchFamily="18" charset="0"/>
                <a:cs typeface="Times New Roman" panose="02020603050405020304" pitchFamily="18" charset="0"/>
              </a:rPr>
              <a:t> 	26,015/month</a:t>
            </a: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Average Job Satisfaction 	: 	2.4</a:t>
            </a:r>
          </a:p>
          <a:p>
            <a:pPr lvl="1" eaLnBrk="0" fontAlgn="base" hangingPunct="0">
              <a:lnSpc>
                <a:spcPct val="150000"/>
              </a:lnSpc>
              <a:spcBef>
                <a:spcPct val="0"/>
              </a:spcBef>
              <a:spcAft>
                <a:spcPct val="0"/>
              </a:spcAft>
              <a:buFontTx/>
              <a:buChar char="•"/>
            </a:pP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Work Life Balance</a:t>
            </a:r>
            <a:endParaRPr kumimoji="0" lang="en-US" altLang="en-US" b="0" i="1"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buFontTx/>
              <a:buChar char="•"/>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spcBef>
                <a:spcPct val="0"/>
              </a:spcBef>
              <a:spcAft>
                <a:spcPct val="0"/>
              </a:spcAft>
              <a:buClrTx/>
              <a:buSzTx/>
              <a:tabLst/>
            </a:pPr>
            <a:endParaRPr kumimoji="0" lang="en-US" altLang="en-US" b="1" i="0" u="none" strike="noStrike" cap="none" normalizeH="0" baseline="0" dirty="0">
              <a:ln>
                <a:noFill/>
              </a:ln>
              <a:effectLst/>
              <a:latin typeface="Arial" panose="020B0604020202020204" pitchFamily="34" charset="0"/>
            </a:endParaRPr>
          </a:p>
          <a:p>
            <a:pPr marL="742950" lvl="1" indent="-285750">
              <a:buFont typeface="Arial" panose="020B0604020202020204" pitchFamily="34" charset="0"/>
              <a:buChar char="•"/>
            </a:pPr>
            <a:endParaRPr lang="en-US" dirty="0"/>
          </a:p>
        </p:txBody>
      </p:sp>
    </p:spTree>
    <p:extLst>
      <p:ext uri="{BB962C8B-B14F-4D97-AF65-F5344CB8AC3E}">
        <p14:creationId xmlns:p14="http://schemas.microsoft.com/office/powerpoint/2010/main" val="8615436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ECB8F-424F-685C-550E-AF352B5BA103}"/>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1797ECE-59CE-0C4B-E378-ECE4FB9AAAFF}"/>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9D3CD48E-A9CD-7A54-C1FC-523E22920147}"/>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AD4E2883-AA4A-9CDD-8AF1-0A8FC391FAE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0"/>
            <a:ext cx="12191999" cy="6858000"/>
          </a:xfrm>
          <a:prstGeom prst="rect">
            <a:avLst/>
          </a:prstGeom>
        </p:spPr>
      </p:pic>
    </p:spTree>
    <p:extLst>
      <p:ext uri="{BB962C8B-B14F-4D97-AF65-F5344CB8AC3E}">
        <p14:creationId xmlns:p14="http://schemas.microsoft.com/office/powerpoint/2010/main" val="2555115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5E90B2-79EE-E829-9747-8DB5D75FF98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539271E0-D470-A921-C7B1-749600BAD046}"/>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31AF4254-4C3A-45C7-026E-1570F71E370F}"/>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4A1031AE-91FD-67D7-1532-D5E5976BF128}"/>
              </a:ext>
            </a:extLst>
          </p:cNvPr>
          <p:cNvSpPr/>
          <p:nvPr/>
        </p:nvSpPr>
        <p:spPr>
          <a:xfrm>
            <a:off x="300971" y="2482767"/>
            <a:ext cx="352101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rPr>
              <a:t>Excel</a:t>
            </a:r>
            <a:endParaRPr kumimoji="0" lang="en-US"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4" name="Rectangle: Rounded Corners 3">
            <a:extLst>
              <a:ext uri="{FF2B5EF4-FFF2-40B4-BE49-F238E27FC236}">
                <a16:creationId xmlns:a16="http://schemas.microsoft.com/office/drawing/2014/main" id="{57B76B96-26BE-14D5-A855-9BE94D243A36}"/>
              </a:ext>
            </a:extLst>
          </p:cNvPr>
          <p:cNvSpPr/>
          <p:nvPr/>
        </p:nvSpPr>
        <p:spPr>
          <a:xfrm>
            <a:off x="4231956" y="2459322"/>
            <a:ext cx="366084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Power-bi</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5" name="Rectangle: Rounded Corners 4">
            <a:extLst>
              <a:ext uri="{FF2B5EF4-FFF2-40B4-BE49-F238E27FC236}">
                <a16:creationId xmlns:a16="http://schemas.microsoft.com/office/drawing/2014/main" id="{A2FA3B1C-9009-D8D1-AD54-5303123668F8}"/>
              </a:ext>
            </a:extLst>
          </p:cNvPr>
          <p:cNvSpPr/>
          <p:nvPr/>
        </p:nvSpPr>
        <p:spPr>
          <a:xfrm>
            <a:off x="8302771" y="2459322"/>
            <a:ext cx="3588258"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Tableau</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8" name="Rectangle 7">
            <a:extLst>
              <a:ext uri="{FF2B5EF4-FFF2-40B4-BE49-F238E27FC236}">
                <a16:creationId xmlns:a16="http://schemas.microsoft.com/office/drawing/2014/main" id="{F73921E8-6670-CE11-E87D-CCF810FDB61F}"/>
              </a:ext>
            </a:extLst>
          </p:cNvPr>
          <p:cNvSpPr/>
          <p:nvPr/>
        </p:nvSpPr>
        <p:spPr>
          <a:xfrm>
            <a:off x="0" y="385064"/>
            <a:ext cx="12192000" cy="646331"/>
          </a:xfrm>
          <a:prstGeom prst="rect">
            <a:avLst/>
          </a:prstGeom>
          <a:noFill/>
        </p:spPr>
        <p:txBody>
          <a:bodyPr wrap="square" lIns="91440" tIns="45720" rIns="91440" bIns="45720">
            <a:spAutoFit/>
          </a:bodyPr>
          <a:lstStyle/>
          <a:p>
            <a:pPr algn="ctr"/>
            <a:r>
              <a:rPr lang="en-IN"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sym typeface="Lexend"/>
              </a:rPr>
              <a:t>Employee Attrition Dashboard</a:t>
            </a:r>
            <a:endParaRPr lang="en-IN" sz="3600"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5475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AC642B-1F68-C5F4-6F1B-8D6F62E3364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CFAC885-9C4E-EDC3-9457-DB14E438934F}"/>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75774A5B-122B-905A-B280-3387EFBF2C65}"/>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5AD09B24-CC7A-7C96-93A9-1266F7C135D5}"/>
              </a:ext>
            </a:extLst>
          </p:cNvPr>
          <p:cNvSpPr/>
          <p:nvPr/>
        </p:nvSpPr>
        <p:spPr>
          <a:xfrm>
            <a:off x="300971" y="2482767"/>
            <a:ext cx="352101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rPr>
              <a:t>Excel</a:t>
            </a:r>
            <a:endParaRPr kumimoji="0" lang="en-US"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4" name="Rectangle: Rounded Corners 3">
            <a:extLst>
              <a:ext uri="{FF2B5EF4-FFF2-40B4-BE49-F238E27FC236}">
                <a16:creationId xmlns:a16="http://schemas.microsoft.com/office/drawing/2014/main" id="{5ADA7C3F-B52E-F666-BB5D-BA270E97E2BA}"/>
              </a:ext>
            </a:extLst>
          </p:cNvPr>
          <p:cNvSpPr/>
          <p:nvPr/>
        </p:nvSpPr>
        <p:spPr>
          <a:xfrm>
            <a:off x="4050153" y="2249424"/>
            <a:ext cx="4091693" cy="2542032"/>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Power-bi</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5" name="Rectangle: Rounded Corners 4">
            <a:extLst>
              <a:ext uri="{FF2B5EF4-FFF2-40B4-BE49-F238E27FC236}">
                <a16:creationId xmlns:a16="http://schemas.microsoft.com/office/drawing/2014/main" id="{046FA0CE-FD00-CE11-3FC2-7F95C1CE2D19}"/>
              </a:ext>
            </a:extLst>
          </p:cNvPr>
          <p:cNvSpPr/>
          <p:nvPr/>
        </p:nvSpPr>
        <p:spPr>
          <a:xfrm>
            <a:off x="8302771" y="2459322"/>
            <a:ext cx="3588258"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Tableau</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8" name="Rectangle 7">
            <a:extLst>
              <a:ext uri="{FF2B5EF4-FFF2-40B4-BE49-F238E27FC236}">
                <a16:creationId xmlns:a16="http://schemas.microsoft.com/office/drawing/2014/main" id="{285638E3-BD83-351A-DE4C-3669AB9E7ED6}"/>
              </a:ext>
            </a:extLst>
          </p:cNvPr>
          <p:cNvSpPr/>
          <p:nvPr/>
        </p:nvSpPr>
        <p:spPr>
          <a:xfrm>
            <a:off x="0" y="385064"/>
            <a:ext cx="12192000" cy="646331"/>
          </a:xfrm>
          <a:prstGeom prst="rect">
            <a:avLst/>
          </a:prstGeom>
          <a:noFill/>
        </p:spPr>
        <p:txBody>
          <a:bodyPr wrap="square" lIns="91440" tIns="45720" rIns="91440" bIns="45720">
            <a:spAutoFit/>
          </a:bodyPr>
          <a:lstStyle/>
          <a:p>
            <a:pPr algn="ctr"/>
            <a:r>
              <a:rPr lang="en-IN"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sym typeface="Lexend"/>
              </a:rPr>
              <a:t>Power Bi: Employee Attrition Dashboard</a:t>
            </a:r>
            <a:endParaRPr lang="en-IN" sz="3600"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630949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3F1A00-7269-8161-6CE6-56445E895B51}"/>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497DCC5-888C-6EE3-E505-4DE05CAC0EA8}"/>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07435127-2B02-495D-B56B-9FE944DE3535}"/>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3D423C7E-D2E5-C843-6594-29183C8D96A2}"/>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832" y="3837"/>
            <a:ext cx="12198831" cy="6854163"/>
          </a:xfrm>
          <a:prstGeom prst="rect">
            <a:avLst/>
          </a:prstGeom>
        </p:spPr>
      </p:pic>
    </p:spTree>
    <p:extLst>
      <p:ext uri="{BB962C8B-B14F-4D97-AF65-F5344CB8AC3E}">
        <p14:creationId xmlns:p14="http://schemas.microsoft.com/office/powerpoint/2010/main" val="31980517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3605EA-F5AE-BDE8-A460-276E5FDFBB8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3660C02-094A-91BE-975D-56CA33ED5E07}"/>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8D3B4346-93E6-0C0C-4BC7-C88EE960186C}"/>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EFEBB291-523B-27F0-E42A-0262AC46A593}"/>
              </a:ext>
            </a:extLst>
          </p:cNvPr>
          <p:cNvSpPr/>
          <p:nvPr/>
        </p:nvSpPr>
        <p:spPr>
          <a:xfrm>
            <a:off x="300971" y="2482767"/>
            <a:ext cx="352101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rPr>
              <a:t>Excel</a:t>
            </a:r>
            <a:endParaRPr kumimoji="0" lang="en-US"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4" name="Rectangle: Rounded Corners 3">
            <a:extLst>
              <a:ext uri="{FF2B5EF4-FFF2-40B4-BE49-F238E27FC236}">
                <a16:creationId xmlns:a16="http://schemas.microsoft.com/office/drawing/2014/main" id="{21719E43-6BB8-2106-83A8-E6C00DC465D3}"/>
              </a:ext>
            </a:extLst>
          </p:cNvPr>
          <p:cNvSpPr/>
          <p:nvPr/>
        </p:nvSpPr>
        <p:spPr>
          <a:xfrm>
            <a:off x="4231956" y="2459322"/>
            <a:ext cx="366084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Power-bi</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5" name="Rectangle: Rounded Corners 4">
            <a:extLst>
              <a:ext uri="{FF2B5EF4-FFF2-40B4-BE49-F238E27FC236}">
                <a16:creationId xmlns:a16="http://schemas.microsoft.com/office/drawing/2014/main" id="{82E1C5C3-DA95-F594-3BF1-C4A889DB7FF5}"/>
              </a:ext>
            </a:extLst>
          </p:cNvPr>
          <p:cNvSpPr/>
          <p:nvPr/>
        </p:nvSpPr>
        <p:spPr>
          <a:xfrm>
            <a:off x="8302771" y="2459322"/>
            <a:ext cx="3588258"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Tableau</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8" name="Rectangle 7">
            <a:extLst>
              <a:ext uri="{FF2B5EF4-FFF2-40B4-BE49-F238E27FC236}">
                <a16:creationId xmlns:a16="http://schemas.microsoft.com/office/drawing/2014/main" id="{E7EF1BF2-FDEB-5F9D-2B46-346251022B76}"/>
              </a:ext>
            </a:extLst>
          </p:cNvPr>
          <p:cNvSpPr/>
          <p:nvPr/>
        </p:nvSpPr>
        <p:spPr>
          <a:xfrm>
            <a:off x="0" y="385064"/>
            <a:ext cx="12192000" cy="646331"/>
          </a:xfrm>
          <a:prstGeom prst="rect">
            <a:avLst/>
          </a:prstGeom>
          <a:noFill/>
        </p:spPr>
        <p:txBody>
          <a:bodyPr wrap="square" lIns="91440" tIns="45720" rIns="91440" bIns="45720">
            <a:spAutoFit/>
          </a:bodyPr>
          <a:lstStyle/>
          <a:p>
            <a:pPr algn="ctr"/>
            <a:r>
              <a:rPr lang="en-IN"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sym typeface="Lexend"/>
              </a:rPr>
              <a:t>Employee Attrition Dashboard</a:t>
            </a:r>
            <a:endParaRPr lang="en-IN" sz="3600"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6624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D320B0-761B-F27D-32DD-A83DDB2C9526}"/>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14F7C0E1-E1F6-4E68-5263-0B1DD2EC7750}"/>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28BBB70B-92AA-B1EB-5B24-A642F9911EAE}"/>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Rounded Corners 2">
            <a:extLst>
              <a:ext uri="{FF2B5EF4-FFF2-40B4-BE49-F238E27FC236}">
                <a16:creationId xmlns:a16="http://schemas.microsoft.com/office/drawing/2014/main" id="{BB5779FA-9A9F-9B3A-7793-DA009D4CF6DD}"/>
              </a:ext>
            </a:extLst>
          </p:cNvPr>
          <p:cNvSpPr/>
          <p:nvPr/>
        </p:nvSpPr>
        <p:spPr>
          <a:xfrm>
            <a:off x="300971" y="2482767"/>
            <a:ext cx="352101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NZ"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rPr>
              <a:t>Excel</a:t>
            </a:r>
            <a:endParaRPr kumimoji="0" lang="en-US" sz="72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4" name="Rectangle: Rounded Corners 3">
            <a:extLst>
              <a:ext uri="{FF2B5EF4-FFF2-40B4-BE49-F238E27FC236}">
                <a16:creationId xmlns:a16="http://schemas.microsoft.com/office/drawing/2014/main" id="{8F3B5FB9-2667-8DEE-17E5-6AE165AE9AAA}"/>
              </a:ext>
            </a:extLst>
          </p:cNvPr>
          <p:cNvSpPr/>
          <p:nvPr/>
        </p:nvSpPr>
        <p:spPr>
          <a:xfrm>
            <a:off x="4231956" y="2459322"/>
            <a:ext cx="3660840" cy="2209800"/>
          </a:xfrm>
          <a:prstGeom prst="roundRect">
            <a:avLst/>
          </a:prstGeom>
          <a:solidFill>
            <a:schemeClr val="bg2">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Power-bi</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5" name="Rectangle: Rounded Corners 4">
            <a:extLst>
              <a:ext uri="{FF2B5EF4-FFF2-40B4-BE49-F238E27FC236}">
                <a16:creationId xmlns:a16="http://schemas.microsoft.com/office/drawing/2014/main" id="{E56E9E55-C7DD-3C10-604D-29259358B01B}"/>
              </a:ext>
            </a:extLst>
          </p:cNvPr>
          <p:cNvSpPr/>
          <p:nvPr/>
        </p:nvSpPr>
        <p:spPr>
          <a:xfrm>
            <a:off x="8096460" y="2321601"/>
            <a:ext cx="3891875" cy="2532132"/>
          </a:xfrm>
          <a:prstGeom prst="round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bIns="274320"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NZ" sz="6000" dirty="0">
                <a:solidFill>
                  <a:prstClr val="white"/>
                </a:solidFill>
                <a:latin typeface="Aptos Black" panose="020B0004020202020204" pitchFamily="34" charset="0"/>
              </a:rPr>
              <a:t>Tableau</a:t>
            </a:r>
            <a:endParaRPr kumimoji="0" lang="en-US" sz="6000" b="0" i="0" u="none" strike="noStrike" kern="1200" cap="none" spc="0" normalizeH="0" baseline="0" noProof="0" dirty="0">
              <a:ln>
                <a:noFill/>
              </a:ln>
              <a:solidFill>
                <a:prstClr val="white"/>
              </a:solidFill>
              <a:effectLst/>
              <a:uLnTx/>
              <a:uFillTx/>
              <a:latin typeface="Aptos Black" panose="020B0004020202020204" pitchFamily="34" charset="0"/>
              <a:ea typeface="+mn-ea"/>
              <a:cs typeface="+mn-cs"/>
            </a:endParaRPr>
          </a:p>
        </p:txBody>
      </p:sp>
      <p:sp>
        <p:nvSpPr>
          <p:cNvPr id="8" name="Rectangle 7">
            <a:extLst>
              <a:ext uri="{FF2B5EF4-FFF2-40B4-BE49-F238E27FC236}">
                <a16:creationId xmlns:a16="http://schemas.microsoft.com/office/drawing/2014/main" id="{768E4331-F7CA-260E-D78F-BDD3DAC8E90A}"/>
              </a:ext>
            </a:extLst>
          </p:cNvPr>
          <p:cNvSpPr/>
          <p:nvPr/>
        </p:nvSpPr>
        <p:spPr>
          <a:xfrm>
            <a:off x="0" y="385064"/>
            <a:ext cx="12192000" cy="646331"/>
          </a:xfrm>
          <a:prstGeom prst="rect">
            <a:avLst/>
          </a:prstGeom>
          <a:noFill/>
        </p:spPr>
        <p:txBody>
          <a:bodyPr wrap="square" lIns="91440" tIns="45720" rIns="91440" bIns="45720">
            <a:spAutoFit/>
          </a:bodyPr>
          <a:lstStyle/>
          <a:p>
            <a:pPr algn="ctr"/>
            <a:r>
              <a:rPr lang="en-IN"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sym typeface="Lexend"/>
              </a:rPr>
              <a:t>Tableau: Employee Attrition Dashboard</a:t>
            </a:r>
            <a:endParaRPr lang="en-IN" sz="3600"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072306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66BD71-72C2-1E2D-705C-8FBE62711C48}"/>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E74D3A2C-AB73-1EB6-8858-454DD2266FBA}"/>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895AA842-BB83-7511-8339-899D8804CBC2}"/>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4" name="Picture 3">
            <a:extLst>
              <a:ext uri="{FF2B5EF4-FFF2-40B4-BE49-F238E27FC236}">
                <a16:creationId xmlns:a16="http://schemas.microsoft.com/office/drawing/2014/main" id="{EB2E3FB6-ED61-BCC7-3671-1735E6B2738C}"/>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0" y="-9910"/>
            <a:ext cx="12192000" cy="6867910"/>
          </a:xfrm>
          <a:prstGeom prst="rect">
            <a:avLst/>
          </a:prstGeom>
        </p:spPr>
      </p:pic>
    </p:spTree>
    <p:extLst>
      <p:ext uri="{BB962C8B-B14F-4D97-AF65-F5344CB8AC3E}">
        <p14:creationId xmlns:p14="http://schemas.microsoft.com/office/powerpoint/2010/main" val="76835559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3A7A1-711B-0F12-763A-FCBE0F27EE44}"/>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CE782EB-29AC-C889-2891-49A132827174}"/>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B1364837-C046-ABEB-38E3-4EC83D350A3D}"/>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14110" y="0"/>
            <a:ext cx="12206110" cy="6865937"/>
          </a:xfrm>
          <a:prstGeom prst="rect">
            <a:avLst/>
          </a:prstGeom>
        </p:spPr>
      </p:pic>
      <p:sp>
        <p:nvSpPr>
          <p:cNvPr id="3" name="Rectangle 2">
            <a:extLst>
              <a:ext uri="{FF2B5EF4-FFF2-40B4-BE49-F238E27FC236}">
                <a16:creationId xmlns:a16="http://schemas.microsoft.com/office/drawing/2014/main" id="{77245163-C6AB-29D3-DEE7-DE2B992F0450}"/>
              </a:ext>
            </a:extLst>
          </p:cNvPr>
          <p:cNvSpPr/>
          <p:nvPr/>
        </p:nvSpPr>
        <p:spPr>
          <a:xfrm>
            <a:off x="228600" y="147320"/>
            <a:ext cx="12192000" cy="646331"/>
          </a:xfrm>
          <a:prstGeom prst="rect">
            <a:avLst/>
          </a:prstGeom>
          <a:noFill/>
        </p:spPr>
        <p:txBody>
          <a:bodyPr wrap="square" lIns="91440" tIns="45720" rIns="91440" bIns="45720">
            <a:spAutoFit/>
          </a:bodyPr>
          <a:lstStyle/>
          <a:p>
            <a:r>
              <a:rPr lang="en-US"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sym typeface="Lexend"/>
              </a:rPr>
              <a:t>Insight</a:t>
            </a:r>
            <a:endParaRPr lang="en-IN" sz="3600"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3D1E9C5D-481B-9998-265D-DC39FA0B97A3}"/>
              </a:ext>
            </a:extLst>
          </p:cNvPr>
          <p:cNvSpPr txBox="1"/>
          <p:nvPr/>
        </p:nvSpPr>
        <p:spPr>
          <a:xfrm>
            <a:off x="228600" y="681851"/>
            <a:ext cx="11963400" cy="5859553"/>
          </a:xfrm>
          <a:prstGeom prst="rect">
            <a:avLst/>
          </a:prstGeom>
          <a:noFill/>
        </p:spPr>
        <p:txBody>
          <a:bodyPr wrap="square">
            <a:spAutoFit/>
          </a:bodyPr>
          <a:lstStyle/>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Focus on High Attrition Areas:</a:t>
            </a:r>
            <a:r>
              <a:rPr lang="en-US" dirty="0">
                <a:latin typeface="Times New Roman" panose="02020603050405020304" pitchFamily="18" charset="0"/>
                <a:cs typeface="Times New Roman" panose="02020603050405020304" pitchFamily="18" charset="0"/>
              </a:rPr>
              <a:t> Departments with attrition rates above the company average need targeted interventions.</a:t>
            </a:r>
          </a:p>
          <a:p>
            <a:pPr marL="800100" lvl="1"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 Revise workload or provide career growth opportunities In department  R&amp;D.</a:t>
            </a:r>
          </a:p>
          <a:p>
            <a:pPr marL="800100" lvl="1" indent="-342900">
              <a:lnSpc>
                <a:spcPct val="150000"/>
              </a:lnSpc>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Research &amp; Development</a:t>
            </a:r>
            <a:r>
              <a:rPr lang="en-IN" dirty="0">
                <a:latin typeface="Times New Roman" panose="02020603050405020304" pitchFamily="18" charset="0"/>
                <a:cs typeface="Times New Roman" panose="02020603050405020304" pitchFamily="18" charset="0"/>
              </a:rPr>
              <a:t> =51.21%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Human Resources</a:t>
            </a:r>
            <a:r>
              <a:rPr lang="en-IN" dirty="0">
                <a:latin typeface="Times New Roman" panose="02020603050405020304" pitchFamily="18" charset="0"/>
                <a:cs typeface="Times New Roman" panose="02020603050405020304" pitchFamily="18" charset="0"/>
              </a:rPr>
              <a:t>   50.57%</a:t>
            </a:r>
          </a:p>
          <a:p>
            <a:pPr marL="800100" lvl="1" indent="-342900">
              <a:lnSpc>
                <a:spcPct val="150000"/>
              </a:lnSpc>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Hardware</a:t>
            </a:r>
            <a:r>
              <a:rPr lang="en-IN" dirty="0">
                <a:latin typeface="Times New Roman" panose="02020603050405020304" pitchFamily="18" charset="0"/>
                <a:cs typeface="Times New Roman" panose="02020603050405020304" pitchFamily="18" charset="0"/>
              </a:rPr>
              <a:t> = 49.44%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Research Scientist</a:t>
            </a:r>
            <a:r>
              <a:rPr lang="en-IN" dirty="0">
                <a:latin typeface="Times New Roman" panose="02020603050405020304" pitchFamily="18" charset="0"/>
                <a:cs typeface="Times New Roman" panose="02020603050405020304" pitchFamily="18" charset="0"/>
              </a:rPr>
              <a:t>   48.19%</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Gender Pay Equity :</a:t>
            </a:r>
            <a:r>
              <a:rPr lang="en-US" dirty="0">
                <a:latin typeface="Times New Roman" panose="02020603050405020304" pitchFamily="18" charset="0"/>
                <a:cs typeface="Times New Roman" panose="02020603050405020304" pitchFamily="18" charset="0"/>
              </a:rPr>
              <a:t> This KPI can also be used as a baseline to compare with female research scientists, ensuring fair pay 			       Practices.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Income as a </a:t>
            </a:r>
            <a:r>
              <a:rPr lang="en-IN" altLang="en-US" b="1" dirty="0">
                <a:latin typeface="Times New Roman" panose="02020603050405020304" pitchFamily="18" charset="0"/>
                <a:cs typeface="Times New Roman" panose="02020603050405020304" pitchFamily="18" charset="0"/>
              </a:rPr>
              <a:t>Attrition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Factor:</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marR="0" lvl="1"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Employees with low income may leave for better-paying opportunities, especially in competitive industries.</a:t>
            </a:r>
          </a:p>
          <a:p>
            <a:pPr marL="800100" marR="0" lvl="1"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High-income earners exhibit greater loyalty, likely due to job satisfaction and financial stability.</a:t>
            </a: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Targeted </a:t>
            </a:r>
            <a:r>
              <a:rPr lang="en-IN" altLang="en-US" b="1" dirty="0">
                <a:latin typeface="Times New Roman" panose="02020603050405020304" pitchFamily="18" charset="0"/>
                <a:cs typeface="Times New Roman" panose="02020603050405020304" pitchFamily="18" charset="0"/>
              </a:rPr>
              <a:t>Attrition</a:t>
            </a: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Strategies:</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800100" marR="0" lvl="1"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Focus on addressing concerns of employees in the low-income group through salary adjustments or additional benefits.</a:t>
            </a:r>
          </a:p>
          <a:p>
            <a:pPr marL="800100" marR="0" lvl="1"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Identify if low pay is concentrated in specific roles or departments.</a:t>
            </a:r>
          </a:p>
          <a:p>
            <a:pPr marL="800100" marR="0" lvl="1" indent="-3429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931072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E05BED-304D-BEF9-E1B7-C6138250FFBE}"/>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A5CF5C7D-9F53-0B08-83A0-2FCA310A5E9B}"/>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61485FA-B011-D04A-D704-B6985F42CD7F}"/>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742C5430-3D7F-A990-0C9C-75B407527C18}"/>
              </a:ext>
            </a:extLst>
          </p:cNvPr>
          <p:cNvSpPr txBox="1"/>
          <p:nvPr/>
        </p:nvSpPr>
        <p:spPr>
          <a:xfrm>
            <a:off x="237744" y="165895"/>
            <a:ext cx="11716512" cy="5859553"/>
          </a:xfrm>
          <a:prstGeom prst="rect">
            <a:avLst/>
          </a:prstGeom>
          <a:noFill/>
        </p:spPr>
        <p:txBody>
          <a:bodyPr wrap="square">
            <a:spAutoFit/>
          </a:bodyPr>
          <a:lstStyle/>
          <a:p>
            <a:pPr marL="342900" indent="-342900">
              <a:lnSpc>
                <a:spcPct val="150000"/>
              </a:lnSpc>
              <a:buFont typeface="+mj-lt"/>
              <a:buAutoNum type="arabicPeriod" startAt="5"/>
            </a:pPr>
            <a:r>
              <a:rPr lang="en-US" b="1" dirty="0">
                <a:latin typeface="Times New Roman" panose="02020603050405020304" pitchFamily="18" charset="0"/>
                <a:cs typeface="Times New Roman" panose="02020603050405020304" pitchFamily="18" charset="0"/>
              </a:rPr>
              <a:t>Focus on Low-Scoring Roles:</a:t>
            </a:r>
            <a:endParaRPr lang="en-US"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Sales Executives and Managers with low scores may require workload adjustments or additional support, such as flexible scheduling.</a:t>
            </a:r>
          </a:p>
          <a:p>
            <a:pPr marL="800100" lvl="1"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Poor work-life balance in these roles may explain higher attrition rates or lower productivity.</a:t>
            </a:r>
          </a:p>
          <a:p>
            <a:pPr marL="342900" indent="-342900">
              <a:lnSpc>
                <a:spcPct val="150000"/>
              </a:lnSpc>
              <a:buFont typeface="+mj-lt"/>
              <a:buAutoNum type="arabicPeriod" startAt="5"/>
            </a:pPr>
            <a:r>
              <a:rPr lang="en-US" b="1" dirty="0">
                <a:latin typeface="Times New Roman" panose="02020603050405020304" pitchFamily="18" charset="0"/>
                <a:cs typeface="Times New Roman" panose="02020603050405020304" pitchFamily="18" charset="0"/>
              </a:rPr>
              <a:t>Leverage High-Scoring Roles:</a:t>
            </a:r>
            <a:endParaRPr lang="en-US"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Roles with high work-life balance scores, such as R&amp;D, can serve as benchmarks for improvement.</a:t>
            </a:r>
          </a:p>
          <a:p>
            <a:pPr marL="342900" indent="-342900">
              <a:lnSpc>
                <a:spcPct val="150000"/>
              </a:lnSpc>
              <a:buFont typeface="+mj-lt"/>
              <a:buAutoNum type="arabicPeriod" startAt="5"/>
            </a:pPr>
            <a:r>
              <a:rPr lang="en-US" b="1" dirty="0">
                <a:latin typeface="Times New Roman" panose="02020603050405020304" pitchFamily="18" charset="0"/>
                <a:cs typeface="Times New Roman" panose="02020603050405020304" pitchFamily="18" charset="0"/>
              </a:rPr>
              <a:t>Overall Organizational Trend:</a:t>
            </a:r>
            <a:endParaRPr lang="en-US"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If most roles score poorly, it may indicate systemic issues such as high workloads or rigid work policies</a:t>
            </a:r>
          </a:p>
          <a:p>
            <a:pPr marL="342900" indent="-342900">
              <a:lnSpc>
                <a:spcPct val="150000"/>
              </a:lnSpc>
              <a:buFont typeface="+mj-lt"/>
              <a:buAutoNum type="arabicPeriod" startAt="5"/>
            </a:pPr>
            <a:r>
              <a:rPr lang="en-US" b="1" dirty="0">
                <a:latin typeface="Times New Roman" panose="02020603050405020304" pitchFamily="18" charset="0"/>
                <a:cs typeface="Times New Roman" panose="02020603050405020304" pitchFamily="18" charset="0"/>
              </a:rPr>
              <a:t>Job Satisfaction:</a:t>
            </a:r>
            <a:endParaRPr lang="en-US"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High job satisfaction reduces turnover rates and promotes employee loyalty</a:t>
            </a:r>
          </a:p>
          <a:p>
            <a:pPr marL="800100" lvl="1" indent="-342900">
              <a:lnSpc>
                <a:spcPct val="150000"/>
              </a:lnSpc>
              <a:buFont typeface="+mj-lt"/>
              <a:buAutoNum type="arabicPeriod"/>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Satisfied employees are more engaged, efficient, and likely to exceed expectations.</a:t>
            </a:r>
            <a:endParaRPr lang="en-US"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Research &amp; Development</a:t>
            </a:r>
            <a:r>
              <a:rPr lang="en-IN" dirty="0">
                <a:latin typeface="Times New Roman" panose="02020603050405020304" pitchFamily="18" charset="0"/>
                <a:cs typeface="Times New Roman" panose="02020603050405020304" pitchFamily="18" charset="0"/>
              </a:rPr>
              <a:t> =2.51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Healthcare Representative</a:t>
            </a:r>
            <a:r>
              <a:rPr lang="en-IN" dirty="0">
                <a:latin typeface="Times New Roman" panose="02020603050405020304" pitchFamily="18" charset="0"/>
                <a:cs typeface="Times New Roman" panose="02020603050405020304" pitchFamily="18" charset="0"/>
              </a:rPr>
              <a:t>   = 2.52</a:t>
            </a:r>
          </a:p>
          <a:p>
            <a:pPr marL="800100" lvl="1" indent="-342900">
              <a:lnSpc>
                <a:spcPct val="150000"/>
              </a:lnSpc>
              <a:buFont typeface="+mj-lt"/>
              <a:buAutoNum type="arabicPeriod"/>
            </a:pPr>
            <a:r>
              <a:rPr lang="en-IN" sz="1800" b="0" i="0" u="none" strike="noStrike" dirty="0">
                <a:solidFill>
                  <a:srgbClr val="000000"/>
                </a:solidFill>
                <a:effectLst/>
                <a:latin typeface="Times New Roman" panose="02020603050405020304" pitchFamily="18" charset="0"/>
                <a:cs typeface="Times New Roman" panose="02020603050405020304" pitchFamily="18" charset="0"/>
              </a:rPr>
              <a:t>	Software</a:t>
            </a:r>
            <a:r>
              <a:rPr lang="en-IN" dirty="0">
                <a:latin typeface="Times New Roman" panose="02020603050405020304" pitchFamily="18" charset="0"/>
                <a:cs typeface="Times New Roman" panose="02020603050405020304" pitchFamily="18" charset="0"/>
              </a:rPr>
              <a:t>  = 2.46                                                    </a:t>
            </a:r>
            <a:r>
              <a:rPr lang="en-IN" sz="1800" b="0" i="0" u="none" strike="noStrike" dirty="0">
                <a:solidFill>
                  <a:srgbClr val="000000"/>
                </a:solidFill>
                <a:effectLst/>
                <a:latin typeface="Times New Roman" panose="02020603050405020304" pitchFamily="18" charset="0"/>
                <a:cs typeface="Times New Roman" panose="02020603050405020304" pitchFamily="18" charset="0"/>
              </a:rPr>
              <a:t>Manufacturing Director</a:t>
            </a:r>
            <a:r>
              <a:rPr lang="en-IN" dirty="0">
                <a:latin typeface="Times New Roman" panose="02020603050405020304" pitchFamily="18" charset="0"/>
                <a:cs typeface="Times New Roman" panose="02020603050405020304" pitchFamily="18" charset="0"/>
              </a:rPr>
              <a:t>   = 2.46</a:t>
            </a:r>
          </a:p>
          <a:p>
            <a:pPr marL="800100" lvl="1" indent="-342900">
              <a:lnSpc>
                <a:spcPct val="150000"/>
              </a:lnSpc>
              <a:buFont typeface="+mj-lt"/>
              <a:buAutoNum type="arabicPeriod" startAt="5"/>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43953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502ABD-1355-AFD0-870E-F5BB4AF4557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00623D6F-A050-A337-46E6-17C573F37677}"/>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D04E09BA-0B66-F774-69FE-5B190BA92E95}"/>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8" name="TextBox 7">
            <a:extLst>
              <a:ext uri="{FF2B5EF4-FFF2-40B4-BE49-F238E27FC236}">
                <a16:creationId xmlns:a16="http://schemas.microsoft.com/office/drawing/2014/main" id="{938B2DD0-4E20-3515-3614-8394D7F6C4E7}"/>
              </a:ext>
            </a:extLst>
          </p:cNvPr>
          <p:cNvSpPr txBox="1"/>
          <p:nvPr/>
        </p:nvSpPr>
        <p:spPr>
          <a:xfrm>
            <a:off x="237744" y="549943"/>
            <a:ext cx="11716512" cy="4613058"/>
          </a:xfrm>
          <a:prstGeom prst="rect">
            <a:avLst/>
          </a:prstGeom>
          <a:noFill/>
        </p:spPr>
        <p:txBody>
          <a:bodyPr wrap="square">
            <a:spAutoFit/>
          </a:bodyPr>
          <a:lstStyle/>
          <a:p>
            <a:pPr marL="342900" indent="-342900">
              <a:lnSpc>
                <a:spcPct val="150000"/>
              </a:lnSpc>
              <a:buFont typeface="+mj-lt"/>
              <a:buAutoNum type="arabicPeriod" startAt="9"/>
            </a:pPr>
            <a:r>
              <a:rPr lang="en-IN" b="1" dirty="0">
                <a:latin typeface="Times New Roman" panose="02020603050405020304" pitchFamily="18" charset="0"/>
                <a:cs typeface="Times New Roman" panose="02020603050405020304" pitchFamily="18" charset="0"/>
              </a:rPr>
              <a:t>Performance and Organizational Success:</a:t>
            </a:r>
            <a:br>
              <a:rPr lang="en-IN" b="1"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High performance drives innovation, customer satisfaction, and profitability. Organizations that prioritize performance </a:t>
            </a:r>
            <a:br>
              <a:rPr lang="en-US" dirty="0">
                <a:latin typeface="Times New Roman" panose="02020603050405020304" pitchFamily="18" charset="0"/>
                <a:cs typeface="Times New Roman" panose="02020603050405020304" pitchFamily="18" charset="0"/>
              </a:rPr>
            </a:br>
            <a:r>
              <a:rPr lang="en-US" b="1" dirty="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Increase productivity    		b)Enhance employee retention.</a:t>
            </a:r>
          </a:p>
          <a:p>
            <a:pPr marL="800100" lvl="1" indent="-342900">
              <a:lnSpc>
                <a:spcPct val="150000"/>
              </a:lnSpc>
              <a:buFont typeface="+mj-lt"/>
              <a:buAutoNum type="arabicPeriod"/>
            </a:pPr>
            <a:r>
              <a:rPr lang="en-IN" b="0" i="0" u="none" strike="noStrike" dirty="0">
                <a:solidFill>
                  <a:srgbClr val="000000"/>
                </a:solidFill>
                <a:effectLst/>
                <a:latin typeface="Times New Roman" panose="02020603050405020304" pitchFamily="18" charset="0"/>
                <a:cs typeface="Times New Roman" panose="02020603050405020304" pitchFamily="18" charset="0"/>
              </a:rPr>
              <a:t>Research &amp; Development</a:t>
            </a:r>
            <a:r>
              <a:rPr lang="en-IN" dirty="0">
                <a:latin typeface="Times New Roman" panose="02020603050405020304" pitchFamily="18" charset="0"/>
                <a:cs typeface="Times New Roman" panose="02020603050405020304" pitchFamily="18" charset="0"/>
              </a:rPr>
              <a:t> =2.51 				</a:t>
            </a:r>
            <a:r>
              <a:rPr lang="en-IN" b="0" i="0" u="none" strike="noStrike" dirty="0">
                <a:solidFill>
                  <a:srgbClr val="000000"/>
                </a:solidFill>
                <a:effectLst/>
                <a:latin typeface="Times New Roman" panose="02020603050405020304" pitchFamily="18" charset="0"/>
                <a:cs typeface="Times New Roman" panose="02020603050405020304" pitchFamily="18" charset="0"/>
              </a:rPr>
              <a:t>Human Resources</a:t>
            </a:r>
            <a:r>
              <a:rPr lang="en-IN" dirty="0">
                <a:latin typeface="Times New Roman" panose="02020603050405020304" pitchFamily="18" charset="0"/>
                <a:cs typeface="Times New Roman" panose="02020603050405020304" pitchFamily="18" charset="0"/>
              </a:rPr>
              <a:t> 			2.53</a:t>
            </a:r>
          </a:p>
          <a:p>
            <a:pPr marL="800100" lvl="1" indent="-342900">
              <a:lnSpc>
                <a:spcPct val="150000"/>
              </a:lnSpc>
              <a:buFont typeface="+mj-lt"/>
              <a:buAutoNum type="arabicPeriod"/>
            </a:pPr>
            <a:r>
              <a:rPr lang="en-IN" b="0" i="0" u="none" strike="noStrike" dirty="0">
                <a:solidFill>
                  <a:srgbClr val="000000"/>
                </a:solidFill>
                <a:effectLst/>
                <a:latin typeface="Times New Roman" panose="02020603050405020304" pitchFamily="18" charset="0"/>
                <a:cs typeface="Times New Roman" panose="02020603050405020304" pitchFamily="18" charset="0"/>
              </a:rPr>
              <a:t>	Sales</a:t>
            </a:r>
            <a:r>
              <a:rPr lang="en-IN" dirty="0">
                <a:latin typeface="Times New Roman" panose="02020603050405020304" pitchFamily="18" charset="0"/>
                <a:cs typeface="Times New Roman" panose="02020603050405020304" pitchFamily="18" charset="0"/>
              </a:rPr>
              <a:t>  = 2.48								</a:t>
            </a:r>
            <a:r>
              <a:rPr lang="en-IN" b="0" i="0" u="none" strike="noStrike" dirty="0">
                <a:solidFill>
                  <a:srgbClr val="000000"/>
                </a:solidFill>
                <a:effectLst/>
                <a:latin typeface="Times New Roman" panose="02020603050405020304" pitchFamily="18" charset="0"/>
                <a:cs typeface="Times New Roman" panose="02020603050405020304" pitchFamily="18" charset="0"/>
              </a:rPr>
              <a:t>Healthcare Representative</a:t>
            </a:r>
            <a:r>
              <a:rPr lang="en-IN" dirty="0">
                <a:latin typeface="Times New Roman" panose="02020603050405020304" pitchFamily="18" charset="0"/>
                <a:cs typeface="Times New Roman" panose="02020603050405020304" pitchFamily="18" charset="0"/>
              </a:rPr>
              <a:t> 	2.4</a:t>
            </a:r>
            <a:endParaRPr 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startAt="9"/>
            </a:pPr>
            <a:r>
              <a:rPr lang="en-US" b="1" dirty="0">
                <a:latin typeface="Times New Roman" panose="02020603050405020304" pitchFamily="18" charset="0"/>
                <a:cs typeface="Times New Roman" panose="02020603050405020304" pitchFamily="18" charset="0"/>
              </a:rPr>
              <a:t>Promotion Delays Impact Retention:</a:t>
            </a:r>
            <a:endParaRPr lang="en-US"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Employees without promotions for extended periods are more likely to leave.</a:t>
            </a:r>
          </a:p>
          <a:p>
            <a:pPr marL="800100" lvl="1"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Roles or departments with frequent delays in promotions should be prioritized for review.</a:t>
            </a:r>
          </a:p>
          <a:p>
            <a:pPr marL="342900" indent="-342900">
              <a:lnSpc>
                <a:spcPct val="150000"/>
              </a:lnSpc>
              <a:buFont typeface="+mj-lt"/>
              <a:buAutoNum type="arabicPeriod" startAt="9"/>
            </a:pPr>
            <a:r>
              <a:rPr lang="en-US" b="1" dirty="0">
                <a:latin typeface="Times New Roman" panose="02020603050405020304" pitchFamily="18" charset="0"/>
                <a:cs typeface="Times New Roman" panose="02020603050405020304" pitchFamily="18" charset="0"/>
              </a:rPr>
              <a:t>Early Intervention Opportunities:</a:t>
            </a:r>
            <a:endParaRPr lang="en-US" dirty="0">
              <a:latin typeface="Times New Roman" panose="02020603050405020304" pitchFamily="18" charset="0"/>
              <a:cs typeface="Times New Roman" panose="02020603050405020304" pitchFamily="18" charset="0"/>
            </a:endParaRPr>
          </a:p>
          <a:p>
            <a:pPr marL="800100" lvl="1" indent="-342900">
              <a:lnSpc>
                <a:spcPct val="150000"/>
              </a:lnSpc>
              <a:buFont typeface="+mj-lt"/>
              <a:buAutoNum type="arabicPeriod"/>
            </a:pPr>
            <a:r>
              <a:rPr lang="en-US" dirty="0">
                <a:latin typeface="Times New Roman" panose="02020603050405020304" pitchFamily="18" charset="0"/>
                <a:cs typeface="Times New Roman" panose="02020603050405020304" pitchFamily="18" charset="0"/>
              </a:rPr>
              <a:t>The attrition trend shows critical time thresholds (e.g., after 3 years) where dissatisfaction begins to rise. Addressing career development proactively could mitigate risks.</a:t>
            </a:r>
          </a:p>
        </p:txBody>
      </p:sp>
    </p:spTree>
    <p:extLst>
      <p:ext uri="{BB962C8B-B14F-4D97-AF65-F5344CB8AC3E}">
        <p14:creationId xmlns:p14="http://schemas.microsoft.com/office/powerpoint/2010/main" val="2291408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560026-3DC8-1596-513D-920D10471A5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230F18D7-C0F2-AB59-6C61-134906AD9F84}"/>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D7BAC83F-AA4A-DE29-8EFE-9835038F00A5}"/>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4A1D665F-37B9-732C-DE02-46853A449767}"/>
              </a:ext>
            </a:extLst>
          </p:cNvPr>
          <p:cNvSpPr/>
          <p:nvPr/>
        </p:nvSpPr>
        <p:spPr>
          <a:xfrm>
            <a:off x="350739" y="201168"/>
            <a:ext cx="4676280" cy="923330"/>
          </a:xfrm>
          <a:prstGeom prst="rect">
            <a:avLst/>
          </a:prstGeom>
          <a:noFill/>
        </p:spPr>
        <p:txBody>
          <a:bodyPr wrap="none" lIns="91440" tIns="45720" rIns="91440" bIns="45720">
            <a:spAutoFit/>
          </a:bodyPr>
          <a:lstStyle/>
          <a:p>
            <a:pPr algn="ctr"/>
            <a:r>
              <a:rPr lang="en-IN"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igh Tower Text" panose="02040502050506030303" pitchFamily="18" charset="0"/>
                <a:ea typeface="Lexend"/>
                <a:cs typeface="Lexend"/>
                <a:sym typeface="Lexend"/>
              </a:rPr>
              <a:t>Data Overview</a:t>
            </a:r>
            <a:endParaRPr lang="en-IN" sz="5400" b="1" u="sng" dirty="0">
              <a:ln w="9525">
                <a:solidFill>
                  <a:schemeClr val="bg1"/>
                </a:solidFill>
                <a:prstDash val="solid"/>
              </a:ln>
              <a:solidFill>
                <a:schemeClr val="tx1">
                  <a:lumMod val="95000"/>
                  <a:lumOff val="5000"/>
                </a:schemeClr>
              </a:solidFill>
              <a:effectLst>
                <a:outerShdw blurRad="12700" dist="38100" dir="2700000" algn="tl" rotWithShape="0">
                  <a:schemeClr val="bg1">
                    <a:lumMod val="50000"/>
                  </a:schemeClr>
                </a:outerShdw>
              </a:effectLst>
              <a:latin typeface="High Tower Text" panose="02040502050506030303" pitchFamily="18" charset="0"/>
            </a:endParaRPr>
          </a:p>
        </p:txBody>
      </p:sp>
      <p:sp>
        <p:nvSpPr>
          <p:cNvPr id="4" name="TextBox 3">
            <a:extLst>
              <a:ext uri="{FF2B5EF4-FFF2-40B4-BE49-F238E27FC236}">
                <a16:creationId xmlns:a16="http://schemas.microsoft.com/office/drawing/2014/main" id="{264C8B72-DF16-4071-1857-C380CD4996B3}"/>
              </a:ext>
            </a:extLst>
          </p:cNvPr>
          <p:cNvSpPr txBox="1"/>
          <p:nvPr/>
        </p:nvSpPr>
        <p:spPr>
          <a:xfrm>
            <a:off x="740664" y="923330"/>
            <a:ext cx="11310909" cy="425052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tabLst/>
            </a:pPr>
            <a:r>
              <a:rPr kumimoji="0" lang="en-US" altLang="en-US" sz="2000" b="1" i="0" u="none" strike="noStrike" cap="none" normalizeH="0" baseline="0" dirty="0">
                <a:ln>
                  <a:noFill/>
                </a:ln>
                <a:effectLst/>
                <a:latin typeface="Times New Roman" panose="02020603050405020304" pitchFamily="18" charset="0"/>
                <a:cs typeface="Times New Roman" panose="02020603050405020304" pitchFamily="18" charset="0"/>
              </a:rPr>
              <a:t>Data Categories</a:t>
            </a:r>
            <a:r>
              <a:rPr kumimoji="0" lang="en-US" altLang="en-US" sz="2000" b="0" i="0" u="none" strike="noStrike" cap="none" normalizeH="0" baseline="0" dirty="0">
                <a:ln>
                  <a:noFill/>
                </a:ln>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tabLst/>
            </a:pPr>
            <a:r>
              <a:rPr lang="en-US" altLang="en-US" dirty="0">
                <a:latin typeface="Times New Roman" panose="02020603050405020304" pitchFamily="18" charset="0"/>
                <a:cs typeface="Times New Roman" panose="02020603050405020304" pitchFamily="18" charset="0"/>
              </a:rPr>
              <a:t>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Highlight key variables used in analysis: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Demographics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Age, gender, education level.</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Job Information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Job role, department, work-life balance score.</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Compensation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Monthly income, hourly rates.</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Promotions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Years at the company, years since last promotion.</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Attrition Data	</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Status (active/left), reasons for attrition.</a:t>
            </a:r>
            <a:endParaRPr lang="en-US" b="1" dirty="0">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endParaRPr kumimoji="0" lang="en-US" altLang="en-US" b="1" i="0" u="none" strike="noStrike" cap="none" normalizeH="0" baseline="0" dirty="0">
              <a:ln>
                <a:noFill/>
              </a:ln>
              <a:effectLst/>
              <a:latin typeface="Arial" panose="020B0604020202020204" pitchFamily="34" charset="0"/>
            </a:endParaRPr>
          </a:p>
          <a:p>
            <a:pPr marL="742950" lvl="1" indent="-285750">
              <a:lnSpc>
                <a:spcPct val="150000"/>
              </a:lnSpc>
              <a:buFont typeface="Arial" panose="020B0604020202020204" pitchFamily="34" charset="0"/>
              <a:buChar char="•"/>
            </a:pPr>
            <a:endParaRPr lang="en-US" dirty="0"/>
          </a:p>
        </p:txBody>
      </p:sp>
    </p:spTree>
    <p:extLst>
      <p:ext uri="{BB962C8B-B14F-4D97-AF65-F5344CB8AC3E}">
        <p14:creationId xmlns:p14="http://schemas.microsoft.com/office/powerpoint/2010/main" val="252235553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43156-BCF0-F8FF-0EDB-3901AC263E7F}"/>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65F2D171-637D-E749-6850-9F5715FD2337}"/>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258234B8-B703-46E3-8F17-812B08D6D627}"/>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 name="Rectangle 2">
            <a:extLst>
              <a:ext uri="{FF2B5EF4-FFF2-40B4-BE49-F238E27FC236}">
                <a16:creationId xmlns:a16="http://schemas.microsoft.com/office/drawing/2014/main" id="{899CE87E-1F11-34ED-632D-D780314D4425}"/>
              </a:ext>
            </a:extLst>
          </p:cNvPr>
          <p:cNvSpPr/>
          <p:nvPr/>
        </p:nvSpPr>
        <p:spPr>
          <a:xfrm>
            <a:off x="192024" y="36771"/>
            <a:ext cx="12192000" cy="646331"/>
          </a:xfrm>
          <a:prstGeom prst="rect">
            <a:avLst/>
          </a:prstGeom>
          <a:noFill/>
        </p:spPr>
        <p:txBody>
          <a:bodyPr wrap="square" lIns="91440" tIns="45720" rIns="91440" bIns="45720">
            <a:spAutoFit/>
          </a:bodyPr>
          <a:lstStyle/>
          <a:p>
            <a:r>
              <a:rPr lang="en-US"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sym typeface="Lexend"/>
              </a:rPr>
              <a:t>Recommendations</a:t>
            </a:r>
            <a:endParaRPr lang="en-IN" sz="3600"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667A9ECC-7A15-B05F-1591-1F7B7E1ABC3B}"/>
              </a:ext>
            </a:extLst>
          </p:cNvPr>
          <p:cNvSpPr txBox="1"/>
          <p:nvPr/>
        </p:nvSpPr>
        <p:spPr>
          <a:xfrm>
            <a:off x="192024" y="633027"/>
            <a:ext cx="11807952" cy="6275051"/>
          </a:xfrm>
          <a:prstGeom prst="rect">
            <a:avLst/>
          </a:prstGeom>
          <a:noFill/>
        </p:spPr>
        <p:txBody>
          <a:bodyPr wrap="square">
            <a:spAutoFit/>
          </a:bodyPr>
          <a:lstStyle/>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Training &amp; Development:</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Offer professional growth opportunities to improve retention. </a:t>
            </a:r>
            <a:endParaRPr lang="en-US" altLang="en-US" dirty="0">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Retention Strategy : </a:t>
            </a:r>
            <a:r>
              <a:rPr lang="en-US" dirty="0">
                <a:latin typeface="Times New Roman" panose="02020603050405020304" pitchFamily="18" charset="0"/>
                <a:cs typeface="Times New Roman" panose="02020603050405020304" pitchFamily="18" charset="0"/>
              </a:rPr>
              <a:t>Provide performance-based incentives or salary hikes for research scientists.</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Internal Equity Audit:</a:t>
            </a:r>
            <a:r>
              <a:rPr lang="en-US" dirty="0">
                <a:latin typeface="Times New Roman" panose="02020603050405020304" pitchFamily="18" charset="0"/>
                <a:cs typeface="Times New Roman" panose="02020603050405020304" pitchFamily="18" charset="0"/>
              </a:rPr>
              <a:t> Ensure research scientists’ pay aligns with their experience, contributions, and similar roles across departments.</a:t>
            </a:r>
            <a:endPar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Flexible Work Arrangements: </a:t>
            </a:r>
            <a:r>
              <a:rPr lang="en-US" dirty="0">
                <a:latin typeface="Times New Roman" panose="02020603050405020304" pitchFamily="18" charset="0"/>
                <a:cs typeface="Times New Roman" panose="02020603050405020304" pitchFamily="18" charset="0"/>
              </a:rPr>
              <a:t>Offer remote work or hybrid schedules for roles with low work-life balance</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914400" rtl="0" eaLnBrk="0" fontAlgn="base" latinLnBrk="0" hangingPunct="0">
              <a:lnSpc>
                <a:spcPct val="150000"/>
              </a:lnSpc>
              <a:spcBef>
                <a:spcPct val="0"/>
              </a:spcBef>
              <a:spcAft>
                <a:spcPct val="0"/>
              </a:spcAft>
              <a:buClrTx/>
              <a:buSzTx/>
              <a:buFont typeface="+mj-lt"/>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Resource Allocation:</a:t>
            </a:r>
            <a:r>
              <a:rPr lang="en-US" dirty="0">
                <a:latin typeface="Times New Roman" panose="02020603050405020304" pitchFamily="18" charset="0"/>
                <a:cs typeface="Times New Roman" panose="02020603050405020304" pitchFamily="18" charset="0"/>
              </a:rPr>
              <a:t> Provide additional team members or support for roles with high workloads, such as Sales and Management.</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Timely Promotions: </a:t>
            </a:r>
            <a:r>
              <a:rPr lang="en-US" dirty="0">
                <a:latin typeface="Times New Roman" panose="02020603050405020304" pitchFamily="18" charset="0"/>
                <a:cs typeface="Times New Roman" panose="02020603050405020304" pitchFamily="18" charset="0"/>
              </a:rPr>
              <a:t>Establish clear and achievable promotion paths for all roles to ensure employees feel valued</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Career Development Programs: </a:t>
            </a:r>
            <a:r>
              <a:rPr lang="en-US" dirty="0">
                <a:latin typeface="Times New Roman" panose="02020603050405020304" pitchFamily="18" charset="0"/>
                <a:cs typeface="Times New Roman" panose="02020603050405020304" pitchFamily="18" charset="0"/>
              </a:rPr>
              <a:t>Offer alternative career growth opportunities, such as leadership training, for employees who might not be eligible for immediate promotions.</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Regular Feedback:</a:t>
            </a:r>
            <a:r>
              <a:rPr lang="en-US" dirty="0">
                <a:latin typeface="Times New Roman" panose="02020603050405020304" pitchFamily="18" charset="0"/>
                <a:cs typeface="Times New Roman" panose="02020603050405020304" pitchFamily="18" charset="0"/>
              </a:rPr>
              <a:t> Implement biannual reviews to discuss career progression and gather feedback from employees on their growth expectations.</a:t>
            </a:r>
          </a:p>
          <a:p>
            <a:pPr marL="342900" indent="-342900">
              <a:lnSpc>
                <a:spcPct val="150000"/>
              </a:lnSpc>
              <a:buFont typeface="+mj-lt"/>
              <a:buAutoNum type="arabicPeriod"/>
            </a:pPr>
            <a:r>
              <a:rPr lang="en-US" b="1" dirty="0">
                <a:latin typeface="Times New Roman" panose="02020603050405020304" pitchFamily="18" charset="0"/>
                <a:cs typeface="Times New Roman" panose="02020603050405020304" pitchFamily="18" charset="0"/>
              </a:rPr>
              <a:t>Recognition and Rewards : </a:t>
            </a:r>
            <a:r>
              <a:rPr lang="en-US" dirty="0">
                <a:latin typeface="Times New Roman" panose="02020603050405020304" pitchFamily="18" charset="0"/>
                <a:cs typeface="Times New Roman" panose="02020603050405020304" pitchFamily="18" charset="0"/>
              </a:rPr>
              <a:t>Acknowledge employee contributions regularly, even without formal promotions, to maintain morale and motivation.</a:t>
            </a:r>
          </a:p>
          <a:p>
            <a:pPr marL="342900" indent="-342900">
              <a:lnSpc>
                <a:spcPct val="150000"/>
              </a:lnSpc>
              <a:buFont typeface="+mj-lt"/>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2808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8EC54-0BC8-3209-183F-C85CD784DD0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F6D31411-D2AD-79BD-F7BE-052548AFD8A6}"/>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BB5433F1-7966-A972-5F7D-0747B0B2812A}"/>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10160"/>
            <a:ext cx="12192000" cy="6858000"/>
          </a:xfrm>
          <a:prstGeom prst="rect">
            <a:avLst/>
          </a:prstGeom>
        </p:spPr>
      </p:pic>
      <p:sp>
        <p:nvSpPr>
          <p:cNvPr id="3" name="Rectangle 2">
            <a:extLst>
              <a:ext uri="{FF2B5EF4-FFF2-40B4-BE49-F238E27FC236}">
                <a16:creationId xmlns:a16="http://schemas.microsoft.com/office/drawing/2014/main" id="{856B770B-7E2E-16AD-0543-BFB207EF5C28}"/>
              </a:ext>
            </a:extLst>
          </p:cNvPr>
          <p:cNvSpPr/>
          <p:nvPr/>
        </p:nvSpPr>
        <p:spPr>
          <a:xfrm>
            <a:off x="301752" y="271165"/>
            <a:ext cx="12192000" cy="646331"/>
          </a:xfrm>
          <a:prstGeom prst="rect">
            <a:avLst/>
          </a:prstGeom>
          <a:noFill/>
        </p:spPr>
        <p:txBody>
          <a:bodyPr wrap="square" lIns="91440" tIns="45720" rIns="91440" bIns="45720">
            <a:spAutoFit/>
          </a:bodyPr>
          <a:lstStyle/>
          <a:p>
            <a:r>
              <a:rPr lang="en-US" sz="36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Times New Roman" panose="02020603050405020304" pitchFamily="18" charset="0"/>
                <a:cs typeface="Times New Roman" panose="02020603050405020304" pitchFamily="18" charset="0"/>
                <a:sym typeface="Lexend"/>
              </a:rPr>
              <a:t>Conclusion</a:t>
            </a:r>
            <a:endParaRPr lang="en-IN" sz="3600" b="1" u="sng" dirty="0">
              <a:ln w="22225">
                <a:solidFill>
                  <a:schemeClr val="accent2"/>
                </a:solidFill>
                <a:prstDash val="solid"/>
              </a:ln>
              <a:solidFill>
                <a:schemeClr val="accent2">
                  <a:lumMod val="40000"/>
                  <a:lumOff val="60000"/>
                </a:schemeClr>
              </a:solidFill>
              <a:latin typeface="Times New Roman" panose="02020603050405020304" pitchFamily="18" charset="0"/>
              <a:cs typeface="Times New Roman" panose="02020603050405020304" pitchFamily="18" charset="0"/>
            </a:endParaRPr>
          </a:p>
        </p:txBody>
      </p:sp>
      <p:sp>
        <p:nvSpPr>
          <p:cNvPr id="8" name="TextBox 7">
            <a:extLst>
              <a:ext uri="{FF2B5EF4-FFF2-40B4-BE49-F238E27FC236}">
                <a16:creationId xmlns:a16="http://schemas.microsoft.com/office/drawing/2014/main" id="{456AACD4-C461-C17E-1BA0-7ABFF202D822}"/>
              </a:ext>
            </a:extLst>
          </p:cNvPr>
          <p:cNvSpPr txBox="1"/>
          <p:nvPr/>
        </p:nvSpPr>
        <p:spPr>
          <a:xfrm>
            <a:off x="301752" y="1198821"/>
            <a:ext cx="11603736" cy="3366563"/>
          </a:xfrm>
          <a:prstGeom prst="rect">
            <a:avLst/>
          </a:prstGeom>
          <a:noFill/>
        </p:spPr>
        <p:txBody>
          <a:bodyPr wrap="square">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altLang="en-US" sz="18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In this project, we analyzed key HR metrics to uncover actionable insights into workforce trends, employee engagement, and organizational efficiency. By exploring correlations such as years since last promotion and attrition, and the impact of job roles on work-life balance, we identified critical areas for improvement.</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None/>
              <a:tabLst/>
            </a:pPr>
            <a:r>
              <a:rPr lang="en-US" altLang="en-US" dirty="0">
                <a:latin typeface="Times New Roman" panose="02020603050405020304" pitchFamily="18" charset="0"/>
                <a:ea typeface="Tahoma" panose="020B0604030504040204" pitchFamily="34" charset="0"/>
                <a:cs typeface="Times New Roman" panose="02020603050405020304" pitchFamily="18" charset="0"/>
              </a:rPr>
              <a:t>	</a:t>
            </a:r>
            <a:r>
              <a:rPr kumimoji="0" lang="en-US" altLang="en-US" sz="18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rPr>
              <a:t> Our findings emphasize the importance of timely promotions, equitable compensation, and targeted employee support programs. This analysis highlights how HR analytics can transform data into strategies that optimize workforce planning, enhance employee satisfaction, and strengthen the organization’s competitive edge.</a:t>
            </a:r>
          </a:p>
          <a:p>
            <a:pPr marL="0" marR="0" lvl="0" indent="0" algn="l"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ea typeface="Tahoma" panose="020B0604030504040204" pitchFamily="34" charset="0"/>
              <a:cs typeface="Times New Roman" panose="02020603050405020304" pitchFamily="18" charset="0"/>
            </a:endParaRPr>
          </a:p>
        </p:txBody>
      </p:sp>
    </p:spTree>
    <p:extLst>
      <p:ext uri="{BB962C8B-B14F-4D97-AF65-F5344CB8AC3E}">
        <p14:creationId xmlns:p14="http://schemas.microsoft.com/office/powerpoint/2010/main" val="16917564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D1894-9539-5740-F96A-1C6503137181}"/>
            </a:ext>
          </a:extLst>
        </p:cNvPr>
        <p:cNvGrpSpPr/>
        <p:nvPr/>
      </p:nvGrpSpPr>
      <p:grpSpPr>
        <a:xfrm>
          <a:off x="0" y="0"/>
          <a:ext cx="0" cy="0"/>
          <a:chOff x="0" y="0"/>
          <a:chExt cx="0" cy="0"/>
        </a:xfrm>
      </p:grpSpPr>
      <p:pic>
        <p:nvPicPr>
          <p:cNvPr id="11" name="Graphic 10">
            <a:extLst>
              <a:ext uri="{FF2B5EF4-FFF2-40B4-BE49-F238E27FC236}">
                <a16:creationId xmlns:a16="http://schemas.microsoft.com/office/drawing/2014/main" id="{14D9B008-059E-6365-5706-576E532E73EA}"/>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0" y="0"/>
            <a:ext cx="12192000" cy="6858000"/>
          </a:xfrm>
          <a:prstGeom prst="rect">
            <a:avLst/>
          </a:prstGeom>
          <a:ln>
            <a:noFill/>
          </a:ln>
          <a:effectLst>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pic>
    </p:spTree>
    <p:extLst>
      <p:ext uri="{BB962C8B-B14F-4D97-AF65-F5344CB8AC3E}">
        <p14:creationId xmlns:p14="http://schemas.microsoft.com/office/powerpoint/2010/main" val="30747897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29A949-6CF4-56DC-6D24-3879F79F319B}"/>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4518ADED-9D88-6987-A87D-384AF60C84F3}"/>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91B26B37-5F82-5A3F-ECEF-ACB437DE6F44}"/>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9144" y="9144"/>
            <a:ext cx="12192000" cy="6858000"/>
          </a:xfrm>
          <a:prstGeom prst="rect">
            <a:avLst/>
          </a:prstGeom>
        </p:spPr>
      </p:pic>
      <p:sp>
        <p:nvSpPr>
          <p:cNvPr id="3" name="Rectangle 2">
            <a:extLst>
              <a:ext uri="{FF2B5EF4-FFF2-40B4-BE49-F238E27FC236}">
                <a16:creationId xmlns:a16="http://schemas.microsoft.com/office/drawing/2014/main" id="{58AA85E7-EB62-D083-513B-E98BEBAFA62B}"/>
              </a:ext>
            </a:extLst>
          </p:cNvPr>
          <p:cNvSpPr/>
          <p:nvPr/>
        </p:nvSpPr>
        <p:spPr>
          <a:xfrm>
            <a:off x="118872" y="122371"/>
            <a:ext cx="6123792" cy="923330"/>
          </a:xfrm>
          <a:prstGeom prst="rect">
            <a:avLst/>
          </a:prstGeom>
          <a:noFill/>
        </p:spPr>
        <p:txBody>
          <a:bodyPr wrap="none" lIns="91440" tIns="45720" rIns="91440" bIns="45720">
            <a:spAutoFit/>
          </a:bodyPr>
          <a:lstStyle/>
          <a:p>
            <a:pPr algn="ctr"/>
            <a:r>
              <a:rPr lang="en-IN" sz="54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igh Tower Text" panose="02040502050506030303" pitchFamily="18" charset="0"/>
                <a:ea typeface="Lexend"/>
                <a:cs typeface="Lexend"/>
                <a:sym typeface="Lexend"/>
              </a:rPr>
              <a:t>Objectives and KPIs</a:t>
            </a:r>
            <a:endParaRPr lang="en-IN" sz="5400" b="1" u="sng" dirty="0">
              <a:ln w="22225">
                <a:solidFill>
                  <a:schemeClr val="accent2"/>
                </a:solidFill>
                <a:prstDash val="solid"/>
              </a:ln>
              <a:solidFill>
                <a:schemeClr val="accent2">
                  <a:lumMod val="40000"/>
                  <a:lumOff val="60000"/>
                </a:schemeClr>
              </a:solidFill>
              <a:latin typeface="High Tower Text" panose="02040502050506030303" pitchFamily="18" charset="0"/>
            </a:endParaRPr>
          </a:p>
        </p:txBody>
      </p:sp>
      <p:sp>
        <p:nvSpPr>
          <p:cNvPr id="4" name="Rectangle 1">
            <a:extLst>
              <a:ext uri="{FF2B5EF4-FFF2-40B4-BE49-F238E27FC236}">
                <a16:creationId xmlns:a16="http://schemas.microsoft.com/office/drawing/2014/main" id="{E22C5C75-0C2F-8098-15F5-FEB57FD7938D}"/>
              </a:ext>
            </a:extLst>
          </p:cNvPr>
          <p:cNvSpPr>
            <a:spLocks noChangeArrowheads="1"/>
          </p:cNvSpPr>
          <p:nvPr/>
        </p:nvSpPr>
        <p:spPr bwMode="auto">
          <a:xfrm>
            <a:off x="-9144" y="1045701"/>
            <a:ext cx="12182856" cy="570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2" eaLnBrk="0" fontAlgn="base" hangingPunct="0">
              <a:spcBef>
                <a:spcPct val="0"/>
              </a:spcBef>
              <a:spcAft>
                <a:spcPct val="0"/>
              </a:spcAft>
              <a:buFontTx/>
              <a:buChar char="•"/>
            </a:pPr>
            <a:r>
              <a:rPr lang="en-US" altLang="en-US" sz="2400" b="1" dirty="0">
                <a:solidFill>
                  <a:srgbClr val="002060"/>
                </a:solidFill>
                <a:latin typeface="Times New Roman" panose="02020603050405020304" pitchFamily="18" charset="0"/>
                <a:cs typeface="Times New Roman" panose="02020603050405020304" pitchFamily="18" charset="0"/>
              </a:rPr>
              <a:t>Objectives</a:t>
            </a:r>
            <a:r>
              <a:rPr lang="en-US" altLang="en-US" sz="2400" dirty="0">
                <a:solidFill>
                  <a:srgbClr val="002060"/>
                </a:solidFill>
                <a:latin typeface="Times New Roman" panose="02020603050405020304" pitchFamily="18" charset="0"/>
                <a:cs typeface="Times New Roman" panose="02020603050405020304" pitchFamily="18" charset="0"/>
              </a:rPr>
              <a:t>:</a:t>
            </a:r>
          </a:p>
          <a:p>
            <a:pPr lvl="2" eaLnBrk="0" fontAlgn="base" hangingPunct="0">
              <a:lnSpc>
                <a:spcPct val="150000"/>
              </a:lnSpc>
              <a:spcBef>
                <a:spcPct val="0"/>
              </a:spcBef>
              <a:spcAft>
                <a:spcPct val="0"/>
              </a:spcAft>
              <a:buFontTx/>
              <a:buAutoNum type="arabicPeriod"/>
            </a:pPr>
            <a:r>
              <a:rPr lang="en-US" altLang="en-US" sz="2000" dirty="0">
                <a:latin typeface="Times New Roman" panose="02020603050405020304" pitchFamily="18" charset="0"/>
                <a:cs typeface="Times New Roman" panose="02020603050405020304" pitchFamily="18" charset="0"/>
              </a:rPr>
              <a:t>Understand workforce trends.</a:t>
            </a:r>
          </a:p>
          <a:p>
            <a:pPr lvl="2" eaLnBrk="0" fontAlgn="base" hangingPunct="0">
              <a:lnSpc>
                <a:spcPct val="150000"/>
              </a:lnSpc>
              <a:spcBef>
                <a:spcPct val="0"/>
              </a:spcBef>
              <a:spcAft>
                <a:spcPct val="0"/>
              </a:spcAft>
              <a:buFontTx/>
              <a:buAutoNum type="arabicPeriod" startAt="2"/>
            </a:pPr>
            <a:r>
              <a:rPr lang="en-US" altLang="en-US" sz="2000" dirty="0">
                <a:latin typeface="Times New Roman" panose="02020603050405020304" pitchFamily="18" charset="0"/>
                <a:cs typeface="Times New Roman" panose="02020603050405020304" pitchFamily="18" charset="0"/>
              </a:rPr>
              <a:t>Identify attrition drivers.</a:t>
            </a:r>
          </a:p>
          <a:p>
            <a:pPr lvl="2" eaLnBrk="0" fontAlgn="base" hangingPunct="0">
              <a:lnSpc>
                <a:spcPct val="150000"/>
              </a:lnSpc>
              <a:spcBef>
                <a:spcPct val="0"/>
              </a:spcBef>
              <a:spcAft>
                <a:spcPct val="0"/>
              </a:spcAft>
              <a:buFontTx/>
              <a:buAutoNum type="arabicPeriod" startAt="3"/>
            </a:pPr>
            <a:r>
              <a:rPr lang="en-US" altLang="en-US" sz="2000" dirty="0">
                <a:latin typeface="Times New Roman" panose="02020603050405020304" pitchFamily="18" charset="0"/>
                <a:cs typeface="Times New Roman" panose="02020603050405020304" pitchFamily="18" charset="0"/>
              </a:rPr>
              <a:t>Assess work-life balance impacts.</a:t>
            </a:r>
          </a:p>
          <a:p>
            <a:pPr lvl="2" eaLnBrk="0" fontAlgn="base" hangingPunct="0">
              <a:lnSpc>
                <a:spcPct val="150000"/>
              </a:lnSpc>
              <a:spcBef>
                <a:spcPct val="0"/>
              </a:spcBef>
              <a:spcAft>
                <a:spcPct val="0"/>
              </a:spcAft>
              <a:buFontTx/>
              <a:buAutoNum type="arabicPeriod" startAt="4"/>
            </a:pPr>
            <a:r>
              <a:rPr lang="en-US" altLang="en-US" sz="2000" dirty="0">
                <a:latin typeface="Times New Roman" panose="02020603050405020304" pitchFamily="18" charset="0"/>
                <a:cs typeface="Times New Roman" panose="02020603050405020304" pitchFamily="18" charset="0"/>
              </a:rPr>
              <a:t>Provide actionable insights for HR strategy.</a:t>
            </a:r>
          </a:p>
          <a:p>
            <a:pPr lvl="2" eaLnBrk="0" fontAlgn="base" hangingPunct="0">
              <a:spcBef>
                <a:spcPct val="0"/>
              </a:spcBef>
              <a:spcAft>
                <a:spcPct val="0"/>
              </a:spcAft>
            </a:pPr>
            <a:endParaRPr lang="en-US" altLang="en-US" sz="2000" dirty="0">
              <a:latin typeface="Times New Roman" panose="02020603050405020304" pitchFamily="18" charset="0"/>
              <a:cs typeface="Times New Roman" panose="02020603050405020304" pitchFamily="18" charset="0"/>
            </a:endParaRPr>
          </a:p>
          <a:p>
            <a:pPr lvl="2" eaLnBrk="0" fontAlgn="base" hangingPunct="0">
              <a:spcBef>
                <a:spcPct val="0"/>
              </a:spcBef>
              <a:spcAft>
                <a:spcPct val="0"/>
              </a:spcAft>
              <a:buFontTx/>
              <a:buChar char="•"/>
            </a:pPr>
            <a:r>
              <a:rPr lang="en-US" altLang="en-US" sz="2400" b="1" dirty="0">
                <a:solidFill>
                  <a:srgbClr val="002060"/>
                </a:solidFill>
                <a:latin typeface="Times New Roman" panose="02020603050405020304" pitchFamily="18" charset="0"/>
                <a:cs typeface="Times New Roman" panose="02020603050405020304" pitchFamily="18" charset="0"/>
              </a:rPr>
              <a:t>KPIs</a:t>
            </a:r>
            <a:r>
              <a:rPr lang="en-US" altLang="en-US" sz="2400" dirty="0">
                <a:solidFill>
                  <a:srgbClr val="002060"/>
                </a:solidFill>
                <a:latin typeface="Times New Roman" panose="02020603050405020304" pitchFamily="18" charset="0"/>
                <a:cs typeface="Times New Roman" panose="02020603050405020304" pitchFamily="18" charset="0"/>
              </a:rPr>
              <a:t>:</a:t>
            </a:r>
          </a:p>
          <a:p>
            <a:pPr lvl="2" eaLnBrk="0" fontAlgn="base" hangingPunct="0">
              <a:lnSpc>
                <a:spcPct val="15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Average Attrition Rate for All Departments.</a:t>
            </a:r>
          </a:p>
          <a:p>
            <a:pPr lvl="2" eaLnBrk="0" fontAlgn="base" hangingPunct="0">
              <a:lnSpc>
                <a:spcPct val="15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Average Hourly Rate of Male Research Scientists.</a:t>
            </a:r>
          </a:p>
          <a:p>
            <a:pPr lvl="2" eaLnBrk="0" fontAlgn="base" hangingPunct="0">
              <a:lnSpc>
                <a:spcPct val="15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Attrition Rate vs. Monthly Income Stats.</a:t>
            </a:r>
          </a:p>
          <a:p>
            <a:pPr lvl="2" eaLnBrk="0" fontAlgn="base" hangingPunct="0">
              <a:lnSpc>
                <a:spcPct val="15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Average Working Years for Each Department.</a:t>
            </a:r>
          </a:p>
          <a:p>
            <a:pPr lvl="2" eaLnBrk="0" fontAlgn="base" hangingPunct="0">
              <a:lnSpc>
                <a:spcPct val="15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Job Role vs. Work-Life Balance.</a:t>
            </a:r>
          </a:p>
          <a:p>
            <a:pPr lvl="2" eaLnBrk="0" fontAlgn="base" hangingPunct="0">
              <a:lnSpc>
                <a:spcPct val="150000"/>
              </a:lnSpc>
              <a:spcBef>
                <a:spcPct val="0"/>
              </a:spcBef>
              <a:spcAft>
                <a:spcPct val="0"/>
              </a:spcAft>
              <a:buFontTx/>
              <a:buChar char="•"/>
            </a:pPr>
            <a:r>
              <a:rPr lang="en-US" altLang="en-US" sz="2000" dirty="0">
                <a:latin typeface="Times New Roman" panose="02020603050405020304" pitchFamily="18" charset="0"/>
                <a:cs typeface="Times New Roman" panose="02020603050405020304" pitchFamily="18" charset="0"/>
              </a:rPr>
              <a:t>Attrition Rate vs. Years Since Last Promotion.</a:t>
            </a:r>
          </a:p>
        </p:txBody>
      </p:sp>
    </p:spTree>
    <p:extLst>
      <p:ext uri="{BB962C8B-B14F-4D97-AF65-F5344CB8AC3E}">
        <p14:creationId xmlns:p14="http://schemas.microsoft.com/office/powerpoint/2010/main" val="16859106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58EFD5-CA46-DF7D-AD1E-741D9A87652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3625E039-6E0E-E732-D152-73E08AAD2A3A}"/>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04EF0D6E-BF31-6427-E484-C45EDD6EC8EF}"/>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10160"/>
            <a:ext cx="12192000" cy="6858000"/>
          </a:xfrm>
          <a:prstGeom prst="rect">
            <a:avLst/>
          </a:prstGeom>
        </p:spPr>
      </p:pic>
      <p:sp>
        <p:nvSpPr>
          <p:cNvPr id="5" name="Rectangle 4">
            <a:extLst>
              <a:ext uri="{FF2B5EF4-FFF2-40B4-BE49-F238E27FC236}">
                <a16:creationId xmlns:a16="http://schemas.microsoft.com/office/drawing/2014/main" id="{F6210246-9361-F0DC-270D-40640AC2AFCF}"/>
              </a:ext>
            </a:extLst>
          </p:cNvPr>
          <p:cNvSpPr/>
          <p:nvPr/>
        </p:nvSpPr>
        <p:spPr>
          <a:xfrm>
            <a:off x="237744" y="10160"/>
            <a:ext cx="11470640" cy="830997"/>
          </a:xfrm>
          <a:prstGeom prst="rect">
            <a:avLst/>
          </a:prstGeom>
          <a:noFill/>
        </p:spPr>
        <p:txBody>
          <a:bodyPr wrap="square" lIns="91440" tIns="45720" rIns="91440" bIns="45720">
            <a:spAutoFit/>
          </a:bodyPr>
          <a:lstStyle/>
          <a:p>
            <a:pPr algn="ctr"/>
            <a:r>
              <a:rPr lang="en-IN" sz="4800" b="1" u="sng" dirty="0">
                <a:ln w="13462">
                  <a:solidFill>
                    <a:schemeClr val="bg1"/>
                  </a:solidFill>
                  <a:prstDash val="solid"/>
                </a:ln>
                <a:solidFill>
                  <a:schemeClr val="tx1">
                    <a:lumMod val="85000"/>
                    <a:lumOff val="15000"/>
                  </a:schemeClr>
                </a:solidFill>
                <a:effectLst>
                  <a:outerShdw dist="38100" dir="2700000" algn="bl" rotWithShape="0">
                    <a:schemeClr val="accent5"/>
                  </a:outerShdw>
                </a:effectLst>
                <a:latin typeface="High Tower Text" panose="02040502050506030303" pitchFamily="18" charset="0"/>
                <a:sym typeface="Lexend"/>
              </a:rPr>
              <a:t>Average Attrition Rate for All Departments</a:t>
            </a:r>
            <a:endParaRPr lang="en-IN" sz="4800" b="1" u="sng" dirty="0">
              <a:ln w="22225">
                <a:solidFill>
                  <a:schemeClr val="accent2"/>
                </a:solidFill>
                <a:prstDash val="solid"/>
              </a:ln>
              <a:solidFill>
                <a:schemeClr val="accent2">
                  <a:lumMod val="40000"/>
                  <a:lumOff val="60000"/>
                </a:schemeClr>
              </a:solidFill>
              <a:latin typeface="High Tower Text" panose="02040502050506030303" pitchFamily="18" charset="0"/>
            </a:endParaRPr>
          </a:p>
        </p:txBody>
      </p:sp>
      <p:sp>
        <p:nvSpPr>
          <p:cNvPr id="9" name="TextBox 8">
            <a:extLst>
              <a:ext uri="{FF2B5EF4-FFF2-40B4-BE49-F238E27FC236}">
                <a16:creationId xmlns:a16="http://schemas.microsoft.com/office/drawing/2014/main" id="{F1875CD6-407F-F698-EB20-F46DEA6BD211}"/>
              </a:ext>
            </a:extLst>
          </p:cNvPr>
          <p:cNvSpPr txBox="1"/>
          <p:nvPr/>
        </p:nvSpPr>
        <p:spPr>
          <a:xfrm>
            <a:off x="0" y="841157"/>
            <a:ext cx="12192000" cy="5859553"/>
          </a:xfrm>
          <a:prstGeom prst="rect">
            <a:avLst/>
          </a:prstGeom>
          <a:noFill/>
        </p:spPr>
        <p:txBody>
          <a:bodyPr wrap="square">
            <a:spAutoFit/>
          </a:bodyPr>
          <a:lstStyle/>
          <a:p>
            <a:pPr lvl="1">
              <a:lnSpc>
                <a:spcPct val="150000"/>
              </a:lnSpc>
            </a:pPr>
            <a:r>
              <a:rPr lang="en-US" dirty="0">
                <a:latin typeface="Times New Roman" panose="02020603050405020304" pitchFamily="18" charset="0"/>
                <a:cs typeface="Times New Roman" panose="02020603050405020304" pitchFamily="18" charset="0"/>
              </a:rPr>
              <a:t>	The attrition rate represents the percentage of employees who leave the organization over a specific period. This KPI measures the average attrition rate across all departments to identify which areas experience higher turnover and require attention.</a:t>
            </a:r>
          </a:p>
          <a:p>
            <a:pPr lvl="1">
              <a:lnSpc>
                <a:spcPct val="150000"/>
              </a:lnSpc>
            </a:pPr>
            <a:r>
              <a:rPr lang="en-US" b="1" dirty="0">
                <a:latin typeface="Times New Roman" panose="02020603050405020304" pitchFamily="18" charset="0"/>
                <a:cs typeface="Times New Roman" panose="02020603050405020304" pitchFamily="18" charset="0"/>
              </a:rPr>
              <a:t>Importance of This KPI</a:t>
            </a:r>
            <a:endParaRPr lang="en-US" dirty="0">
              <a:latin typeface="Times New Roman" panose="02020603050405020304" pitchFamily="18" charset="0"/>
              <a:cs typeface="Times New Roman" panose="02020603050405020304" pitchFamily="18" charset="0"/>
            </a:endParaRPr>
          </a:p>
          <a:p>
            <a:pPr lvl="1">
              <a:lnSpc>
                <a:spcPct val="150000"/>
              </a:lnSpc>
              <a:buFont typeface="+mj-lt"/>
              <a:buAutoNum type="arabicPeriod"/>
            </a:pPr>
            <a:r>
              <a:rPr lang="en-US" dirty="0">
                <a:latin typeface="Times New Roman" panose="02020603050405020304" pitchFamily="18" charset="0"/>
                <a:cs typeface="Times New Roman" panose="02020603050405020304" pitchFamily="18" charset="0"/>
              </a:rPr>
              <a:t>Workforce Stability  </a:t>
            </a:r>
          </a:p>
          <a:p>
            <a:pPr lvl="1">
              <a:lnSpc>
                <a:spcPct val="150000"/>
              </a:lnSpc>
            </a:pPr>
            <a:r>
              <a:rPr lang="en-US" dirty="0">
                <a:latin typeface="Times New Roman" panose="02020603050405020304" pitchFamily="18" charset="0"/>
                <a:cs typeface="Times New Roman" panose="02020603050405020304" pitchFamily="18" charset="0"/>
              </a:rPr>
              <a:t>2.Cost Implications   </a:t>
            </a:r>
          </a:p>
          <a:p>
            <a:pPr lvl="1">
              <a:lnSpc>
                <a:spcPct val="150000"/>
              </a:lnSpc>
            </a:pPr>
            <a:r>
              <a:rPr lang="en-US" dirty="0">
                <a:latin typeface="Times New Roman" panose="02020603050405020304" pitchFamily="18" charset="0"/>
                <a:cs typeface="Times New Roman" panose="02020603050405020304" pitchFamily="18" charset="0"/>
              </a:rPr>
              <a:t>3.Productivity Impact  </a:t>
            </a:r>
          </a:p>
          <a:p>
            <a:pPr lvl="1">
              <a:lnSpc>
                <a:spcPct val="150000"/>
              </a:lnSpc>
            </a:pPr>
            <a:r>
              <a:rPr lang="en-US" dirty="0">
                <a:latin typeface="Times New Roman" panose="02020603050405020304" pitchFamily="18" charset="0"/>
                <a:cs typeface="Times New Roman" panose="02020603050405020304" pitchFamily="18" charset="0"/>
              </a:rPr>
              <a:t>4.Employee Morale</a:t>
            </a:r>
            <a:endParaRPr lang="en-US" b="1" dirty="0">
              <a:latin typeface="Times New Roman" panose="02020603050405020304" pitchFamily="18" charset="0"/>
              <a:cs typeface="Times New Roman" panose="02020603050405020304" pitchFamily="18" charset="0"/>
            </a:endParaRPr>
          </a:p>
          <a:p>
            <a:pPr lvl="1">
              <a:lnSpc>
                <a:spcPct val="150000"/>
              </a:lnSpc>
            </a:pPr>
            <a:r>
              <a:rPr lang="en-US" b="1" dirty="0">
                <a:latin typeface="Times New Roman" panose="02020603050405020304" pitchFamily="18" charset="0"/>
                <a:cs typeface="Times New Roman" panose="02020603050405020304" pitchFamily="18" charset="0"/>
              </a:rPr>
              <a:t>Key Observations </a:t>
            </a:r>
            <a:endParaRPr lang="en-US" dirty="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High Attrition Departments:</a:t>
            </a:r>
            <a:r>
              <a:rPr lang="en-US" dirty="0">
                <a:latin typeface="Times New Roman" panose="02020603050405020304" pitchFamily="18" charset="0"/>
                <a:cs typeface="Times New Roman" panose="02020603050405020304" pitchFamily="18" charset="0"/>
              </a:rPr>
              <a:t> Research &amp; Development (R&amp;D) show departments show the highest attrition</a:t>
            </a:r>
          </a:p>
          <a:p>
            <a:pPr lvl="1">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Low Attrition Departments:</a:t>
            </a:r>
            <a:r>
              <a:rPr lang="en-US" dirty="0">
                <a:latin typeface="Times New Roman" panose="02020603050405020304" pitchFamily="18" charset="0"/>
                <a:cs typeface="Times New Roman" panose="02020603050405020304" pitchFamily="18" charset="0"/>
              </a:rPr>
              <a:t> Hardware show the low attrition, indicating higher job satisfaction or stability.</a:t>
            </a:r>
            <a:endParaRPr lang="en-US" b="1" dirty="0">
              <a:latin typeface="Times New Roman" panose="02020603050405020304" pitchFamily="18" charset="0"/>
              <a:cs typeface="Times New Roman" panose="02020603050405020304" pitchFamily="18" charset="0"/>
            </a:endParaRPr>
          </a:p>
          <a:p>
            <a:pPr lvl="1">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Possible Causes:</a:t>
            </a:r>
            <a:endParaRPr lang="en-US" dirty="0">
              <a:latin typeface="Times New Roman" panose="02020603050405020304" pitchFamily="18" charset="0"/>
              <a:cs typeface="Times New Roman" panose="02020603050405020304" pitchFamily="18" charset="0"/>
            </a:endParaRPr>
          </a:p>
          <a:p>
            <a:pPr marL="1200150" lvl="2"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High pressure or workload in sales.</a:t>
            </a:r>
          </a:p>
          <a:p>
            <a:pPr marL="1200150" lvl="2" indent="-285750">
              <a:lnSpc>
                <a:spcPct val="150000"/>
              </a:lnSpc>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career growth in HR roles.</a:t>
            </a:r>
          </a:p>
        </p:txBody>
      </p:sp>
      <p:pic>
        <p:nvPicPr>
          <p:cNvPr id="11" name="Picture 10">
            <a:extLst>
              <a:ext uri="{FF2B5EF4-FFF2-40B4-BE49-F238E27FC236}">
                <a16:creationId xmlns:a16="http://schemas.microsoft.com/office/drawing/2014/main" id="{A79BE4EB-3D9A-6CC1-BEFA-7C4D122A5E3C}"/>
              </a:ext>
            </a:extLst>
          </p:cNvPr>
          <p:cNvPicPr>
            <a:picLocks noChangeAspect="1"/>
          </p:cNvPicPr>
          <p:nvPr/>
        </p:nvPicPr>
        <p:blipFill>
          <a:blip r:embed="rId7">
            <a:extLst>
              <a:ext uri="{28A0092B-C50C-407E-A947-70E740481C1C}">
                <a14:useLocalDpi xmlns:a14="http://schemas.microsoft.com/office/drawing/2010/main" val="0"/>
              </a:ext>
            </a:extLst>
          </a:blip>
          <a:srcRect/>
          <a:stretch/>
        </p:blipFill>
        <p:spPr>
          <a:xfrm>
            <a:off x="4795520" y="2217114"/>
            <a:ext cx="6441440" cy="833140"/>
          </a:xfrm>
          <a:prstGeom prst="rect">
            <a:avLst/>
          </a:prstGeom>
        </p:spPr>
      </p:pic>
    </p:spTree>
    <p:extLst>
      <p:ext uri="{BB962C8B-B14F-4D97-AF65-F5344CB8AC3E}">
        <p14:creationId xmlns:p14="http://schemas.microsoft.com/office/powerpoint/2010/main" val="3273200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875B0-4A7C-D5E2-03FF-86A7BA0E0CC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E3BB749-82B4-9320-46F3-4B48034AE293}"/>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549B27BA-1A87-CFB2-46BE-71F1A57FDC58}"/>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4BDE76BB-B1F5-B432-51FF-D814603C1E4A}"/>
              </a:ext>
            </a:extLst>
          </p:cNvPr>
          <p:cNvPicPr>
            <a:picLocks noChangeAspect="1"/>
          </p:cNvPicPr>
          <p:nvPr/>
        </p:nvPicPr>
        <p:blipFill>
          <a:blip r:embed="rId7">
            <a:extLst>
              <a:ext uri="{28A0092B-C50C-407E-A947-70E740481C1C}">
                <a14:useLocalDpi xmlns:a14="http://schemas.microsoft.com/office/drawing/2010/main" val="0"/>
              </a:ext>
            </a:extLst>
          </a:blip>
          <a:srcRect l="2415" t="3312" r="2415" b="3312"/>
          <a:stretch/>
        </p:blipFill>
        <p:spPr>
          <a:xfrm>
            <a:off x="1861917" y="1060704"/>
            <a:ext cx="8468165" cy="5332370"/>
          </a:xfrm>
          <a:prstGeom prst="rect">
            <a:avLst/>
          </a:prstGeom>
        </p:spPr>
      </p:pic>
      <p:sp>
        <p:nvSpPr>
          <p:cNvPr id="8" name="TextBox 7">
            <a:extLst>
              <a:ext uri="{FF2B5EF4-FFF2-40B4-BE49-F238E27FC236}">
                <a16:creationId xmlns:a16="http://schemas.microsoft.com/office/drawing/2014/main" id="{51F1F7B3-F474-6970-B69D-8CC003708D57}"/>
              </a:ext>
            </a:extLst>
          </p:cNvPr>
          <p:cNvSpPr txBox="1"/>
          <p:nvPr/>
        </p:nvSpPr>
        <p:spPr>
          <a:xfrm>
            <a:off x="310896" y="280260"/>
            <a:ext cx="6096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Visuals : Bar Chart:</a:t>
            </a:r>
            <a:r>
              <a:rPr lang="en-US" dirty="0">
                <a:latin typeface="Times New Roman" panose="02020603050405020304" pitchFamily="18" charset="0"/>
                <a:cs typeface="Times New Roman" panose="02020603050405020304" pitchFamily="18" charset="0"/>
              </a:rPr>
              <a:t> Attrition rates by department </a:t>
            </a:r>
          </a:p>
        </p:txBody>
      </p:sp>
    </p:spTree>
    <p:extLst>
      <p:ext uri="{BB962C8B-B14F-4D97-AF65-F5344CB8AC3E}">
        <p14:creationId xmlns:p14="http://schemas.microsoft.com/office/powerpoint/2010/main" val="777251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427E2E-D5AD-E04C-309F-924A671FD17A}"/>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87FAD51C-278F-4EBA-28D6-A80E3EE2CEEE}"/>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891AA0C9-0FE1-A231-AC0D-FAA480B7B6C5}"/>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1FC861BA-96C5-AB8B-71FA-201190F83D43}"/>
              </a:ext>
            </a:extLst>
          </p:cNvPr>
          <p:cNvPicPr>
            <a:picLocks noChangeAspect="1"/>
          </p:cNvPicPr>
          <p:nvPr/>
        </p:nvPicPr>
        <p:blipFill>
          <a:blip r:embed="rId7">
            <a:extLst>
              <a:ext uri="{28A0092B-C50C-407E-A947-70E740481C1C}">
                <a14:useLocalDpi xmlns:a14="http://schemas.microsoft.com/office/drawing/2010/main" val="0"/>
              </a:ext>
            </a:extLst>
          </a:blip>
          <a:srcRect l="2684" t="3478" r="2684" b="3478"/>
          <a:stretch/>
        </p:blipFill>
        <p:spPr>
          <a:xfrm>
            <a:off x="1857206" y="832104"/>
            <a:ext cx="8477588" cy="5349495"/>
          </a:xfrm>
          <a:prstGeom prst="rect">
            <a:avLst/>
          </a:prstGeom>
        </p:spPr>
      </p:pic>
      <p:sp>
        <p:nvSpPr>
          <p:cNvPr id="8" name="TextBox 7">
            <a:extLst>
              <a:ext uri="{FF2B5EF4-FFF2-40B4-BE49-F238E27FC236}">
                <a16:creationId xmlns:a16="http://schemas.microsoft.com/office/drawing/2014/main" id="{152C3B1A-9161-D853-CB25-0434A6C014C5}"/>
              </a:ext>
            </a:extLst>
          </p:cNvPr>
          <p:cNvSpPr txBox="1"/>
          <p:nvPr/>
        </p:nvSpPr>
        <p:spPr>
          <a:xfrm>
            <a:off x="256032" y="231386"/>
            <a:ext cx="6096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High Attrition Departments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886162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63777-90B8-74E6-1301-DD13E91F2D59}"/>
            </a:ext>
          </a:extLst>
        </p:cNvPr>
        <p:cNvGrpSpPr/>
        <p:nvPr/>
      </p:nvGrpSpPr>
      <p:grpSpPr>
        <a:xfrm>
          <a:off x="0" y="0"/>
          <a:ext cx="0" cy="0"/>
          <a:chOff x="0" y="0"/>
          <a:chExt cx="0" cy="0"/>
        </a:xfrm>
      </p:grpSpPr>
      <p:pic>
        <p:nvPicPr>
          <p:cNvPr id="2" name="Picture 1">
            <a:extLst>
              <a:ext uri="{FF2B5EF4-FFF2-40B4-BE49-F238E27FC236}">
                <a16:creationId xmlns:a16="http://schemas.microsoft.com/office/drawing/2014/main" id="{D2965F5A-F390-6718-C846-9BF2BFE3F557}"/>
              </a:ext>
            </a:extLst>
          </p:cNvPr>
          <p:cNvPicPr>
            <a:picLocks noChangeAspect="1"/>
          </p:cNvPicPr>
          <p:nvPr/>
        </p:nvPicPr>
        <p:blipFill>
          <a:blip r:embed="rId3">
            <a:alphaModFix amt="55000"/>
            <a:extLst>
              <a:ext uri="{BEBA8EAE-BF5A-486C-A8C5-ECC9F3942E4B}">
                <a14:imgProps xmlns:a14="http://schemas.microsoft.com/office/drawing/2010/main">
                  <a14:imgLayer r:embed="rId4">
                    <a14:imgEffect>
                      <a14:sharpenSoften amount="25000"/>
                    </a14:imgEffect>
                    <a14:imgEffect>
                      <a14:colorTemperature colorTemp="5300"/>
                    </a14:imgEffect>
                    <a14:imgEffect>
                      <a14:saturation sat="33000"/>
                    </a14:imgEffect>
                    <a14:imgEffect>
                      <a14:brightnessContrast bright="-40000" contrast="-4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6" name="Picture 5">
            <a:extLst>
              <a:ext uri="{FF2B5EF4-FFF2-40B4-BE49-F238E27FC236}">
                <a16:creationId xmlns:a16="http://schemas.microsoft.com/office/drawing/2014/main" id="{F6ECEC80-1B6E-D223-CD1F-063799F66C31}"/>
              </a:ext>
            </a:extLst>
          </p:cNvPr>
          <p:cNvPicPr>
            <a:picLocks noChangeAspect="1"/>
          </p:cNvPicPr>
          <p:nvPr/>
        </p:nvPicPr>
        <p:blipFill>
          <a:blip r:embed="rId5">
            <a:alphaModFix amt="85000"/>
            <a:lum bright="70000" contrast="-70000"/>
            <a:extLst>
              <a:ext uri="{BEBA8EAE-BF5A-486C-A8C5-ECC9F3942E4B}">
                <a14:imgProps xmlns:a14="http://schemas.microsoft.com/office/drawing/2010/main">
                  <a14:imgLayer r:embed="rId6">
                    <a14:imgEffect>
                      <a14:saturation sat="200000"/>
                    </a14:imgEffect>
                  </a14:imgLayer>
                </a14:imgProps>
              </a:ext>
              <a:ext uri="{28A0092B-C50C-407E-A947-70E740481C1C}">
                <a14:useLocalDpi xmlns:a14="http://schemas.microsoft.com/office/drawing/2010/main" val="0"/>
              </a:ext>
            </a:extLst>
          </a:blip>
          <a:stretch>
            <a:fillRect/>
          </a:stretch>
        </p:blipFill>
        <p:spPr>
          <a:xfrm>
            <a:off x="0" y="0"/>
            <a:ext cx="12192000" cy="6858000"/>
          </a:xfrm>
          <a:prstGeom prst="rect">
            <a:avLst/>
          </a:prstGeom>
        </p:spPr>
      </p:pic>
      <p:pic>
        <p:nvPicPr>
          <p:cNvPr id="5" name="Picture 4">
            <a:extLst>
              <a:ext uri="{FF2B5EF4-FFF2-40B4-BE49-F238E27FC236}">
                <a16:creationId xmlns:a16="http://schemas.microsoft.com/office/drawing/2014/main" id="{116F3637-7A85-F6FE-265B-C3560B80AEFF}"/>
              </a:ext>
            </a:extLst>
          </p:cNvPr>
          <p:cNvPicPr>
            <a:picLocks noChangeAspect="1"/>
          </p:cNvPicPr>
          <p:nvPr/>
        </p:nvPicPr>
        <p:blipFill>
          <a:blip r:embed="rId7">
            <a:extLst>
              <a:ext uri="{28A0092B-C50C-407E-A947-70E740481C1C}">
                <a14:useLocalDpi xmlns:a14="http://schemas.microsoft.com/office/drawing/2010/main" val="0"/>
              </a:ext>
            </a:extLst>
          </a:blip>
          <a:srcRect l="2853" t="3478" r="2853" b="3478"/>
          <a:stretch/>
        </p:blipFill>
        <p:spPr>
          <a:xfrm>
            <a:off x="1742115" y="868680"/>
            <a:ext cx="8591754" cy="5440934"/>
          </a:xfrm>
          <a:prstGeom prst="rect">
            <a:avLst/>
          </a:prstGeom>
        </p:spPr>
      </p:pic>
      <p:sp>
        <p:nvSpPr>
          <p:cNvPr id="8" name="TextBox 7">
            <a:extLst>
              <a:ext uri="{FF2B5EF4-FFF2-40B4-BE49-F238E27FC236}">
                <a16:creationId xmlns:a16="http://schemas.microsoft.com/office/drawing/2014/main" id="{265B1139-2D54-199E-A3FB-FBC1801DBC8F}"/>
              </a:ext>
            </a:extLst>
          </p:cNvPr>
          <p:cNvSpPr txBox="1"/>
          <p:nvPr/>
        </p:nvSpPr>
        <p:spPr>
          <a:xfrm>
            <a:off x="274320" y="249674"/>
            <a:ext cx="6096000" cy="369332"/>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Low Attrition Departments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3508525"/>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Basis</Template>
  <TotalTime>1695</TotalTime>
  <Words>2529</Words>
  <Application>Microsoft Office PowerPoint</Application>
  <PresentationFormat>Widescreen</PresentationFormat>
  <Paragraphs>313</Paragraphs>
  <Slides>42</Slides>
  <Notes>42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42</vt:i4>
      </vt:variant>
    </vt:vector>
  </HeadingPairs>
  <TitlesOfParts>
    <vt:vector size="49" baseType="lpstr">
      <vt:lpstr>Aptos Black</vt:lpstr>
      <vt:lpstr>Arial</vt:lpstr>
      <vt:lpstr>Calibri</vt:lpstr>
      <vt:lpstr>Corbel</vt:lpstr>
      <vt:lpstr>High Tower Text</vt:lpstr>
      <vt:lpstr>Times New Roman</vt:lpstr>
      <vt:lpstr>Basis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imtiyaz pasha</dc:creator>
  <cp:lastModifiedBy>imtiyaz pasha</cp:lastModifiedBy>
  <cp:revision>17</cp:revision>
  <dcterms:created xsi:type="dcterms:W3CDTF">2024-12-03T05:18:01Z</dcterms:created>
  <dcterms:modified xsi:type="dcterms:W3CDTF">2024-12-06T09:07:58Z</dcterms:modified>
</cp:coreProperties>
</file>