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77"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A25F6-EB89-4AED-BEF6-C1F8B5A78F8D}"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A5350-40DD-4584-BDAD-8A5C672A6835}" type="slidenum">
              <a:rPr lang="en-US" smtClean="0"/>
              <a:t>‹#›</a:t>
            </a:fld>
            <a:endParaRPr lang="en-US" dirty="0"/>
          </a:p>
        </p:txBody>
      </p:sp>
    </p:spTree>
    <p:extLst>
      <p:ext uri="{BB962C8B-B14F-4D97-AF65-F5344CB8AC3E}">
        <p14:creationId xmlns:p14="http://schemas.microsoft.com/office/powerpoint/2010/main" val="305201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3960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44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2437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766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115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5717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23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607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808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4729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614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2750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1649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153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277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0537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473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982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0516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056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927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04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3600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4937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348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6234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6913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728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361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1222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5739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055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834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066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9619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883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1760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52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675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919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127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42068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3416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137798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56908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32137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893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324969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151309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34521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331434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138173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237540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1923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BAC616-8CFB-477A-9989-D942CA63672C}"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DF1636-1025-47DF-B8B2-49C93AD34F79}" type="slidenum">
              <a:rPr lang="en-US" smtClean="0"/>
              <a:t>‹#›</a:t>
            </a:fld>
            <a:endParaRPr lang="en-US" dirty="0"/>
          </a:p>
        </p:txBody>
      </p:sp>
    </p:spTree>
    <p:extLst>
      <p:ext uri="{BB962C8B-B14F-4D97-AF65-F5344CB8AC3E}">
        <p14:creationId xmlns:p14="http://schemas.microsoft.com/office/powerpoint/2010/main" val="170408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C616-8CFB-477A-9989-D942CA63672C}" type="datetimeFigureOut">
              <a:rPr lang="en-US" smtClean="0"/>
              <a:t>1/28/2024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F1636-1025-47DF-B8B2-49C93AD34F79}" type="slidenum">
              <a:rPr lang="en-US" smtClean="0"/>
              <a:t>‹#›</a:t>
            </a:fld>
            <a:endParaRPr lang="en-US" dirty="0"/>
          </a:p>
        </p:txBody>
      </p:sp>
    </p:spTree>
    <p:extLst>
      <p:ext uri="{BB962C8B-B14F-4D97-AF65-F5344CB8AC3E}">
        <p14:creationId xmlns:p14="http://schemas.microsoft.com/office/powerpoint/2010/main" val="254005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206259" y="2880197"/>
            <a:ext cx="6616800" cy="1888400"/>
          </a:xfrm>
          <a:prstGeom prst="rect">
            <a:avLst/>
          </a:prstGeom>
        </p:spPr>
        <p:txBody>
          <a:bodyPr spcFirstLastPara="1" vert="horz" wrap="square" lIns="0" tIns="0" rIns="0" bIns="0" rtlCol="0" anchor="ctr" anchorCtr="0">
            <a:noAutofit/>
          </a:bodyPr>
          <a:lstStyle/>
          <a:p>
            <a:r>
              <a:rPr lang="en" dirty="0" smtClean="0">
                <a:solidFill>
                  <a:schemeClr val="accent1">
                    <a:lumMod val="75000"/>
                  </a:schemeClr>
                </a:solidFill>
              </a:rPr>
              <a:t>Market segmentation </a:t>
            </a:r>
            <a:br>
              <a:rPr lang="en" dirty="0" smtClean="0">
                <a:solidFill>
                  <a:schemeClr val="accent1">
                    <a:lumMod val="75000"/>
                  </a:schemeClr>
                </a:solidFill>
              </a:rPr>
            </a:br>
            <a:r>
              <a:rPr lang="en" dirty="0" smtClean="0">
                <a:solidFill>
                  <a:schemeClr val="accent1">
                    <a:lumMod val="75000"/>
                  </a:schemeClr>
                </a:solidFill>
              </a:rPr>
              <a:t>Project</a:t>
            </a:r>
            <a:r>
              <a:rPr lang="en" dirty="0" smtClean="0"/>
              <a:t/>
            </a:r>
            <a:br>
              <a:rPr lang="en" dirty="0" smtClean="0"/>
            </a:br>
            <a:r>
              <a:rPr lang="en" dirty="0"/>
              <a:t/>
            </a:r>
            <a:br>
              <a:rPr lang="en" dirty="0"/>
            </a:br>
            <a:r>
              <a:rPr lang="en" sz="2400" dirty="0" smtClean="0"/>
              <a:t>By Ibrahim Ahmad</a:t>
            </a:r>
            <a:endParaRPr sz="2400" dirty="0"/>
          </a:p>
        </p:txBody>
      </p:sp>
      <p:grpSp>
        <p:nvGrpSpPr>
          <p:cNvPr id="339" name="Google Shape;861;p19"/>
          <p:cNvGrpSpPr/>
          <p:nvPr/>
        </p:nvGrpSpPr>
        <p:grpSpPr>
          <a:xfrm>
            <a:off x="6685692" y="897980"/>
            <a:ext cx="4849083" cy="4931319"/>
            <a:chOff x="2533225" y="322726"/>
            <a:chExt cx="3925890" cy="4762523"/>
          </a:xfrm>
        </p:grpSpPr>
        <p:sp>
          <p:nvSpPr>
            <p:cNvPr id="340"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905;p19"/>
            <p:cNvGrpSpPr/>
            <p:nvPr/>
          </p:nvGrpSpPr>
          <p:grpSpPr>
            <a:xfrm>
              <a:off x="4316519" y="693558"/>
              <a:ext cx="830259" cy="517637"/>
              <a:chOff x="5840944" y="1418558"/>
              <a:chExt cx="830259" cy="517637"/>
            </a:xfrm>
          </p:grpSpPr>
          <p:sp>
            <p:nvSpPr>
              <p:cNvPr id="463"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5" name="Google Shape;965;p19"/>
            <p:cNvGrpSpPr/>
            <p:nvPr/>
          </p:nvGrpSpPr>
          <p:grpSpPr>
            <a:xfrm>
              <a:off x="3439221" y="3170887"/>
              <a:ext cx="276341" cy="167131"/>
              <a:chOff x="4963646" y="3895887"/>
              <a:chExt cx="276341" cy="167131"/>
            </a:xfrm>
          </p:grpSpPr>
          <p:sp>
            <p:nvSpPr>
              <p:cNvPr id="443"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229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00435" y="1983053"/>
            <a:ext cx="6733815" cy="4468821"/>
          </a:xfrm>
          <a:prstGeom prst="rect">
            <a:avLst/>
          </a:prstGeom>
        </p:spPr>
        <p:txBody>
          <a:bodyPr spcFirstLastPara="1" vert="horz" wrap="square" lIns="0" tIns="0" rIns="0" bIns="0" rtlCol="0" anchor="t" anchorCtr="0">
            <a:noAutofit/>
          </a:bodyPr>
          <a:lstStyle/>
          <a:p>
            <a:r>
              <a:rPr lang="en-US" sz="2200" dirty="0" smtClean="0"/>
              <a:t>The age </a:t>
            </a:r>
            <a:r>
              <a:rPr lang="en-US" sz="2200" dirty="0"/>
              <a:t>distribution seems to be normal </a:t>
            </a:r>
            <a:r>
              <a:rPr lang="en-US" sz="2200" dirty="0" smtClean="0"/>
              <a:t>with </a:t>
            </a:r>
            <a:r>
              <a:rPr lang="en-US" sz="2200" dirty="0"/>
              <a:t>the majority of the customer base within the 50-60 year </a:t>
            </a:r>
            <a:r>
              <a:rPr lang="en-US" sz="2200" dirty="0" smtClean="0"/>
              <a:t>old age.</a:t>
            </a:r>
            <a:endParaRPr sz="22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2-3</a:t>
            </a:r>
            <a:endParaRPr dirty="0">
              <a:solidFill>
                <a:schemeClr val="tx1"/>
              </a:solidFill>
            </a:endParaRPr>
          </a:p>
        </p:txBody>
      </p:sp>
      <p:pic>
        <p:nvPicPr>
          <p:cNvPr id="1026"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924993"/>
            <a:ext cx="4315327" cy="525734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2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00435" y="1983053"/>
            <a:ext cx="6733815" cy="4468821"/>
          </a:xfrm>
          <a:prstGeom prst="rect">
            <a:avLst/>
          </a:prstGeom>
        </p:spPr>
        <p:txBody>
          <a:bodyPr spcFirstLastPara="1" vert="horz" wrap="square" lIns="0" tIns="0" rIns="0" bIns="0" rtlCol="0" anchor="t" anchorCtr="0">
            <a:noAutofit/>
          </a:bodyPr>
          <a:lstStyle/>
          <a:p>
            <a:r>
              <a:rPr lang="en-US" sz="2200" dirty="0" smtClean="0"/>
              <a:t>Plotting the educational level and the income level distribution we conclude that the majority of the data set are highly educated.</a:t>
            </a:r>
            <a:endParaRPr sz="22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2-4</a:t>
            </a:r>
            <a:endParaRPr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737" y="1983053"/>
            <a:ext cx="3786015" cy="3960547"/>
          </a:xfrm>
          <a:prstGeom prst="rect">
            <a:avLst/>
          </a:prstGeom>
        </p:spPr>
      </p:pic>
    </p:spTree>
    <p:extLst>
      <p:ext uri="{BB962C8B-B14F-4D97-AF65-F5344CB8AC3E}">
        <p14:creationId xmlns:p14="http://schemas.microsoft.com/office/powerpoint/2010/main" val="404463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00435" y="1983053"/>
            <a:ext cx="4619265" cy="4468821"/>
          </a:xfrm>
          <a:prstGeom prst="rect">
            <a:avLst/>
          </a:prstGeom>
        </p:spPr>
        <p:txBody>
          <a:bodyPr spcFirstLastPara="1" vert="horz" wrap="square" lIns="0" tIns="0" rIns="0" bIns="0" rtlCol="0" anchor="t" anchorCtr="0">
            <a:noAutofit/>
          </a:bodyPr>
          <a:lstStyle/>
          <a:p>
            <a:r>
              <a:rPr lang="en-US" sz="2200" dirty="0" smtClean="0"/>
              <a:t>The income level of the higher education users is somewhat similar in terms of average and spread while the lower education users tend to be poorer.</a:t>
            </a:r>
          </a:p>
          <a:p>
            <a:r>
              <a:rPr lang="en-US" sz="2200" dirty="0" smtClean="0"/>
              <a:t>We </a:t>
            </a:r>
            <a:r>
              <a:rPr lang="en-US" sz="2200" dirty="0"/>
              <a:t>can also see a significant outlier in the graduation level category, it will be removed to improve clustering accuracy.</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2-5</a:t>
            </a:r>
            <a:endParaRPr dirty="0">
              <a:solidFill>
                <a:schemeClr val="tx1"/>
              </a:solidFil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676900" y="887369"/>
            <a:ext cx="5943600" cy="5564505"/>
          </a:xfrm>
          <a:prstGeom prst="rect">
            <a:avLst/>
          </a:prstGeom>
        </p:spPr>
      </p:pic>
    </p:spTree>
    <p:extLst>
      <p:ext uri="{BB962C8B-B14F-4D97-AF65-F5344CB8AC3E}">
        <p14:creationId xmlns:p14="http://schemas.microsoft.com/office/powerpoint/2010/main" val="238417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00435" y="1983053"/>
            <a:ext cx="5136357" cy="4468821"/>
          </a:xfrm>
          <a:prstGeom prst="rect">
            <a:avLst/>
          </a:prstGeom>
        </p:spPr>
        <p:txBody>
          <a:bodyPr spcFirstLastPara="1" vert="horz" wrap="square" lIns="0" tIns="0" rIns="0" bIns="0" rtlCol="0" anchor="t" anchorCtr="0">
            <a:noAutofit/>
          </a:bodyPr>
          <a:lstStyle/>
          <a:p>
            <a:r>
              <a:rPr lang="en-US" sz="2200" dirty="0" smtClean="0"/>
              <a:t>Plotting the numerical variables against each other to find indications of correlations, we </a:t>
            </a:r>
            <a:r>
              <a:rPr lang="en-US" sz="2200" dirty="0"/>
              <a:t>start with </a:t>
            </a:r>
            <a:r>
              <a:rPr lang="en-US" sz="2200" dirty="0" smtClean="0"/>
              <a:t>the number </a:t>
            </a:r>
            <a:r>
              <a:rPr lang="en-US" sz="2200" dirty="0"/>
              <a:t>of days since customer's last purchase vs other spending </a:t>
            </a:r>
            <a:r>
              <a:rPr lang="en-US" sz="2200" dirty="0" smtClean="0"/>
              <a:t>habits:</a:t>
            </a:r>
          </a:p>
          <a:p>
            <a:r>
              <a:rPr lang="en-US" sz="2200" dirty="0" smtClean="0"/>
              <a:t>It shows very little correlation and isn’t of great value to the next analysis steps therefore it will be dropped </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2-6</a:t>
            </a:r>
            <a:endParaRPr dirty="0">
              <a:solidFill>
                <a:schemeClr val="tx1"/>
              </a:solidFill>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67425" y="1983053"/>
            <a:ext cx="5143500" cy="4468821"/>
          </a:xfrm>
          <a:prstGeom prst="rect">
            <a:avLst/>
          </a:prstGeom>
        </p:spPr>
      </p:pic>
    </p:spTree>
    <p:extLst>
      <p:ext uri="{BB962C8B-B14F-4D97-AF65-F5344CB8AC3E}">
        <p14:creationId xmlns:p14="http://schemas.microsoft.com/office/powerpoint/2010/main" val="1094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45118" y="1713512"/>
            <a:ext cx="11201040" cy="4468821"/>
          </a:xfrm>
          <a:prstGeom prst="rect">
            <a:avLst/>
          </a:prstGeom>
        </p:spPr>
        <p:txBody>
          <a:bodyPr spcFirstLastPara="1" vert="horz" wrap="square" lIns="0" tIns="0" rIns="0" bIns="0" rtlCol="0" anchor="t" anchorCtr="0">
            <a:noAutofit/>
          </a:bodyPr>
          <a:lstStyle/>
          <a:p>
            <a:r>
              <a:rPr lang="en-US" sz="2200" dirty="0" smtClean="0"/>
              <a:t>Plotting the numerical variables against each other to find indications of correlations, we </a:t>
            </a:r>
            <a:r>
              <a:rPr lang="en-US" sz="2200" dirty="0"/>
              <a:t>start with </a:t>
            </a:r>
            <a:r>
              <a:rPr lang="en-US" sz="2200" dirty="0" smtClean="0"/>
              <a:t>the number </a:t>
            </a:r>
            <a:r>
              <a:rPr lang="en-US" sz="2200" dirty="0"/>
              <a:t>of days since customer's last purchase vs other spending </a:t>
            </a:r>
            <a:r>
              <a:rPr lang="en-US" sz="2200" dirty="0" smtClean="0"/>
              <a:t>habits:</a:t>
            </a:r>
          </a:p>
          <a:p>
            <a:r>
              <a:rPr lang="en-US" sz="2200" dirty="0" smtClean="0"/>
              <a:t>It shows very little correlation and isn’t of great value to the next analysis steps therefore it will be dropped </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2-7</a:t>
            </a:r>
            <a:endParaRPr dirty="0">
              <a:solidFill>
                <a:schemeClr val="tx1"/>
              </a:solidFil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453162" y="3248025"/>
            <a:ext cx="8795737" cy="3389583"/>
          </a:xfrm>
          <a:prstGeom prst="rect">
            <a:avLst/>
          </a:prstGeom>
        </p:spPr>
      </p:pic>
    </p:spTree>
    <p:extLst>
      <p:ext uri="{BB962C8B-B14F-4D97-AF65-F5344CB8AC3E}">
        <p14:creationId xmlns:p14="http://schemas.microsoft.com/office/powerpoint/2010/main" val="145972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EDA</a:t>
            </a:r>
            <a:endParaRPr dirty="0"/>
          </a:p>
        </p:txBody>
      </p:sp>
      <p:sp>
        <p:nvSpPr>
          <p:cNvPr id="595" name="Google Shape;595;p17"/>
          <p:cNvSpPr txBox="1">
            <a:spLocks noGrp="1"/>
          </p:cNvSpPr>
          <p:nvPr>
            <p:ph type="body" idx="1"/>
          </p:nvPr>
        </p:nvSpPr>
        <p:spPr>
          <a:xfrm>
            <a:off x="645118" y="1713512"/>
            <a:ext cx="5403257" cy="4468821"/>
          </a:xfrm>
          <a:prstGeom prst="rect">
            <a:avLst/>
          </a:prstGeom>
        </p:spPr>
        <p:txBody>
          <a:bodyPr spcFirstLastPara="1" vert="horz" wrap="square" lIns="0" tIns="0" rIns="0" bIns="0" rtlCol="0" anchor="t" anchorCtr="0">
            <a:noAutofit/>
          </a:bodyPr>
          <a:lstStyle/>
          <a:p>
            <a:r>
              <a:rPr lang="en-US" sz="2200" dirty="0" smtClean="0"/>
              <a:t>Another method of finding indications of correlations is the correlation matrix, it calculates the correlation coefficient between different variables.</a:t>
            </a:r>
          </a:p>
          <a:p>
            <a:r>
              <a:rPr lang="en-US" sz="2200" dirty="0" smtClean="0"/>
              <a:t>Calculating for </a:t>
            </a:r>
            <a:r>
              <a:rPr lang="en-US" sz="2200" dirty="0"/>
              <a:t>the </a:t>
            </a:r>
            <a:r>
              <a:rPr lang="en-US" sz="2200" dirty="0" smtClean="0"/>
              <a:t>customer </a:t>
            </a:r>
            <a:r>
              <a:rPr lang="en-US" sz="2200" dirty="0"/>
              <a:t>purchasing habits </a:t>
            </a:r>
            <a:r>
              <a:rPr lang="en-US" sz="2200" dirty="0" smtClean="0"/>
              <a:t>fields, we can find good to somewhat strong correlation between the amount of products purchased.</a:t>
            </a:r>
          </a:p>
          <a:p>
            <a:r>
              <a:rPr lang="en-US" sz="2200" dirty="0"/>
              <a:t>The same can be carried out for the customer’s method of purchasing </a:t>
            </a:r>
            <a:r>
              <a:rPr lang="en-US" sz="2200" dirty="0" smtClean="0"/>
              <a:t>field.</a:t>
            </a:r>
          </a:p>
          <a:p>
            <a:r>
              <a:rPr lang="en-US" sz="2200" dirty="0" smtClean="0"/>
              <a:t>This will be of great value for the feature reduction process.</a:t>
            </a:r>
          </a:p>
          <a:p>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2-8</a:t>
            </a:r>
            <a:endParaRPr dirty="0">
              <a:solidFill>
                <a:schemeClr val="tx1"/>
              </a:solidFill>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4246"/>
          <a:stretch/>
        </p:blipFill>
        <p:spPr>
          <a:xfrm>
            <a:off x="6429374" y="2027837"/>
            <a:ext cx="5524695" cy="1934563"/>
          </a:xfrm>
          <a:prstGeom prst="rect">
            <a:avLst/>
          </a:prstGeom>
        </p:spPr>
      </p:pic>
      <p:pic>
        <p:nvPicPr>
          <p:cNvPr id="8" name="Picture 7"/>
          <p:cNvPicPr/>
          <p:nvPr/>
        </p:nvPicPr>
        <p:blipFill rotWithShape="1">
          <a:blip r:embed="rId4">
            <a:extLst>
              <a:ext uri="{28A0092B-C50C-407E-A947-70E740481C1C}">
                <a14:useLocalDpi xmlns:a14="http://schemas.microsoft.com/office/drawing/2010/main" val="0"/>
              </a:ext>
            </a:extLst>
          </a:blip>
          <a:srcRect t="-1" b="5000"/>
          <a:stretch/>
        </p:blipFill>
        <p:spPr>
          <a:xfrm>
            <a:off x="6429374" y="4371975"/>
            <a:ext cx="5534660" cy="1085850"/>
          </a:xfrm>
          <a:prstGeom prst="rect">
            <a:avLst/>
          </a:prstGeom>
        </p:spPr>
      </p:pic>
    </p:spTree>
    <p:extLst>
      <p:ext uri="{BB962C8B-B14F-4D97-AF65-F5344CB8AC3E}">
        <p14:creationId xmlns:p14="http://schemas.microsoft.com/office/powerpoint/2010/main" val="301446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63925" y="2578481"/>
            <a:ext cx="6235600" cy="1168200"/>
          </a:xfrm>
          <a:prstGeom prst="rect">
            <a:avLst/>
          </a:prstGeom>
        </p:spPr>
        <p:txBody>
          <a:bodyPr spcFirstLastPara="1" vert="horz" wrap="square" lIns="0" tIns="0" rIns="0" bIns="0" rtlCol="0" anchor="b" anchorCtr="0">
            <a:noAutofit/>
          </a:bodyPr>
          <a:lstStyle/>
          <a:p>
            <a:r>
              <a:rPr lang="en" sz="6000" dirty="0" smtClean="0"/>
              <a:t>Clustering preperation</a:t>
            </a:r>
            <a:endParaRPr sz="6000" dirty="0"/>
          </a:p>
        </p:txBody>
      </p:sp>
      <p:sp>
        <p:nvSpPr>
          <p:cNvPr id="406" name="Google Shape;406;p15"/>
          <p:cNvSpPr txBox="1">
            <a:spLocks noGrp="1"/>
          </p:cNvSpPr>
          <p:nvPr>
            <p:ph type="subTitle" idx="1"/>
          </p:nvPr>
        </p:nvSpPr>
        <p:spPr>
          <a:xfrm>
            <a:off x="1264216" y="3960440"/>
            <a:ext cx="6235600" cy="511600"/>
          </a:xfrm>
          <a:prstGeom prst="rect">
            <a:avLst/>
          </a:prstGeom>
        </p:spPr>
        <p:txBody>
          <a:bodyPr spcFirstLastPara="1" vert="horz" wrap="square" lIns="0" tIns="0" rIns="0" bIns="0" rtlCol="0" anchor="t" anchorCtr="0">
            <a:noAutofit/>
          </a:bodyPr>
          <a:lstStyle/>
          <a:p>
            <a:pPr marL="0" indent="0"/>
            <a:r>
              <a:rPr lang="en" dirty="0" smtClean="0"/>
              <a:t>What is are the fields to be used for clustering?</a:t>
            </a:r>
            <a:endParaRPr dirty="0"/>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lt1"/>
                </a:solidFill>
                <a:latin typeface="Barlow"/>
                <a:ea typeface="Barlow"/>
                <a:cs typeface="Barlow"/>
                <a:sym typeface="Barlow"/>
              </a:rPr>
              <a:t>3</a:t>
            </a:r>
            <a:endParaRPr sz="4800" b="1" dirty="0">
              <a:solidFill>
                <a:schemeClr val="lt1"/>
              </a:solidFill>
              <a:latin typeface="Barlow"/>
              <a:ea typeface="Barlow"/>
              <a:cs typeface="Barlow"/>
              <a:sym typeface="Barlow"/>
            </a:endParaRPr>
          </a:p>
        </p:txBody>
      </p:sp>
      <p:grpSp>
        <p:nvGrpSpPr>
          <p:cNvPr id="408" name="Google Shape;408;p15"/>
          <p:cNvGrpSpPr/>
          <p:nvPr/>
        </p:nvGrpSpPr>
        <p:grpSpPr>
          <a:xfrm>
            <a:off x="7246773" y="1216565"/>
            <a:ext cx="4319631" cy="4424887"/>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11832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 preperation</a:t>
            </a:r>
            <a:endParaRPr dirty="0"/>
          </a:p>
        </p:txBody>
      </p:sp>
      <p:sp>
        <p:nvSpPr>
          <p:cNvPr id="595" name="Google Shape;595;p17"/>
          <p:cNvSpPr txBox="1">
            <a:spLocks noGrp="1"/>
          </p:cNvSpPr>
          <p:nvPr>
            <p:ph type="body" idx="1"/>
          </p:nvPr>
        </p:nvSpPr>
        <p:spPr>
          <a:xfrm>
            <a:off x="645118" y="1713512"/>
            <a:ext cx="10896440" cy="4468821"/>
          </a:xfrm>
          <a:prstGeom prst="rect">
            <a:avLst/>
          </a:prstGeom>
        </p:spPr>
        <p:txBody>
          <a:bodyPr spcFirstLastPara="1" vert="horz" wrap="square" lIns="0" tIns="0" rIns="0" bIns="0" rtlCol="0" anchor="t" anchorCtr="0">
            <a:noAutofit/>
          </a:bodyPr>
          <a:lstStyle/>
          <a:p>
            <a:r>
              <a:rPr lang="en-US" sz="2200" dirty="0" smtClean="0"/>
              <a:t>Clustering is the process of using statistical methods to analyze and find the connections that join groups of users within certain variables.</a:t>
            </a:r>
          </a:p>
          <a:p>
            <a:r>
              <a:rPr lang="en-US" sz="2200" dirty="0" smtClean="0"/>
              <a:t>Such variable can be categorical and numerical.</a:t>
            </a:r>
          </a:p>
          <a:p>
            <a:r>
              <a:rPr lang="en-US" sz="2200" dirty="0" smtClean="0"/>
              <a:t>The results of the clustering process is the classification of each user into a specific group (Cluster), the interpretation of the elements that create a cluster is up to the analyst.</a:t>
            </a:r>
          </a:p>
          <a:p>
            <a:r>
              <a:rPr lang="en-US" sz="2200" dirty="0" smtClean="0"/>
              <a:t>Considering the large number of variables it’s inconvenient to use all of them, so some reduction is necessary, variable reduction can be done when there is a correlation between them.</a:t>
            </a:r>
          </a:p>
          <a:p>
            <a:r>
              <a:rPr lang="en-US" sz="2200" dirty="0" smtClean="0"/>
              <a:t>This allows us to substitute multiple variables with a fewer number while maintain most of the information provided by the variables</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a:t>
            </a:r>
            <a:endParaRPr dirty="0">
              <a:solidFill>
                <a:schemeClr val="tx1"/>
              </a:solidFill>
            </a:endParaRPr>
          </a:p>
        </p:txBody>
      </p:sp>
    </p:spTree>
    <p:extLst>
      <p:ext uri="{BB962C8B-B14F-4D97-AF65-F5344CB8AC3E}">
        <p14:creationId xmlns:p14="http://schemas.microsoft.com/office/powerpoint/2010/main" val="34645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 preperation</a:t>
            </a:r>
            <a:endParaRPr dirty="0"/>
          </a:p>
        </p:txBody>
      </p:sp>
      <p:sp>
        <p:nvSpPr>
          <p:cNvPr id="595" name="Google Shape;595;p17"/>
          <p:cNvSpPr txBox="1">
            <a:spLocks noGrp="1"/>
          </p:cNvSpPr>
          <p:nvPr>
            <p:ph type="body" idx="1"/>
          </p:nvPr>
        </p:nvSpPr>
        <p:spPr>
          <a:xfrm>
            <a:off x="645118" y="1713512"/>
            <a:ext cx="10896440" cy="4468821"/>
          </a:xfrm>
          <a:prstGeom prst="rect">
            <a:avLst/>
          </a:prstGeom>
        </p:spPr>
        <p:txBody>
          <a:bodyPr spcFirstLastPara="1" vert="horz" wrap="square" lIns="0" tIns="0" rIns="0" bIns="0" rtlCol="0" anchor="t" anchorCtr="0">
            <a:noAutofit/>
          </a:bodyPr>
          <a:lstStyle/>
          <a:p>
            <a:r>
              <a:rPr lang="en-US" sz="2200" dirty="0" smtClean="0"/>
              <a:t>The method used for variable reduction is called Principle component analysis commonly abbreviated as PCA, the method tries to fit a component through the variables that it’s trying to reduce.</a:t>
            </a:r>
          </a:p>
          <a:p>
            <a:r>
              <a:rPr lang="en-US" sz="2200" dirty="0" smtClean="0"/>
              <a:t>This component has a loading for the contribution of each variable, it signifies the weight and directionality of the variable’s effect on the component.</a:t>
            </a:r>
          </a:p>
          <a:p>
            <a:r>
              <a:rPr lang="en-US" sz="2200" dirty="0" smtClean="0"/>
              <a:t>Accordingly each component can be explained with the variables with the highest loading, as a rule of thumb we consider a loading greater that 0.3 to be significant.</a:t>
            </a:r>
          </a:p>
          <a:p>
            <a:r>
              <a:rPr lang="en-US" sz="2200" dirty="0" smtClean="0"/>
              <a:t>Note that PCA is only usable on numerical variables.</a:t>
            </a:r>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3-2</a:t>
            </a:r>
            <a:endParaRPr dirty="0">
              <a:solidFill>
                <a:schemeClr val="tx1"/>
              </a:solidFill>
            </a:endParaRPr>
          </a:p>
        </p:txBody>
      </p:sp>
    </p:spTree>
    <p:extLst>
      <p:ext uri="{BB962C8B-B14F-4D97-AF65-F5344CB8AC3E}">
        <p14:creationId xmlns:p14="http://schemas.microsoft.com/office/powerpoint/2010/main" val="281551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PCA</a:t>
            </a:r>
            <a:endParaRPr dirty="0"/>
          </a:p>
        </p:txBody>
      </p:sp>
      <p:sp>
        <p:nvSpPr>
          <p:cNvPr id="595" name="Google Shape;595;p17"/>
          <p:cNvSpPr txBox="1">
            <a:spLocks noGrp="1"/>
          </p:cNvSpPr>
          <p:nvPr>
            <p:ph type="body" idx="1"/>
          </p:nvPr>
        </p:nvSpPr>
        <p:spPr>
          <a:xfrm>
            <a:off x="6267255" y="1865911"/>
            <a:ext cx="7607733" cy="4468821"/>
          </a:xfrm>
          <a:prstGeom prst="rect">
            <a:avLst/>
          </a:prstGeom>
        </p:spPr>
        <p:txBody>
          <a:bodyPr spcFirstLastPara="1" vert="horz" wrap="square" lIns="0" tIns="0" rIns="0" bIns="0" rtlCol="0" anchor="t" anchorCtr="0">
            <a:noAutofit/>
          </a:bodyPr>
          <a:lstStyle/>
          <a:p>
            <a:endParaRPr lang="en-US" sz="2200" dirty="0" smtClean="0"/>
          </a:p>
          <a:p>
            <a:pPr lvl="1"/>
            <a:endParaRPr lang="en-US" sz="1800" dirty="0" smtClean="0"/>
          </a:p>
          <a:p>
            <a:pPr lvl="1"/>
            <a:r>
              <a:rPr lang="en-US" sz="1800" dirty="0" smtClean="0"/>
              <a:t>Number </a:t>
            </a:r>
            <a:r>
              <a:rPr lang="en-US" sz="1800" dirty="0"/>
              <a:t>of web </a:t>
            </a:r>
            <a:r>
              <a:rPr lang="en-US" sz="1800" dirty="0" smtClean="0"/>
              <a:t>purchases</a:t>
            </a:r>
          </a:p>
          <a:p>
            <a:pPr lvl="1"/>
            <a:r>
              <a:rPr lang="en-US" sz="1800" dirty="0" smtClean="0"/>
              <a:t>Number </a:t>
            </a:r>
            <a:r>
              <a:rPr lang="en-US" sz="1800" dirty="0"/>
              <a:t>of </a:t>
            </a:r>
            <a:r>
              <a:rPr lang="en-US" sz="1800" dirty="0" smtClean="0"/>
              <a:t>catalog purchases</a:t>
            </a:r>
            <a:endParaRPr lang="en-US" sz="1800" dirty="0"/>
          </a:p>
          <a:p>
            <a:pPr lvl="1"/>
            <a:r>
              <a:rPr lang="en-US" sz="1800" dirty="0"/>
              <a:t>Number of </a:t>
            </a:r>
            <a:r>
              <a:rPr lang="en-US" sz="1800" dirty="0" smtClean="0"/>
              <a:t>store </a:t>
            </a:r>
            <a:r>
              <a:rPr lang="en-US" sz="1800" dirty="0"/>
              <a:t>purchases,</a:t>
            </a:r>
            <a:r>
              <a:rPr lang="en-US" sz="1800" dirty="0" smtClean="0"/>
              <a:t> </a:t>
            </a:r>
          </a:p>
          <a:p>
            <a:pPr lvl="1"/>
            <a:r>
              <a:rPr lang="en-US" sz="1800" dirty="0"/>
              <a:t>Number of purchases with deals </a:t>
            </a:r>
            <a:endParaRPr lang="en-US" sz="1800" dirty="0" smtClean="0"/>
          </a:p>
          <a:p>
            <a:pPr lvl="1"/>
            <a:r>
              <a:rPr lang="en-US" sz="1800" dirty="0" smtClean="0"/>
              <a:t>Number </a:t>
            </a:r>
            <a:r>
              <a:rPr lang="en-US" sz="1800" dirty="0"/>
              <a:t>of web visits.</a:t>
            </a:r>
          </a:p>
          <a:p>
            <a:pPr marL="761981" lvl="1" indent="0">
              <a:buNone/>
            </a:pPr>
            <a:endParaRPr lang="en-US" sz="1800" dirty="0"/>
          </a:p>
          <a:p>
            <a:pPr lvl="1"/>
            <a:endParaRPr lang="en-US" sz="18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3-3</a:t>
            </a:r>
            <a:endParaRPr dirty="0">
              <a:solidFill>
                <a:schemeClr val="tx1"/>
              </a:solidFill>
            </a:endParaRPr>
          </a:p>
        </p:txBody>
      </p:sp>
      <p:sp>
        <p:nvSpPr>
          <p:cNvPr id="5" name="Google Shape;595;p17"/>
          <p:cNvSpPr txBox="1">
            <a:spLocks/>
          </p:cNvSpPr>
          <p:nvPr/>
        </p:nvSpPr>
        <p:spPr>
          <a:xfrm>
            <a:off x="797518" y="1865912"/>
            <a:ext cx="5698532" cy="4468821"/>
          </a:xfrm>
          <a:prstGeom prst="rect">
            <a:avLst/>
          </a:prstGeom>
        </p:spPr>
        <p:txBody>
          <a:bodyPr spcFirstLastPara="1" vert="horz" wrap="square" lIns="0" tIns="0" rIns="0" bIns="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9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90000"/>
              </a:lnSpc>
              <a:spcBef>
                <a:spcPts val="800"/>
              </a:spcBef>
              <a:spcAft>
                <a:spcPts val="0"/>
              </a:spcAft>
              <a:buSzPts val="1800"/>
              <a:buFont typeface="Arial" panose="020B0604020202020204" pitchFamily="34" charset="0"/>
              <a:buChar char="▹"/>
              <a:defRPr sz="2000" kern="1200">
                <a:solidFill>
                  <a:schemeClr val="tx1"/>
                </a:solidFill>
                <a:latin typeface="+mn-lt"/>
                <a:ea typeface="+mn-ea"/>
                <a:cs typeface="+mn-cs"/>
              </a:defRPr>
            </a:lvl3pPr>
            <a:lvl4pPr marL="2438339" lvl="3"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4pPr>
            <a:lvl5pPr marL="3047924" lvl="4"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5pPr>
            <a:lvl6pPr marL="3657509" lvl="5"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6pPr>
            <a:lvl7pPr marL="4267093" lvl="6"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7pPr>
            <a:lvl8pPr marL="4876678" lvl="7"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8pPr>
            <a:lvl9pPr marL="5486263" lvl="8" indent="-474121" algn="l" defTabSz="914400" rtl="0" eaLnBrk="1" latinLnBrk="0" hangingPunct="1">
              <a:lnSpc>
                <a:spcPct val="90000"/>
              </a:lnSpc>
              <a:spcBef>
                <a:spcPts val="800"/>
              </a:spcBef>
              <a:spcAft>
                <a:spcPts val="0"/>
              </a:spcAft>
              <a:buSzPts val="2000"/>
              <a:buFont typeface="Arial" panose="020B0604020202020204" pitchFamily="34" charset="0"/>
              <a:buChar char="▹"/>
              <a:defRPr sz="1800" kern="1200">
                <a:solidFill>
                  <a:schemeClr val="tx1"/>
                </a:solidFill>
                <a:latin typeface="+mn-lt"/>
                <a:ea typeface="+mn-ea"/>
                <a:cs typeface="+mn-cs"/>
              </a:defRPr>
            </a:lvl9pPr>
          </a:lstStyle>
          <a:p>
            <a:r>
              <a:rPr lang="en-US" sz="2200" dirty="0" smtClean="0"/>
              <a:t>The following variables will be used for PCA:</a:t>
            </a:r>
          </a:p>
          <a:p>
            <a:pPr lvl="1"/>
            <a:r>
              <a:rPr lang="en-US" sz="1800" dirty="0" smtClean="0"/>
              <a:t>Income</a:t>
            </a:r>
          </a:p>
          <a:p>
            <a:pPr lvl="1"/>
            <a:r>
              <a:rPr lang="en-US" sz="1800" dirty="0" smtClean="0"/>
              <a:t>Age</a:t>
            </a:r>
          </a:p>
          <a:p>
            <a:pPr lvl="1"/>
            <a:r>
              <a:rPr lang="en-US" sz="1800" dirty="0" smtClean="0"/>
              <a:t>Number of kids at home</a:t>
            </a:r>
          </a:p>
          <a:p>
            <a:pPr lvl="1"/>
            <a:r>
              <a:rPr lang="en-US" sz="1800" dirty="0" smtClean="0"/>
              <a:t>Number of teenagers at home</a:t>
            </a:r>
          </a:p>
          <a:p>
            <a:pPr lvl="1"/>
            <a:r>
              <a:rPr lang="en-US" sz="1800" dirty="0" smtClean="0"/>
              <a:t>The amount of spending on wine</a:t>
            </a:r>
          </a:p>
          <a:p>
            <a:pPr lvl="1"/>
            <a:r>
              <a:rPr lang="en-US" sz="1800" dirty="0" smtClean="0"/>
              <a:t>The amount of spending on fruits</a:t>
            </a:r>
          </a:p>
          <a:p>
            <a:pPr lvl="1"/>
            <a:r>
              <a:rPr lang="en-US" sz="1800" dirty="0" smtClean="0"/>
              <a:t>The amount of spending on meat products</a:t>
            </a:r>
          </a:p>
          <a:p>
            <a:pPr lvl="1"/>
            <a:r>
              <a:rPr lang="en-US" sz="1800" dirty="0" smtClean="0"/>
              <a:t>The amount of spending on fish </a:t>
            </a:r>
          </a:p>
          <a:p>
            <a:pPr lvl="1"/>
            <a:r>
              <a:rPr lang="en-US" sz="1800" dirty="0" smtClean="0"/>
              <a:t>The amount of spending on sweet products </a:t>
            </a:r>
          </a:p>
          <a:p>
            <a:pPr lvl="1"/>
            <a:r>
              <a:rPr lang="en-US" sz="1800" dirty="0" smtClean="0"/>
              <a:t>The amount of spending on gold products.</a:t>
            </a:r>
          </a:p>
          <a:p>
            <a:pPr lvl="1"/>
            <a:endParaRPr lang="en-US" sz="1800" dirty="0" smtClean="0"/>
          </a:p>
          <a:p>
            <a:pPr lvl="1"/>
            <a:endParaRPr lang="en-US" sz="1800" dirty="0" smtClean="0"/>
          </a:p>
        </p:txBody>
      </p:sp>
    </p:spTree>
    <p:extLst>
      <p:ext uri="{BB962C8B-B14F-4D97-AF65-F5344CB8AC3E}">
        <p14:creationId xmlns:p14="http://schemas.microsoft.com/office/powerpoint/2010/main" val="61018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r>
              <a:rPr lang="en" dirty="0" smtClean="0"/>
              <a:t>Market segmentation </a:t>
            </a:r>
            <a:endParaRPr dirty="0"/>
          </a:p>
        </p:txBody>
      </p:sp>
      <p:sp>
        <p:nvSpPr>
          <p:cNvPr id="595" name="Google Shape;595;p17"/>
          <p:cNvSpPr txBox="1">
            <a:spLocks noGrp="1"/>
          </p:cNvSpPr>
          <p:nvPr>
            <p:ph type="body" idx="1"/>
          </p:nvPr>
        </p:nvSpPr>
        <p:spPr>
          <a:xfrm>
            <a:off x="600316" y="1615270"/>
            <a:ext cx="7521200" cy="4468821"/>
          </a:xfrm>
          <a:prstGeom prst="rect">
            <a:avLst/>
          </a:prstGeom>
        </p:spPr>
        <p:txBody>
          <a:bodyPr spcFirstLastPara="1" vert="horz" wrap="square" lIns="0" tIns="0" rIns="0" bIns="0" rtlCol="0" anchor="t" anchorCtr="0">
            <a:noAutofit/>
          </a:bodyPr>
          <a:lstStyle/>
          <a:p>
            <a:r>
              <a:rPr lang="en-US" sz="2400" dirty="0" smtClean="0"/>
              <a:t>The goal of this project is to segment a dataset of customers to enhance the effectiveness of future marketing campaigns.</a:t>
            </a:r>
          </a:p>
          <a:p>
            <a:r>
              <a:rPr lang="en-US" sz="2400" dirty="0" smtClean="0"/>
              <a:t>Each customer group shares specific demographic, psychographic and behavioral properties that make them suitable for a specific method of marketing</a:t>
            </a:r>
          </a:p>
          <a:p>
            <a:r>
              <a:rPr lang="en-US" sz="2400" dirty="0" smtClean="0"/>
              <a:t>We will use statistical techniques to segment the customers and verify the results on the data</a:t>
            </a:r>
            <a:endParaRPr sz="24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0-1</a:t>
            </a:r>
            <a:endParaRPr dirty="0">
              <a:solidFill>
                <a:schemeClr val="tx1"/>
              </a:solidFill>
            </a:endParaRPr>
          </a:p>
        </p:txBody>
      </p:sp>
      <p:grpSp>
        <p:nvGrpSpPr>
          <p:cNvPr id="597" name="Google Shape;597;p17"/>
          <p:cNvGrpSpPr/>
          <p:nvPr/>
        </p:nvGrpSpPr>
        <p:grpSpPr>
          <a:xfrm>
            <a:off x="7728992" y="2097983"/>
            <a:ext cx="3904651" cy="4185975"/>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57725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6136682" cy="4468821"/>
          </a:xfrm>
          <a:prstGeom prst="rect">
            <a:avLst/>
          </a:prstGeom>
        </p:spPr>
        <p:txBody>
          <a:bodyPr spcFirstLastPara="1" vert="horz" wrap="square" lIns="0" tIns="0" rIns="0" bIns="0" rtlCol="0" anchor="t" anchorCtr="0">
            <a:noAutofit/>
          </a:bodyPr>
          <a:lstStyle/>
          <a:p>
            <a:r>
              <a:rPr lang="en-US" sz="2200" dirty="0" smtClean="0"/>
              <a:t>Upon fitting the principle components upon the variables after standardization we can explore the cumulative explained variance of the principle components.</a:t>
            </a:r>
          </a:p>
          <a:p>
            <a:r>
              <a:rPr lang="en-US" sz="2200" dirty="0" smtClean="0"/>
              <a:t>The cumulative </a:t>
            </a:r>
            <a:r>
              <a:rPr lang="en-US" sz="2200" dirty="0"/>
              <a:t>explained variance </a:t>
            </a:r>
            <a:r>
              <a:rPr lang="en-US" sz="2200" dirty="0" smtClean="0"/>
              <a:t>indicates the total coverage of variance in the data that a number of principle components has, we can choose any number we wish</a:t>
            </a:r>
          </a:p>
          <a:p>
            <a:r>
              <a:rPr lang="en-US" sz="2200" dirty="0"/>
              <a:t>A</a:t>
            </a:r>
            <a:r>
              <a:rPr lang="en-US" sz="2200" dirty="0" smtClean="0"/>
              <a:t>n 80% coverage is enough as any more components will not have any significant effect</a:t>
            </a:r>
          </a:p>
          <a:p>
            <a:r>
              <a:rPr lang="en-US" sz="2200" dirty="0" smtClean="0"/>
              <a:t>The following graph displays the cumulative variance of the components:</a:t>
            </a:r>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3-4</a:t>
            </a:r>
            <a:endParaRPr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519" y="1880709"/>
            <a:ext cx="5417131" cy="3719991"/>
          </a:xfrm>
          <a:prstGeom prst="rect">
            <a:avLst/>
          </a:prstGeom>
        </p:spPr>
      </p:pic>
    </p:spTree>
    <p:extLst>
      <p:ext uri="{BB962C8B-B14F-4D97-AF65-F5344CB8AC3E}">
        <p14:creationId xmlns:p14="http://schemas.microsoft.com/office/powerpoint/2010/main" val="156009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6136682" cy="4468821"/>
          </a:xfrm>
          <a:prstGeom prst="rect">
            <a:avLst/>
          </a:prstGeom>
        </p:spPr>
        <p:txBody>
          <a:bodyPr spcFirstLastPara="1" vert="horz" wrap="square" lIns="0" tIns="0" rIns="0" bIns="0" rtlCol="0" anchor="t" anchorCtr="0">
            <a:noAutofit/>
          </a:bodyPr>
          <a:lstStyle/>
          <a:p>
            <a:r>
              <a:rPr lang="en-US" sz="2200" dirty="0" smtClean="0"/>
              <a:t>At 7 principle components we see that we covered roughly 80% of the cumulative variance.</a:t>
            </a:r>
          </a:p>
          <a:p>
            <a:r>
              <a:rPr lang="en-US" sz="2200" dirty="0" smtClean="0"/>
              <a:t>As such we will refit the model with only 7 components.</a:t>
            </a:r>
          </a:p>
          <a:p>
            <a:r>
              <a:rPr lang="en-US" sz="2200" dirty="0" smtClean="0"/>
              <a:t>To start analyzing we will display the loading of each variable on each component only if it’s greater than 0.3</a:t>
            </a:r>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3-5</a:t>
            </a:r>
            <a:endParaRPr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519" y="1880709"/>
            <a:ext cx="5417131" cy="3719991"/>
          </a:xfrm>
          <a:prstGeom prst="rect">
            <a:avLst/>
          </a:prstGeom>
        </p:spPr>
      </p:pic>
    </p:spTree>
    <p:extLst>
      <p:ext uri="{BB962C8B-B14F-4D97-AF65-F5344CB8AC3E}">
        <p14:creationId xmlns:p14="http://schemas.microsoft.com/office/powerpoint/2010/main" val="95603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PC1 has </a:t>
            </a:r>
            <a:r>
              <a:rPr lang="en-US" sz="2200" dirty="0"/>
              <a:t>a matching loading between the Income, the amount of wines and the amount of meat products while the purchase method used the most is catalog purchasing, it expresses the </a:t>
            </a:r>
            <a:r>
              <a:rPr lang="en-US" sz="2200" b="1" dirty="0"/>
              <a:t>level of wealth of the individual</a:t>
            </a:r>
            <a:r>
              <a:rPr lang="en-US" sz="2200" dirty="0"/>
              <a:t>.</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3-6</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829161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PC1 </a:t>
            </a:r>
            <a:r>
              <a:rPr lang="en-US" sz="2200" dirty="0"/>
              <a:t>has a strong loading in the number of teens in home and the number of deals purchases, with good loading in web purchases, this indicates a pattern of </a:t>
            </a:r>
            <a:r>
              <a:rPr lang="en-US" sz="2200" b="1" dirty="0"/>
              <a:t>thriftiness</a:t>
            </a:r>
            <a:r>
              <a:rPr lang="en-US" sz="2200" dirty="0"/>
              <a:t> with good knowledge in technology.</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3-7</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134194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PC2 </a:t>
            </a:r>
            <a:r>
              <a:rPr lang="en-US" sz="2200" dirty="0"/>
              <a:t>has a strong loading in the number of teens in home and the number of deals purchases, with good loading in web purchases, this indicates a pattern of </a:t>
            </a:r>
            <a:r>
              <a:rPr lang="en-US" sz="2200" b="1" dirty="0"/>
              <a:t>thriftiness</a:t>
            </a:r>
            <a:r>
              <a:rPr lang="en-US" sz="2200" dirty="0"/>
              <a:t> with good knowledge in technology.</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3-8</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26908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PC3 </a:t>
            </a:r>
            <a:r>
              <a:rPr lang="en-US" sz="2200" dirty="0"/>
              <a:t>has a strong negative loading with the days of enrollment and the number of web visits while having a strong loading with age, this indicates </a:t>
            </a:r>
            <a:r>
              <a:rPr lang="en-US" sz="2200" b="1" dirty="0" smtClean="0"/>
              <a:t>older users that have recently joined the platform.</a:t>
            </a:r>
            <a:endParaRPr lang="en-US" sz="2200" b="1"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3-9</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3636436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PC4 </a:t>
            </a:r>
            <a:r>
              <a:rPr lang="en-US" sz="2200" dirty="0"/>
              <a:t>has a strong loading with the number of kids at home and the number of deals purchases similar to PC2 except with kids, this is further verified by the strong negative correlation with the age and the days of enrollment </a:t>
            </a:r>
            <a:r>
              <a:rPr lang="en-US" sz="2200" b="1" dirty="0"/>
              <a:t>(essentially young new users).</a:t>
            </a:r>
            <a:endParaRPr lang="en-US" sz="2200" b="1"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3-10</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90228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PC5 </a:t>
            </a:r>
            <a:r>
              <a:rPr lang="en-US" sz="2200" dirty="0"/>
              <a:t>negative loading for wine spending while a positive loading for fruits and fish spending along with a positive loading for age, it describes </a:t>
            </a:r>
            <a:r>
              <a:rPr lang="en-US" sz="2200" b="1" dirty="0"/>
              <a:t>general spending habits </a:t>
            </a:r>
            <a:r>
              <a:rPr lang="en-US" sz="2200" dirty="0"/>
              <a:t>of older users.</a:t>
            </a:r>
            <a:endParaRPr lang="en-US" sz="2200" b="1"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3-11</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206309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PC6 </a:t>
            </a:r>
            <a:r>
              <a:rPr lang="en-US" sz="2200" dirty="0"/>
              <a:t>has a very strong loading for the amount of spending on gold and very small loading for other variables, as such this component offers little correlation between variables but describes </a:t>
            </a:r>
            <a:r>
              <a:rPr lang="en-US" sz="2200" b="1" dirty="0" smtClean="0"/>
              <a:t>gold spending</a:t>
            </a:r>
            <a:r>
              <a:rPr lang="en-US" sz="2200" b="1" dirty="0"/>
              <a:t>.</a:t>
            </a:r>
            <a:endParaRPr lang="en-US" sz="2200" b="1"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3-12</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200032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713512"/>
            <a:ext cx="4529697" cy="4468821"/>
          </a:xfrm>
          <a:prstGeom prst="rect">
            <a:avLst/>
          </a:prstGeom>
        </p:spPr>
        <p:txBody>
          <a:bodyPr spcFirstLastPara="1" vert="horz" wrap="square" lIns="0" tIns="0" rIns="0" bIns="0" rtlCol="0" anchor="t" anchorCtr="0">
            <a:noAutofit/>
          </a:bodyPr>
          <a:lstStyle/>
          <a:p>
            <a:r>
              <a:rPr lang="en-US" sz="2200" dirty="0" smtClean="0"/>
              <a:t>The following table displays the loading for each component and will be used for analysis:</a:t>
            </a:r>
          </a:p>
          <a:p>
            <a:r>
              <a:rPr lang="en-US" sz="2200" dirty="0" smtClean="0"/>
              <a:t>PC6 </a:t>
            </a:r>
            <a:r>
              <a:rPr lang="en-US" sz="2200" dirty="0"/>
              <a:t>has a strong positive loading for the number of kids at home while having a negative loading of the number of teens at home along with the age, this describes the </a:t>
            </a:r>
            <a:r>
              <a:rPr lang="en-US" sz="2200" b="1" dirty="0"/>
              <a:t>familial age of the users.</a:t>
            </a:r>
            <a:endParaRPr lang="en-US" sz="2200" b="1"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3-13</a:t>
            </a:r>
            <a:endParaRPr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4" y="1713512"/>
            <a:ext cx="6105525" cy="4499327"/>
          </a:xfrm>
          <a:prstGeom prst="rect">
            <a:avLst/>
          </a:prstGeom>
        </p:spPr>
      </p:pic>
    </p:spTree>
    <p:extLst>
      <p:ext uri="{BB962C8B-B14F-4D97-AF65-F5344CB8AC3E}">
        <p14:creationId xmlns:p14="http://schemas.microsoft.com/office/powerpoint/2010/main" val="161639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63925" y="2578481"/>
            <a:ext cx="6235600" cy="1168200"/>
          </a:xfrm>
          <a:prstGeom prst="rect">
            <a:avLst/>
          </a:prstGeom>
        </p:spPr>
        <p:txBody>
          <a:bodyPr spcFirstLastPara="1" vert="horz" wrap="square" lIns="0" tIns="0" rIns="0" bIns="0" rtlCol="0" anchor="b" anchorCtr="0">
            <a:noAutofit/>
          </a:bodyPr>
          <a:lstStyle/>
          <a:p>
            <a:r>
              <a:rPr lang="en" dirty="0" smtClean="0"/>
              <a:t>Dataset source</a:t>
            </a:r>
            <a:endParaRPr dirty="0"/>
          </a:p>
        </p:txBody>
      </p:sp>
      <p:sp>
        <p:nvSpPr>
          <p:cNvPr id="406" name="Google Shape;406;p15"/>
          <p:cNvSpPr txBox="1">
            <a:spLocks noGrp="1"/>
          </p:cNvSpPr>
          <p:nvPr>
            <p:ph type="subTitle" idx="1"/>
          </p:nvPr>
        </p:nvSpPr>
        <p:spPr>
          <a:xfrm>
            <a:off x="1264216" y="3960440"/>
            <a:ext cx="6235600" cy="511600"/>
          </a:xfrm>
          <a:prstGeom prst="rect">
            <a:avLst/>
          </a:prstGeom>
        </p:spPr>
        <p:txBody>
          <a:bodyPr spcFirstLastPara="1" vert="horz" wrap="square" lIns="0" tIns="0" rIns="0" bIns="0" rtlCol="0" anchor="t" anchorCtr="0">
            <a:noAutofit/>
          </a:bodyPr>
          <a:lstStyle/>
          <a:p>
            <a:pPr marL="0" indent="0"/>
            <a:r>
              <a:rPr lang="en" dirty="0" smtClean="0"/>
              <a:t>What is the customers database that we wish to explore?</a:t>
            </a:r>
            <a:endParaRPr dirty="0"/>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lt1"/>
                </a:solidFill>
                <a:latin typeface="Barlow"/>
                <a:ea typeface="Barlow"/>
                <a:cs typeface="Barlow"/>
                <a:sym typeface="Barlow"/>
              </a:rPr>
              <a:t>1</a:t>
            </a:r>
            <a:endParaRPr sz="4800" b="1" dirty="0">
              <a:solidFill>
                <a:schemeClr val="lt1"/>
              </a:solidFill>
              <a:latin typeface="Barlow"/>
              <a:ea typeface="Barlow"/>
              <a:cs typeface="Barlow"/>
              <a:sym typeface="Barlow"/>
            </a:endParaRPr>
          </a:p>
        </p:txBody>
      </p:sp>
      <p:grpSp>
        <p:nvGrpSpPr>
          <p:cNvPr id="408" name="Google Shape;408;p15"/>
          <p:cNvGrpSpPr/>
          <p:nvPr/>
        </p:nvGrpSpPr>
        <p:grpSpPr>
          <a:xfrm>
            <a:off x="7246773" y="1216565"/>
            <a:ext cx="4319631" cy="4424887"/>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751583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a:t>PCA</a:t>
            </a:r>
            <a:endParaRPr dirty="0"/>
          </a:p>
        </p:txBody>
      </p:sp>
      <p:sp>
        <p:nvSpPr>
          <p:cNvPr id="595" name="Google Shape;595;p17"/>
          <p:cNvSpPr txBox="1">
            <a:spLocks noGrp="1"/>
          </p:cNvSpPr>
          <p:nvPr>
            <p:ph type="body" idx="1"/>
          </p:nvPr>
        </p:nvSpPr>
        <p:spPr>
          <a:xfrm>
            <a:off x="645118" y="1646793"/>
            <a:ext cx="10896440" cy="4468821"/>
          </a:xfrm>
          <a:prstGeom prst="rect">
            <a:avLst/>
          </a:prstGeom>
        </p:spPr>
        <p:txBody>
          <a:bodyPr spcFirstLastPara="1" vert="horz" wrap="square" lIns="0" tIns="0" rIns="0" bIns="0" rtlCol="0" anchor="t" anchorCtr="0">
            <a:noAutofit/>
          </a:bodyPr>
          <a:lstStyle/>
          <a:p>
            <a:pPr marL="152396" indent="0">
              <a:buNone/>
            </a:pPr>
            <a:r>
              <a:rPr lang="en-US" sz="2200" dirty="0" smtClean="0"/>
              <a:t>After examining the principle components we can conclude the main direction and coverage of each component as following:</a:t>
            </a:r>
          </a:p>
          <a:p>
            <a:r>
              <a:rPr lang="en-US" sz="2200" dirty="0" smtClean="0"/>
              <a:t>PC1: </a:t>
            </a:r>
            <a:r>
              <a:rPr lang="en-US" sz="2200" dirty="0" err="1" smtClean="0"/>
              <a:t>Wealthiness</a:t>
            </a:r>
            <a:endParaRPr lang="en-US" sz="2200" dirty="0" smtClean="0"/>
          </a:p>
          <a:p>
            <a:r>
              <a:rPr lang="en-US" sz="2200" dirty="0" smtClean="0"/>
              <a:t>PC2: </a:t>
            </a:r>
            <a:r>
              <a:rPr lang="en-US" sz="2200" dirty="0"/>
              <a:t>Thriftiness</a:t>
            </a:r>
            <a:endParaRPr lang="en-US" sz="2200" dirty="0" smtClean="0"/>
          </a:p>
          <a:p>
            <a:r>
              <a:rPr lang="en-US" sz="2200" dirty="0" smtClean="0"/>
              <a:t>PC3: </a:t>
            </a:r>
            <a:r>
              <a:rPr lang="en-US" sz="2200" dirty="0"/>
              <a:t>Recently joined </a:t>
            </a:r>
            <a:r>
              <a:rPr lang="en-US" sz="2200" dirty="0" smtClean="0"/>
              <a:t>users habits</a:t>
            </a:r>
          </a:p>
          <a:p>
            <a:r>
              <a:rPr lang="en-US" sz="2200" dirty="0" smtClean="0"/>
              <a:t>PC4: </a:t>
            </a:r>
            <a:r>
              <a:rPr lang="en-US" sz="2200" dirty="0"/>
              <a:t>Young </a:t>
            </a:r>
            <a:r>
              <a:rPr lang="en-US" sz="2200" dirty="0" smtClean="0"/>
              <a:t>users habits</a:t>
            </a:r>
            <a:endParaRPr lang="en-US" sz="2200" dirty="0" smtClean="0"/>
          </a:p>
          <a:p>
            <a:r>
              <a:rPr lang="en-US" sz="2200" dirty="0" smtClean="0"/>
              <a:t>PC5: </a:t>
            </a:r>
            <a:r>
              <a:rPr lang="en-US" sz="2200" dirty="0"/>
              <a:t>General purchasing habits</a:t>
            </a:r>
            <a:endParaRPr lang="en-US" sz="2200" dirty="0" smtClean="0"/>
          </a:p>
          <a:p>
            <a:r>
              <a:rPr lang="en-US" sz="2200" dirty="0"/>
              <a:t>PC6: Gold purchasing behavior</a:t>
            </a:r>
            <a:endParaRPr lang="en-US" sz="2200" dirty="0" smtClean="0"/>
          </a:p>
          <a:p>
            <a:r>
              <a:rPr lang="en-US" sz="2200" dirty="0"/>
              <a:t>PC7: Familial </a:t>
            </a:r>
            <a:r>
              <a:rPr lang="en-US" sz="2200" dirty="0" smtClean="0"/>
              <a:t>age of users</a:t>
            </a:r>
          </a:p>
          <a:p>
            <a:pPr marL="152396" indent="0">
              <a:buNone/>
            </a:pPr>
            <a:endParaRPr lang="en-US" sz="2200" dirty="0"/>
          </a:p>
          <a:p>
            <a:pPr marL="152396" indent="0">
              <a:buNone/>
            </a:pPr>
            <a:r>
              <a:rPr lang="en-US" sz="2200" dirty="0" smtClean="0"/>
              <a:t>It’s worth noting that PCA is a dimensionality </a:t>
            </a:r>
            <a:r>
              <a:rPr lang="en-US" sz="2200" dirty="0"/>
              <a:t>reduction </a:t>
            </a:r>
            <a:r>
              <a:rPr lang="en-US" sz="2200" dirty="0" smtClean="0"/>
              <a:t>technique and it’s main purpose is to establish elements that represent the correlation between the variables </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3-14</a:t>
            </a:r>
            <a:endParaRPr dirty="0">
              <a:solidFill>
                <a:schemeClr val="tx1"/>
              </a:solidFill>
            </a:endParaRPr>
          </a:p>
        </p:txBody>
      </p:sp>
    </p:spTree>
    <p:extLst>
      <p:ext uri="{BB962C8B-B14F-4D97-AF65-F5344CB8AC3E}">
        <p14:creationId xmlns:p14="http://schemas.microsoft.com/office/powerpoint/2010/main" val="1193779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63925" y="2578481"/>
            <a:ext cx="6235600" cy="1168200"/>
          </a:xfrm>
          <a:prstGeom prst="rect">
            <a:avLst/>
          </a:prstGeom>
        </p:spPr>
        <p:txBody>
          <a:bodyPr spcFirstLastPara="1" vert="horz" wrap="square" lIns="0" tIns="0" rIns="0" bIns="0" rtlCol="0" anchor="b" anchorCtr="0">
            <a:noAutofit/>
          </a:bodyPr>
          <a:lstStyle/>
          <a:p>
            <a:r>
              <a:rPr lang="en" sz="6000" dirty="0" smtClean="0"/>
              <a:t>Clustering</a:t>
            </a:r>
            <a:endParaRPr sz="6000" dirty="0"/>
          </a:p>
        </p:txBody>
      </p:sp>
      <p:sp>
        <p:nvSpPr>
          <p:cNvPr id="406" name="Google Shape;406;p15"/>
          <p:cNvSpPr txBox="1">
            <a:spLocks noGrp="1"/>
          </p:cNvSpPr>
          <p:nvPr>
            <p:ph type="subTitle" idx="1"/>
          </p:nvPr>
        </p:nvSpPr>
        <p:spPr>
          <a:xfrm>
            <a:off x="1264216" y="3960440"/>
            <a:ext cx="6235600" cy="511600"/>
          </a:xfrm>
          <a:prstGeom prst="rect">
            <a:avLst/>
          </a:prstGeom>
        </p:spPr>
        <p:txBody>
          <a:bodyPr spcFirstLastPara="1" vert="horz" wrap="square" lIns="0" tIns="0" rIns="0" bIns="0" rtlCol="0" anchor="t" anchorCtr="0">
            <a:noAutofit/>
          </a:bodyPr>
          <a:lstStyle/>
          <a:p>
            <a:pPr marL="0" indent="0"/>
            <a:r>
              <a:rPr lang="en" dirty="0" smtClean="0"/>
              <a:t>What is </a:t>
            </a:r>
            <a:r>
              <a:rPr lang="en" dirty="0" smtClean="0"/>
              <a:t>the clustering technique used and what are the insights extracted?</a:t>
            </a:r>
            <a:endParaRPr dirty="0"/>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dirty="0" smtClean="0">
                <a:solidFill>
                  <a:schemeClr val="lt1"/>
                </a:solidFill>
                <a:latin typeface="Barlow"/>
                <a:ea typeface="Barlow"/>
                <a:cs typeface="Barlow"/>
                <a:sym typeface="Barlow"/>
              </a:rPr>
              <a:t>4</a:t>
            </a:r>
            <a:endParaRPr sz="4800" b="1" dirty="0">
              <a:solidFill>
                <a:schemeClr val="lt1"/>
              </a:solidFill>
              <a:latin typeface="Barlow"/>
              <a:ea typeface="Barlow"/>
              <a:cs typeface="Barlow"/>
              <a:sym typeface="Barlow"/>
            </a:endParaRPr>
          </a:p>
        </p:txBody>
      </p:sp>
      <p:grpSp>
        <p:nvGrpSpPr>
          <p:cNvPr id="408" name="Google Shape;408;p15"/>
          <p:cNvGrpSpPr/>
          <p:nvPr/>
        </p:nvGrpSpPr>
        <p:grpSpPr>
          <a:xfrm>
            <a:off x="7246773" y="1216565"/>
            <a:ext cx="4319631" cy="4424887"/>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03159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45118" y="1713512"/>
            <a:ext cx="10896440" cy="4468821"/>
          </a:xfrm>
          <a:prstGeom prst="rect">
            <a:avLst/>
          </a:prstGeom>
        </p:spPr>
        <p:txBody>
          <a:bodyPr spcFirstLastPara="1" vert="horz" wrap="square" lIns="0" tIns="0" rIns="0" bIns="0" rtlCol="0" anchor="t" anchorCtr="0">
            <a:noAutofit/>
          </a:bodyPr>
          <a:lstStyle/>
          <a:p>
            <a:r>
              <a:rPr lang="en-US" sz="2200" dirty="0" smtClean="0"/>
              <a:t>Considering we have both categorical data points and numerical data (The reduced Principle components) we can use the K-Prototype Algorithm that </a:t>
            </a:r>
            <a:r>
              <a:rPr lang="en-US" sz="2200" dirty="0"/>
              <a:t>combines the k-means and k-modes </a:t>
            </a:r>
            <a:r>
              <a:rPr lang="en-US" sz="2200" dirty="0" smtClean="0"/>
              <a:t>algorithms.</a:t>
            </a:r>
          </a:p>
          <a:p>
            <a:r>
              <a:rPr lang="en-US" sz="2200" dirty="0" smtClean="0"/>
              <a:t>Note that we do not know the appropriate number of clusters that will minimize the cost and be reasonable for analysis.</a:t>
            </a:r>
          </a:p>
          <a:p>
            <a:r>
              <a:rPr lang="en-US" sz="2200" dirty="0" smtClean="0"/>
              <a:t>In order to identify the appropriate number of clusters we need to perform the clustering process with a different number of centroids and evaluate the appropriate cost</a:t>
            </a:r>
          </a:p>
          <a:p>
            <a:r>
              <a:rPr lang="en-US" sz="2200" dirty="0" smtClean="0"/>
              <a:t>A good spot is to compute up to 7 clusters as a start and plot the Cost Vs. Number of clusters plot.</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4-1</a:t>
            </a:r>
            <a:endParaRPr dirty="0">
              <a:solidFill>
                <a:schemeClr val="tx1"/>
              </a:solidFill>
            </a:endParaRPr>
          </a:p>
        </p:txBody>
      </p:sp>
    </p:spTree>
    <p:extLst>
      <p:ext uri="{BB962C8B-B14F-4D97-AF65-F5344CB8AC3E}">
        <p14:creationId xmlns:p14="http://schemas.microsoft.com/office/powerpoint/2010/main" val="206666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45118" y="1713512"/>
            <a:ext cx="4765082" cy="4468821"/>
          </a:xfrm>
          <a:prstGeom prst="rect">
            <a:avLst/>
          </a:prstGeom>
        </p:spPr>
        <p:txBody>
          <a:bodyPr spcFirstLastPara="1" vert="horz" wrap="square" lIns="0" tIns="0" rIns="0" bIns="0" rtlCol="0" anchor="t" anchorCtr="0">
            <a:noAutofit/>
          </a:bodyPr>
          <a:lstStyle/>
          <a:p>
            <a:r>
              <a:rPr lang="en-US" sz="2200" dirty="0" smtClean="0"/>
              <a:t>From the plot we can see that a good number of clusters is 3 as it has relatively low cost and can be general enough for our purposes.</a:t>
            </a:r>
          </a:p>
          <a:p>
            <a:r>
              <a:rPr lang="en-US" sz="2200" dirty="0" smtClean="0"/>
              <a:t>We then rerun the clustering function but with only 3 centroids.</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4-2</a:t>
            </a:r>
            <a:endParaRPr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095" y="1336194"/>
            <a:ext cx="5590463" cy="5223456"/>
          </a:xfrm>
          <a:prstGeom prst="rect">
            <a:avLst/>
          </a:prstGeom>
        </p:spPr>
      </p:pic>
    </p:spTree>
    <p:extLst>
      <p:ext uri="{BB962C8B-B14F-4D97-AF65-F5344CB8AC3E}">
        <p14:creationId xmlns:p14="http://schemas.microsoft.com/office/powerpoint/2010/main" val="411989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8" y="1646793"/>
            <a:ext cx="4016750" cy="4468821"/>
          </a:xfrm>
          <a:prstGeom prst="rect">
            <a:avLst/>
          </a:prstGeom>
        </p:spPr>
        <p:txBody>
          <a:bodyPr spcFirstLastPara="1" vert="horz" wrap="square" lIns="0" tIns="0" rIns="0" bIns="0" rtlCol="0" anchor="t" anchorCtr="0">
            <a:noAutofit/>
          </a:bodyPr>
          <a:lstStyle/>
          <a:p>
            <a:r>
              <a:rPr lang="en-US" sz="2200" dirty="0" smtClean="0"/>
              <a:t>Once clustering Is complete we can describe each cluster by observing the characteristics of each cluster we can start with the Principle components.</a:t>
            </a:r>
          </a:p>
          <a:p>
            <a:r>
              <a:rPr lang="en-US" sz="2200" dirty="0" smtClean="0"/>
              <a:t>Plotting the Boxplots of the principle components we can see some significant differences for some components while having very little effect on others.</a:t>
            </a:r>
            <a:endParaRPr sz="2200" dirty="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4-3</a:t>
            </a:r>
            <a:endParaRPr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5129" y="1267486"/>
            <a:ext cx="8519310" cy="5046552"/>
          </a:xfrm>
          <a:prstGeom prst="rect">
            <a:avLst/>
          </a:prstGeom>
        </p:spPr>
      </p:pic>
    </p:spTree>
    <p:extLst>
      <p:ext uri="{BB962C8B-B14F-4D97-AF65-F5344CB8AC3E}">
        <p14:creationId xmlns:p14="http://schemas.microsoft.com/office/powerpoint/2010/main" val="2182010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646793"/>
            <a:ext cx="5465305" cy="4468821"/>
          </a:xfrm>
          <a:prstGeom prst="rect">
            <a:avLst/>
          </a:prstGeom>
        </p:spPr>
        <p:txBody>
          <a:bodyPr spcFirstLastPara="1" vert="horz" wrap="square" lIns="0" tIns="0" rIns="0" bIns="0" rtlCol="0" anchor="t" anchorCtr="0">
            <a:noAutofit/>
          </a:bodyPr>
          <a:lstStyle/>
          <a:p>
            <a:r>
              <a:rPr lang="en-US" sz="2200" dirty="0" smtClean="0"/>
              <a:t>When examining </a:t>
            </a:r>
            <a:r>
              <a:rPr lang="en-US" sz="2200" dirty="0" err="1" smtClean="0"/>
              <a:t>wealthiness</a:t>
            </a:r>
            <a:r>
              <a:rPr lang="en-US" sz="2200" dirty="0" smtClean="0"/>
              <a:t> we note that cluster 0 is considerably poorer than the rest, while cluster 1 represents the users with the highest income.</a:t>
            </a:r>
          </a:p>
          <a:p>
            <a:r>
              <a:rPr lang="en-US" sz="2200" dirty="0" smtClean="0"/>
              <a:t>Cluster 2 </a:t>
            </a:r>
            <a:r>
              <a:rPr lang="en-US" sz="2200" dirty="0" smtClean="0"/>
              <a:t>can be categorized as users with middle income although some overlap has occurred with Cluster 1.</a:t>
            </a:r>
            <a:endParaRPr lang="en-US" sz="2200" dirty="0"/>
          </a:p>
          <a:p>
            <a:r>
              <a:rPr lang="en-US" sz="2200" dirty="0" smtClean="0"/>
              <a:t>It’s worth noting that cluster 0 covers 45.8% of all </a:t>
            </a:r>
            <a:r>
              <a:rPr lang="en-US" sz="2200" dirty="0"/>
              <a:t>users followed by 2 at 27.2% and 1 at </a:t>
            </a:r>
            <a:r>
              <a:rPr lang="en-US" sz="2200" dirty="0" smtClean="0"/>
              <a:t>26.5</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4-4</a:t>
            </a:r>
            <a:endParaRPr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095" t="7535" r="62912" b="49410"/>
          <a:stretch/>
        </p:blipFill>
        <p:spPr>
          <a:xfrm>
            <a:off x="6740958" y="1646793"/>
            <a:ext cx="4800600" cy="4535998"/>
          </a:xfrm>
          <a:prstGeom prst="rect">
            <a:avLst/>
          </a:prstGeom>
          <a:ln>
            <a:solidFill>
              <a:schemeClr val="tx1"/>
            </a:solidFill>
          </a:ln>
        </p:spPr>
      </p:pic>
    </p:spTree>
    <p:extLst>
      <p:ext uri="{BB962C8B-B14F-4D97-AF65-F5344CB8AC3E}">
        <p14:creationId xmlns:p14="http://schemas.microsoft.com/office/powerpoint/2010/main" val="19395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646793"/>
            <a:ext cx="5465305" cy="4468821"/>
          </a:xfrm>
          <a:prstGeom prst="rect">
            <a:avLst/>
          </a:prstGeom>
        </p:spPr>
        <p:txBody>
          <a:bodyPr spcFirstLastPara="1" vert="horz" wrap="square" lIns="0" tIns="0" rIns="0" bIns="0" rtlCol="0" anchor="t" anchorCtr="0">
            <a:noAutofit/>
          </a:bodyPr>
          <a:lstStyle/>
          <a:p>
            <a:r>
              <a:rPr lang="en-US" sz="2200" dirty="0" smtClean="0"/>
              <a:t>When examining thriftiness we note that cluster 2 is much more cautions regarding spending than the rest of the users.</a:t>
            </a:r>
          </a:p>
          <a:p>
            <a:r>
              <a:rPr lang="en-US" sz="2200" dirty="0" smtClean="0"/>
              <a:t>While Cluster 0 and 1 have somewhat similar median and spread of thriftiness.</a:t>
            </a:r>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4-5</a:t>
            </a:r>
            <a:endParaRPr dirty="0">
              <a:solidFill>
                <a:schemeClr val="tx1"/>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9989" t="50381" r="63762" b="8896"/>
          <a:stretch/>
        </p:blipFill>
        <p:spPr>
          <a:xfrm>
            <a:off x="6740958" y="1646793"/>
            <a:ext cx="4800600" cy="4411889"/>
          </a:xfrm>
          <a:prstGeom prst="rect">
            <a:avLst/>
          </a:prstGeom>
          <a:ln>
            <a:solidFill>
              <a:schemeClr val="tx1"/>
            </a:solidFill>
          </a:ln>
        </p:spPr>
      </p:pic>
    </p:spTree>
    <p:extLst>
      <p:ext uri="{BB962C8B-B14F-4D97-AF65-F5344CB8AC3E}">
        <p14:creationId xmlns:p14="http://schemas.microsoft.com/office/powerpoint/2010/main" val="1366185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646793"/>
            <a:ext cx="5465305" cy="4468821"/>
          </a:xfrm>
          <a:prstGeom prst="rect">
            <a:avLst/>
          </a:prstGeom>
        </p:spPr>
        <p:txBody>
          <a:bodyPr spcFirstLastPara="1" vert="horz" wrap="square" lIns="0" tIns="0" rIns="0" bIns="0" rtlCol="0" anchor="t" anchorCtr="0">
            <a:noAutofit/>
          </a:bodyPr>
          <a:lstStyle/>
          <a:p>
            <a:r>
              <a:rPr lang="en-US" sz="2200" dirty="0" smtClean="0"/>
              <a:t>When examining general purchasing habits, it’s worth noting that within cluster 1 and 2 there appear to be a large spread of purchasing activity compared to cluster 0 which covers the majority of the customers base.</a:t>
            </a:r>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4-6</a:t>
            </a:r>
            <a:endParaRPr dirty="0">
              <a:solidFill>
                <a:schemeClr val="tx1"/>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7407" t="50232" r="35600" b="8148"/>
          <a:stretch/>
        </p:blipFill>
        <p:spPr>
          <a:xfrm>
            <a:off x="6740958" y="1646793"/>
            <a:ext cx="4800600" cy="4384802"/>
          </a:xfrm>
          <a:prstGeom prst="rect">
            <a:avLst/>
          </a:prstGeom>
          <a:ln>
            <a:solidFill>
              <a:schemeClr val="tx1"/>
            </a:solidFill>
          </a:ln>
        </p:spPr>
      </p:pic>
    </p:spTree>
    <p:extLst>
      <p:ext uri="{BB962C8B-B14F-4D97-AF65-F5344CB8AC3E}">
        <p14:creationId xmlns:p14="http://schemas.microsoft.com/office/powerpoint/2010/main" val="3828583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24993"/>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646794"/>
            <a:ext cx="10951706" cy="507932"/>
          </a:xfrm>
          <a:prstGeom prst="rect">
            <a:avLst/>
          </a:prstGeom>
        </p:spPr>
        <p:txBody>
          <a:bodyPr spcFirstLastPara="1" vert="horz" wrap="square" lIns="0" tIns="0" rIns="0" bIns="0" rtlCol="0" anchor="t" anchorCtr="0">
            <a:noAutofit/>
          </a:bodyPr>
          <a:lstStyle/>
          <a:p>
            <a:r>
              <a:rPr lang="en-US" sz="2200" dirty="0" smtClean="0"/>
              <a:t>Analyzing the demographic variables doesn’t provide any new insights:</a:t>
            </a:r>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4-7</a:t>
            </a:r>
            <a:endParaRPr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493" y="2218522"/>
            <a:ext cx="4186145" cy="4120737"/>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452" y="2218522"/>
            <a:ext cx="4187952" cy="4142003"/>
          </a:xfrm>
          <a:prstGeom prst="rect">
            <a:avLst/>
          </a:prstGeom>
          <a:ln>
            <a:solidFill>
              <a:schemeClr val="tx1"/>
            </a:solidFill>
          </a:ln>
        </p:spPr>
      </p:pic>
    </p:spTree>
    <p:extLst>
      <p:ext uri="{BB962C8B-B14F-4D97-AF65-F5344CB8AC3E}">
        <p14:creationId xmlns:p14="http://schemas.microsoft.com/office/powerpoint/2010/main" val="1112262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816354"/>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366141"/>
            <a:ext cx="10951706" cy="5016557"/>
          </a:xfrm>
          <a:prstGeom prst="rect">
            <a:avLst/>
          </a:prstGeom>
        </p:spPr>
        <p:txBody>
          <a:bodyPr spcFirstLastPara="1" vert="horz" wrap="square" lIns="0" tIns="0" rIns="0" bIns="0" rtlCol="0" anchor="t" anchorCtr="0">
            <a:noAutofit/>
          </a:bodyPr>
          <a:lstStyle/>
          <a:p>
            <a:pPr marL="152396" indent="0">
              <a:buNone/>
            </a:pPr>
            <a:r>
              <a:rPr lang="en-US" sz="2200" dirty="0" smtClean="0"/>
              <a:t>After final examination we can categorize the clusters as follows</a:t>
            </a:r>
            <a:r>
              <a:rPr lang="en-US" sz="2200" dirty="0" smtClean="0"/>
              <a:t>:</a:t>
            </a:r>
          </a:p>
          <a:p>
            <a:r>
              <a:rPr lang="en-US" sz="2200" dirty="0"/>
              <a:t>Cluster 0: This cluster covers 45.8 % of the customer base the large majority, in terms of </a:t>
            </a:r>
            <a:r>
              <a:rPr lang="en-US" sz="2200" dirty="0" err="1"/>
              <a:t>wealthiness</a:t>
            </a:r>
            <a:r>
              <a:rPr lang="en-US" sz="2200" dirty="0"/>
              <a:t> this cluster lies in the lower end of the scale relative to the other clusters, as for thriftiness this cluster has somewhat similar behavior to the “Average income/ low activity users” cluster. </a:t>
            </a:r>
            <a:r>
              <a:rPr lang="en-US" sz="2200" dirty="0" smtClean="0"/>
              <a:t>As </a:t>
            </a:r>
            <a:r>
              <a:rPr lang="en-US" sz="2200" dirty="0"/>
              <a:t>such we will categorize this cluster as </a:t>
            </a:r>
            <a:r>
              <a:rPr lang="en-US" sz="2200" b="1" dirty="0"/>
              <a:t>Low income/ average activity users</a:t>
            </a:r>
            <a:r>
              <a:rPr lang="en-US" sz="2200" b="1" dirty="0" smtClean="0"/>
              <a:t>.</a:t>
            </a:r>
          </a:p>
          <a:p>
            <a:r>
              <a:rPr lang="en-US" sz="2200" dirty="0"/>
              <a:t>Cluster 1: This cluster covers 26.5 % of the customer base, in terms of </a:t>
            </a:r>
            <a:r>
              <a:rPr lang="en-US" sz="2200" dirty="0" err="1"/>
              <a:t>wealthiness</a:t>
            </a:r>
            <a:r>
              <a:rPr lang="en-US" sz="2200" dirty="0"/>
              <a:t> this cluster lies in the higher end of the scale relative to the other clusters, understandably In terms of thriftiness this cluster is less cautious regarding spending than cluster 0 (low income/activity users). As such we will categorize this cluster as </a:t>
            </a:r>
            <a:r>
              <a:rPr lang="en-US" sz="2200" b="1" dirty="0"/>
              <a:t>High income/activity users</a:t>
            </a:r>
            <a:r>
              <a:rPr lang="en-US" sz="2200" b="1" dirty="0" smtClean="0"/>
              <a:t>.</a:t>
            </a:r>
          </a:p>
          <a:p>
            <a:r>
              <a:rPr lang="en-US" sz="2200" dirty="0"/>
              <a:t>Cluster 2: This cluster covers 27.6% of the customer base, in terms of </a:t>
            </a:r>
            <a:r>
              <a:rPr lang="en-US" sz="2200" dirty="0" err="1"/>
              <a:t>wealthiness</a:t>
            </a:r>
            <a:r>
              <a:rPr lang="en-US" sz="2200" dirty="0"/>
              <a:t> this cluster lies in the middle of the scale relative to the other clusters with some small overlap with the High income cluster. In terms of thriftiness this cluster is considerably more cautious regarding spending and </a:t>
            </a:r>
            <a:r>
              <a:rPr lang="en-US" sz="2200" dirty="0" smtClean="0"/>
              <a:t>deals. </a:t>
            </a:r>
            <a:r>
              <a:rPr lang="en-US" sz="2200" dirty="0"/>
              <a:t>As such we will categorize this cluster as </a:t>
            </a:r>
            <a:r>
              <a:rPr lang="en-US" sz="2200" b="1" dirty="0"/>
              <a:t>Average income/ low activity users.</a:t>
            </a:r>
          </a:p>
          <a:p>
            <a:endParaRPr lang="en-US" sz="2200" dirty="0" smtClean="0"/>
          </a:p>
          <a:p>
            <a:endParaRPr lang="en-US" sz="2200" dirty="0"/>
          </a:p>
          <a:p>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4-8</a:t>
            </a:r>
            <a:endParaRPr dirty="0">
              <a:solidFill>
                <a:schemeClr val="tx1"/>
              </a:solidFill>
            </a:endParaRPr>
          </a:p>
        </p:txBody>
      </p:sp>
    </p:spTree>
    <p:extLst>
      <p:ext uri="{BB962C8B-B14F-4D97-AF65-F5344CB8AC3E}">
        <p14:creationId xmlns:p14="http://schemas.microsoft.com/office/powerpoint/2010/main" val="70658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r>
              <a:rPr lang="en" dirty="0"/>
              <a:t>Dataset source</a:t>
            </a:r>
            <a:endParaRPr dirty="0"/>
          </a:p>
        </p:txBody>
      </p:sp>
      <p:sp>
        <p:nvSpPr>
          <p:cNvPr id="595" name="Google Shape;595;p17"/>
          <p:cNvSpPr txBox="1">
            <a:spLocks noGrp="1"/>
          </p:cNvSpPr>
          <p:nvPr>
            <p:ph type="body" idx="1"/>
          </p:nvPr>
        </p:nvSpPr>
        <p:spPr>
          <a:xfrm>
            <a:off x="600316" y="1615270"/>
            <a:ext cx="7521200" cy="4468821"/>
          </a:xfrm>
          <a:prstGeom prst="rect">
            <a:avLst/>
          </a:prstGeom>
        </p:spPr>
        <p:txBody>
          <a:bodyPr spcFirstLastPara="1" vert="horz" wrap="square" lIns="0" tIns="0" rIns="0" bIns="0" rtlCol="0" anchor="t" anchorCtr="0">
            <a:noAutofit/>
          </a:bodyPr>
          <a:lstStyle/>
          <a:p>
            <a:r>
              <a:rPr lang="en-US" sz="2200" dirty="0" err="1" smtClean="0"/>
              <a:t>Ifood</a:t>
            </a:r>
            <a:r>
              <a:rPr lang="en-US" sz="2200" dirty="0" smtClean="0"/>
              <a:t> is </a:t>
            </a:r>
            <a:r>
              <a:rPr lang="en-US" sz="2200" dirty="0"/>
              <a:t>a Brazilian online food ordering and food delivery platform, operating in Brazil and Colombia. The company holds over 80% market share of the food delivery sector in Brazil</a:t>
            </a:r>
            <a:r>
              <a:rPr lang="en-US" sz="2200" dirty="0" smtClean="0"/>
              <a:t>.</a:t>
            </a:r>
            <a:endParaRPr lang="en-US" sz="2200" dirty="0"/>
          </a:p>
          <a:p>
            <a:r>
              <a:rPr lang="en-US" sz="2200" dirty="0" smtClean="0"/>
              <a:t>The dataset is a snippet of the total customer base that joined from August 2012 to July 2014 with a count of 2205 customers</a:t>
            </a:r>
          </a:p>
          <a:p>
            <a:r>
              <a:rPr lang="en-US" sz="2200" dirty="0" smtClean="0"/>
              <a:t>The dataset describes the various demographic details and economic activities of the customers.</a:t>
            </a:r>
          </a:p>
          <a:p>
            <a:endParaRPr sz="24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1-1</a:t>
            </a:r>
            <a:endParaRPr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082" y="2549769"/>
            <a:ext cx="3451551" cy="1824648"/>
          </a:xfrm>
          <a:prstGeom prst="rect">
            <a:avLst/>
          </a:prstGeom>
        </p:spPr>
      </p:pic>
    </p:spTree>
    <p:extLst>
      <p:ext uri="{BB962C8B-B14F-4D97-AF65-F5344CB8AC3E}">
        <p14:creationId xmlns:p14="http://schemas.microsoft.com/office/powerpoint/2010/main" val="239794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26074" y="2840739"/>
            <a:ext cx="6235600" cy="1168200"/>
          </a:xfrm>
          <a:prstGeom prst="rect">
            <a:avLst/>
          </a:prstGeom>
        </p:spPr>
        <p:txBody>
          <a:bodyPr spcFirstLastPara="1" vert="horz" wrap="square" lIns="0" tIns="0" rIns="0" bIns="0" rtlCol="0" anchor="b" anchorCtr="0">
            <a:noAutofit/>
          </a:bodyPr>
          <a:lstStyle/>
          <a:p>
            <a:r>
              <a:rPr lang="en" sz="4800" dirty="0" smtClean="0"/>
              <a:t>Recom</a:t>
            </a:r>
            <a:r>
              <a:rPr lang="en-US" sz="4800" dirty="0" smtClean="0"/>
              <a:t>m</a:t>
            </a:r>
            <a:r>
              <a:rPr lang="en" sz="4800" dirty="0" smtClean="0"/>
              <a:t>endations for future campaigns</a:t>
            </a:r>
            <a:endParaRPr sz="4800" dirty="0"/>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lt1"/>
                </a:solidFill>
                <a:latin typeface="Barlow"/>
                <a:ea typeface="Barlow"/>
                <a:cs typeface="Barlow"/>
                <a:sym typeface="Barlow"/>
              </a:rPr>
              <a:t>5</a:t>
            </a:r>
            <a:endParaRPr sz="4800" b="1" dirty="0">
              <a:solidFill>
                <a:schemeClr val="lt1"/>
              </a:solidFill>
              <a:latin typeface="Barlow"/>
              <a:ea typeface="Barlow"/>
              <a:cs typeface="Barlow"/>
              <a:sym typeface="Barlow"/>
            </a:endParaRPr>
          </a:p>
        </p:txBody>
      </p:sp>
      <p:grpSp>
        <p:nvGrpSpPr>
          <p:cNvPr id="408" name="Google Shape;408;p15"/>
          <p:cNvGrpSpPr/>
          <p:nvPr/>
        </p:nvGrpSpPr>
        <p:grpSpPr>
          <a:xfrm>
            <a:off x="7246773" y="1216565"/>
            <a:ext cx="4319631" cy="4424887"/>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1774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906887"/>
            <a:ext cx="7521200" cy="1443600"/>
          </a:xfrm>
          <a:prstGeom prst="rect">
            <a:avLst/>
          </a:prstGeom>
        </p:spPr>
        <p:txBody>
          <a:bodyPr spcFirstLastPara="1" vert="horz" wrap="square" lIns="0" tIns="0" rIns="0" bIns="0" rtlCol="0" anchor="t" anchorCtr="0">
            <a:noAutofit/>
          </a:bodyPr>
          <a:lstStyle/>
          <a:p>
            <a:r>
              <a:rPr lang="en" dirty="0" smtClean="0"/>
              <a:t>Clustering</a:t>
            </a:r>
            <a:endParaRPr dirty="0"/>
          </a:p>
        </p:txBody>
      </p:sp>
      <p:sp>
        <p:nvSpPr>
          <p:cNvPr id="595" name="Google Shape;595;p17"/>
          <p:cNvSpPr txBox="1">
            <a:spLocks noGrp="1"/>
          </p:cNvSpPr>
          <p:nvPr>
            <p:ph type="body" idx="1"/>
          </p:nvPr>
        </p:nvSpPr>
        <p:spPr>
          <a:xfrm>
            <a:off x="654837" y="1483834"/>
            <a:ext cx="11241416" cy="5016557"/>
          </a:xfrm>
          <a:prstGeom prst="rect">
            <a:avLst/>
          </a:prstGeom>
        </p:spPr>
        <p:txBody>
          <a:bodyPr spcFirstLastPara="1" vert="horz" wrap="square" lIns="0" tIns="0" rIns="0" bIns="0" rtlCol="0" anchor="t" anchorCtr="0">
            <a:noAutofit/>
          </a:bodyPr>
          <a:lstStyle/>
          <a:p>
            <a:r>
              <a:rPr lang="en-US" sz="2200" dirty="0" smtClean="0"/>
              <a:t>Now that we have categorized our clusters, we can verify their characteristics with the original data: </a:t>
            </a:r>
          </a:p>
          <a:p>
            <a:endParaRPr lang="en-US" sz="2200" dirty="0"/>
          </a:p>
          <a:p>
            <a:endParaRPr lang="en-US" sz="2200" dirty="0" smtClean="0"/>
          </a:p>
        </p:txBody>
      </p:sp>
      <p:sp>
        <p:nvSpPr>
          <p:cNvPr id="596" name="Google Shape;596;p17"/>
          <p:cNvSpPr txBox="1">
            <a:spLocks noGrp="1"/>
          </p:cNvSpPr>
          <p:nvPr>
            <p:ph type="sldNum" idx="12"/>
          </p:nvPr>
        </p:nvSpPr>
        <p:spPr>
          <a:xfrm>
            <a:off x="11541558"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4-7</a:t>
            </a:r>
            <a:endParaRPr dirty="0">
              <a:solidFill>
                <a:schemeClr val="tx1"/>
              </a:solidFill>
            </a:endParaRPr>
          </a:p>
        </p:txBody>
      </p:sp>
    </p:spTree>
    <p:extLst>
      <p:ext uri="{BB962C8B-B14F-4D97-AF65-F5344CB8AC3E}">
        <p14:creationId xmlns:p14="http://schemas.microsoft.com/office/powerpoint/2010/main" val="242005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r>
              <a:rPr lang="en" dirty="0" smtClean="0"/>
              <a:t>Dataset’s fields</a:t>
            </a:r>
            <a:endParaRPr dirty="0"/>
          </a:p>
        </p:txBody>
      </p:sp>
      <p:sp>
        <p:nvSpPr>
          <p:cNvPr id="595" name="Google Shape;595;p17"/>
          <p:cNvSpPr txBox="1">
            <a:spLocks noGrp="1"/>
          </p:cNvSpPr>
          <p:nvPr>
            <p:ph type="body" idx="1"/>
          </p:nvPr>
        </p:nvSpPr>
        <p:spPr>
          <a:xfrm>
            <a:off x="609600" y="1529267"/>
            <a:ext cx="7521200" cy="4468821"/>
          </a:xfrm>
          <a:prstGeom prst="rect">
            <a:avLst/>
          </a:prstGeom>
        </p:spPr>
        <p:txBody>
          <a:bodyPr spcFirstLastPara="1" vert="horz" wrap="square" lIns="0" tIns="0" rIns="0" bIns="0" rtlCol="0" anchor="t" anchorCtr="0">
            <a:noAutofit/>
          </a:bodyPr>
          <a:lstStyle/>
          <a:p>
            <a:pPr marL="152396" indent="0">
              <a:buNone/>
            </a:pPr>
            <a:r>
              <a:rPr lang="en-US" sz="2200" dirty="0" smtClean="0"/>
              <a:t>The dataset contains the following fields:</a:t>
            </a:r>
          </a:p>
          <a:p>
            <a:r>
              <a:rPr lang="en-US" sz="2200" dirty="0" smtClean="0"/>
              <a:t>Demographic fields: Year of birth, Educational level, Marital status, Income, The number of children in the household </a:t>
            </a:r>
            <a:r>
              <a:rPr lang="en-US" sz="2200" dirty="0"/>
              <a:t>and The number of </a:t>
            </a:r>
            <a:r>
              <a:rPr lang="en-US" sz="2200" dirty="0" smtClean="0"/>
              <a:t>teenagers </a:t>
            </a:r>
            <a:r>
              <a:rPr lang="en-US" sz="2200" dirty="0"/>
              <a:t>in the </a:t>
            </a:r>
            <a:r>
              <a:rPr lang="en-US" sz="2200" dirty="0" smtClean="0"/>
              <a:t>household.</a:t>
            </a:r>
          </a:p>
          <a:p>
            <a:r>
              <a:rPr lang="en-US" sz="2200" dirty="0" smtClean="0"/>
              <a:t>Customer relationship fields: Date of customer enrollment with the company, the number of days since customer’s last purchase and whether a customer filed a  complaint within the last 2 years.</a:t>
            </a:r>
          </a:p>
          <a:p>
            <a:r>
              <a:rPr lang="en-US" sz="2200" dirty="0"/>
              <a:t>Promotional campaigns engagement </a:t>
            </a:r>
            <a:r>
              <a:rPr lang="en-US" sz="2200" dirty="0" smtClean="0"/>
              <a:t>fields: number of purchases made with a discount, </a:t>
            </a:r>
            <a:r>
              <a:rPr lang="en-US" sz="2200" dirty="0"/>
              <a:t>c</a:t>
            </a:r>
            <a:r>
              <a:rPr lang="en-US" sz="2200" dirty="0" smtClean="0"/>
              <a:t>ampaigns acceptance 1 through 6.</a:t>
            </a:r>
            <a:endParaRPr sz="22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1-2</a:t>
            </a:r>
            <a:endParaRPr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082" y="2549769"/>
            <a:ext cx="3451551" cy="1824648"/>
          </a:xfrm>
          <a:prstGeom prst="rect">
            <a:avLst/>
          </a:prstGeom>
        </p:spPr>
      </p:pic>
    </p:spTree>
    <p:extLst>
      <p:ext uri="{BB962C8B-B14F-4D97-AF65-F5344CB8AC3E}">
        <p14:creationId xmlns:p14="http://schemas.microsoft.com/office/powerpoint/2010/main" val="9446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r>
              <a:rPr lang="en" dirty="0" smtClean="0"/>
              <a:t>Dataset’s fields</a:t>
            </a:r>
            <a:endParaRPr dirty="0"/>
          </a:p>
        </p:txBody>
      </p:sp>
      <p:sp>
        <p:nvSpPr>
          <p:cNvPr id="595" name="Google Shape;595;p17"/>
          <p:cNvSpPr txBox="1">
            <a:spLocks noGrp="1"/>
          </p:cNvSpPr>
          <p:nvPr>
            <p:ph type="body" idx="1"/>
          </p:nvPr>
        </p:nvSpPr>
        <p:spPr>
          <a:xfrm>
            <a:off x="609600" y="1529267"/>
            <a:ext cx="7521200" cy="4468821"/>
          </a:xfrm>
          <a:prstGeom prst="rect">
            <a:avLst/>
          </a:prstGeom>
        </p:spPr>
        <p:txBody>
          <a:bodyPr spcFirstLastPara="1" vert="horz" wrap="square" lIns="0" tIns="0" rIns="0" bIns="0" rtlCol="0" anchor="t" anchorCtr="0">
            <a:noAutofit/>
          </a:bodyPr>
          <a:lstStyle/>
          <a:p>
            <a:pPr marL="152396" indent="0">
              <a:buNone/>
            </a:pPr>
            <a:r>
              <a:rPr lang="en-US" sz="2200" dirty="0" smtClean="0"/>
              <a:t>The dataset contains the following fields:</a:t>
            </a:r>
          </a:p>
          <a:p>
            <a:r>
              <a:rPr lang="en-US" sz="2200" dirty="0" smtClean="0"/>
              <a:t>Customer purchasing habits fields: The amount of spending on wine, fruits, meat products, fish products, sweet products and gold products.</a:t>
            </a:r>
          </a:p>
          <a:p>
            <a:r>
              <a:rPr lang="en-US" sz="2200" dirty="0" smtClean="0"/>
              <a:t>In addition to the customer method of purchasing: number of web purchases, catalog purchases, store purchases, purchases with deals and the number of web visits.</a:t>
            </a:r>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1-3</a:t>
            </a:r>
            <a:endParaRPr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082" y="2549769"/>
            <a:ext cx="3451551" cy="1824648"/>
          </a:xfrm>
          <a:prstGeom prst="rect">
            <a:avLst/>
          </a:prstGeom>
        </p:spPr>
      </p:pic>
    </p:spTree>
    <p:extLst>
      <p:ext uri="{BB962C8B-B14F-4D97-AF65-F5344CB8AC3E}">
        <p14:creationId xmlns:p14="http://schemas.microsoft.com/office/powerpoint/2010/main" val="166578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63925" y="2578481"/>
            <a:ext cx="6235600" cy="1168200"/>
          </a:xfrm>
          <a:prstGeom prst="rect">
            <a:avLst/>
          </a:prstGeom>
        </p:spPr>
        <p:txBody>
          <a:bodyPr spcFirstLastPara="1" vert="horz" wrap="square" lIns="0" tIns="0" rIns="0" bIns="0" rtlCol="0" anchor="b" anchorCtr="0">
            <a:noAutofit/>
          </a:bodyPr>
          <a:lstStyle/>
          <a:p>
            <a:r>
              <a:rPr lang="en" sz="6000" dirty="0" smtClean="0"/>
              <a:t>Dataset EDA and cleaning</a:t>
            </a:r>
            <a:endParaRPr sz="6000" dirty="0"/>
          </a:p>
        </p:txBody>
      </p:sp>
      <p:sp>
        <p:nvSpPr>
          <p:cNvPr id="406" name="Google Shape;406;p15"/>
          <p:cNvSpPr txBox="1">
            <a:spLocks noGrp="1"/>
          </p:cNvSpPr>
          <p:nvPr>
            <p:ph type="subTitle" idx="1"/>
          </p:nvPr>
        </p:nvSpPr>
        <p:spPr>
          <a:xfrm>
            <a:off x="1264216" y="3960440"/>
            <a:ext cx="6235600" cy="511600"/>
          </a:xfrm>
          <a:prstGeom prst="rect">
            <a:avLst/>
          </a:prstGeom>
        </p:spPr>
        <p:txBody>
          <a:bodyPr spcFirstLastPara="1" vert="horz" wrap="square" lIns="0" tIns="0" rIns="0" bIns="0" rtlCol="0" anchor="t" anchorCtr="0">
            <a:noAutofit/>
          </a:bodyPr>
          <a:lstStyle/>
          <a:p>
            <a:pPr marL="0" indent="0"/>
            <a:r>
              <a:rPr lang="en" dirty="0" smtClean="0"/>
              <a:t>What is the general distribution of the sample and what are the cleaning steps neccesary for analysis?</a:t>
            </a:r>
            <a:endParaRPr dirty="0"/>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dirty="0" smtClean="0">
                <a:solidFill>
                  <a:schemeClr val="lt1"/>
                </a:solidFill>
                <a:latin typeface="Barlow"/>
                <a:ea typeface="Barlow"/>
                <a:cs typeface="Barlow"/>
                <a:sym typeface="Barlow"/>
              </a:rPr>
              <a:t>2</a:t>
            </a:r>
            <a:endParaRPr sz="4800" b="1" dirty="0">
              <a:solidFill>
                <a:schemeClr val="lt1"/>
              </a:solidFill>
              <a:latin typeface="Barlow"/>
              <a:ea typeface="Barlow"/>
              <a:cs typeface="Barlow"/>
              <a:sym typeface="Barlow"/>
            </a:endParaRPr>
          </a:p>
        </p:txBody>
      </p:sp>
      <p:grpSp>
        <p:nvGrpSpPr>
          <p:cNvPr id="408" name="Google Shape;408;p15"/>
          <p:cNvGrpSpPr/>
          <p:nvPr/>
        </p:nvGrpSpPr>
        <p:grpSpPr>
          <a:xfrm>
            <a:off x="7246773" y="1216565"/>
            <a:ext cx="4319631" cy="4424887"/>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04862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705421"/>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cleaning /future engineering</a:t>
            </a:r>
            <a:endParaRPr dirty="0"/>
          </a:p>
        </p:txBody>
      </p:sp>
      <p:sp>
        <p:nvSpPr>
          <p:cNvPr id="595" name="Google Shape;595;p17"/>
          <p:cNvSpPr txBox="1">
            <a:spLocks noGrp="1"/>
          </p:cNvSpPr>
          <p:nvPr>
            <p:ph type="body" idx="1"/>
          </p:nvPr>
        </p:nvSpPr>
        <p:spPr>
          <a:xfrm>
            <a:off x="600435" y="1983053"/>
            <a:ext cx="7521200" cy="4468821"/>
          </a:xfrm>
          <a:prstGeom prst="rect">
            <a:avLst/>
          </a:prstGeom>
        </p:spPr>
        <p:txBody>
          <a:bodyPr spcFirstLastPara="1" vert="horz" wrap="square" lIns="0" tIns="0" rIns="0" bIns="0" rtlCol="0" anchor="t" anchorCtr="0">
            <a:noAutofit/>
          </a:bodyPr>
          <a:lstStyle/>
          <a:p>
            <a:r>
              <a:rPr lang="en-US" sz="2200" dirty="0" smtClean="0"/>
              <a:t>Initially we find that we are missing 24 records in the </a:t>
            </a:r>
            <a:r>
              <a:rPr lang="en-US" sz="2200" dirty="0"/>
              <a:t>I</a:t>
            </a:r>
            <a:r>
              <a:rPr lang="en-US" sz="2200" dirty="0" smtClean="0"/>
              <a:t>ncome fields, we impute these records with the respective average of each educational level.</a:t>
            </a:r>
          </a:p>
          <a:p>
            <a:r>
              <a:rPr lang="en-US" sz="2200" dirty="0" smtClean="0"/>
              <a:t>Exploring the Marital status field we find values such </a:t>
            </a:r>
            <a:r>
              <a:rPr lang="en-US" sz="2200" dirty="0"/>
              <a:t>as “</a:t>
            </a:r>
            <a:r>
              <a:rPr lang="en-US" sz="2200" dirty="0" smtClean="0"/>
              <a:t>Alone”, “Absurd” and “YOLO” these values indicate a single lifestyle, so they will be coded to “Single”.</a:t>
            </a:r>
          </a:p>
          <a:p>
            <a:r>
              <a:rPr lang="en-US" sz="2200" dirty="0" smtClean="0"/>
              <a:t>We create the age field by subtracting the date of birth field from the last observed date of enrollment in the dataset, exploring this field shows some outliers with users age reaching more than 100 years. Those will be excluded from the analysis.</a:t>
            </a:r>
            <a:endParaRPr sz="22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2-1</a:t>
            </a:r>
            <a:endParaRPr dirty="0">
              <a:solidFill>
                <a:schemeClr val="tx1"/>
              </a:solidFill>
            </a:endParaRPr>
          </a:p>
        </p:txBody>
      </p:sp>
      <p:grpSp>
        <p:nvGrpSpPr>
          <p:cNvPr id="6" name="Google Shape;1047;p24"/>
          <p:cNvGrpSpPr/>
          <p:nvPr/>
        </p:nvGrpSpPr>
        <p:grpSpPr>
          <a:xfrm>
            <a:off x="8366061" y="1615270"/>
            <a:ext cx="3495801" cy="3628765"/>
            <a:chOff x="2012475" y="393272"/>
            <a:chExt cx="4440240" cy="4609126"/>
          </a:xfrm>
        </p:grpSpPr>
        <p:sp>
          <p:nvSpPr>
            <p:cNvPr id="7"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4108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54838" y="705421"/>
            <a:ext cx="7521200" cy="1443600"/>
          </a:xfrm>
          <a:prstGeom prst="rect">
            <a:avLst/>
          </a:prstGeom>
        </p:spPr>
        <p:txBody>
          <a:bodyPr spcFirstLastPara="1" vert="horz" wrap="square" lIns="0" tIns="0" rIns="0" bIns="0" rtlCol="0" anchor="t" anchorCtr="0">
            <a:noAutofit/>
          </a:bodyPr>
          <a:lstStyle/>
          <a:p>
            <a:r>
              <a:rPr lang="en" dirty="0"/>
              <a:t>Dataset </a:t>
            </a:r>
            <a:r>
              <a:rPr lang="en" dirty="0" smtClean="0"/>
              <a:t>cleaning /future engineering</a:t>
            </a:r>
            <a:endParaRPr dirty="0"/>
          </a:p>
        </p:txBody>
      </p:sp>
      <p:sp>
        <p:nvSpPr>
          <p:cNvPr id="595" name="Google Shape;595;p17"/>
          <p:cNvSpPr txBox="1">
            <a:spLocks noGrp="1"/>
          </p:cNvSpPr>
          <p:nvPr>
            <p:ph type="body" idx="1"/>
          </p:nvPr>
        </p:nvSpPr>
        <p:spPr>
          <a:xfrm>
            <a:off x="600435" y="1983053"/>
            <a:ext cx="6880054" cy="4468821"/>
          </a:xfrm>
          <a:prstGeom prst="rect">
            <a:avLst/>
          </a:prstGeom>
        </p:spPr>
        <p:txBody>
          <a:bodyPr spcFirstLastPara="1" vert="horz" wrap="square" lIns="0" tIns="0" rIns="0" bIns="0" rtlCol="0" anchor="t" anchorCtr="0">
            <a:noAutofit/>
          </a:bodyPr>
          <a:lstStyle/>
          <a:p>
            <a:r>
              <a:rPr lang="en-US" sz="2200" dirty="0" smtClean="0"/>
              <a:t>In order to better signify the period of enrollment in the clustering analysis we convert the date of enrollment to days of enrollment.</a:t>
            </a:r>
          </a:p>
          <a:p>
            <a:r>
              <a:rPr lang="en-US" sz="2200" dirty="0" smtClean="0"/>
              <a:t>We replace the data dichotomous fields from 1/0 to Yes/No.</a:t>
            </a:r>
          </a:p>
          <a:p>
            <a:r>
              <a:rPr lang="en-US" sz="2200" dirty="0" smtClean="0"/>
              <a:t>Exploring </a:t>
            </a:r>
            <a:r>
              <a:rPr lang="en-US" sz="2200" dirty="0"/>
              <a:t>the variables “</a:t>
            </a:r>
            <a:r>
              <a:rPr lang="en-US" sz="2200" dirty="0" err="1" smtClean="0"/>
              <a:t>Z_CostContact</a:t>
            </a:r>
            <a:r>
              <a:rPr lang="en-US" sz="2200" dirty="0"/>
              <a:t>” and “</a:t>
            </a:r>
            <a:r>
              <a:rPr lang="en-US" sz="2200" dirty="0" smtClean="0"/>
              <a:t>'</a:t>
            </a:r>
            <a:r>
              <a:rPr lang="en-US" sz="2200" dirty="0" err="1" smtClean="0"/>
              <a:t>Z_Revenue</a:t>
            </a:r>
            <a:r>
              <a:rPr lang="en-US" sz="2200" dirty="0" smtClean="0"/>
              <a:t>” we see that they hold a constant value for all records and are useless for analysis, they will be dropped.</a:t>
            </a:r>
            <a:endParaRPr sz="2200" dirty="0"/>
          </a:p>
        </p:txBody>
      </p:sp>
      <p:sp>
        <p:nvSpPr>
          <p:cNvPr id="596" name="Google Shape;596;p17"/>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r>
              <a:rPr lang="en" dirty="0" smtClean="0">
                <a:solidFill>
                  <a:schemeClr val="tx1"/>
                </a:solidFill>
              </a:rPr>
              <a:t>2-2</a:t>
            </a:r>
            <a:endParaRPr dirty="0">
              <a:solidFill>
                <a:schemeClr val="tx1"/>
              </a:solidFill>
            </a:endParaRPr>
          </a:p>
        </p:txBody>
      </p:sp>
      <p:grpSp>
        <p:nvGrpSpPr>
          <p:cNvPr id="6" name="Google Shape;1047;p24"/>
          <p:cNvGrpSpPr/>
          <p:nvPr/>
        </p:nvGrpSpPr>
        <p:grpSpPr>
          <a:xfrm>
            <a:off x="8366061" y="1615270"/>
            <a:ext cx="3495801" cy="3628765"/>
            <a:chOff x="2012475" y="393272"/>
            <a:chExt cx="4440240" cy="4609126"/>
          </a:xfrm>
        </p:grpSpPr>
        <p:sp>
          <p:nvSpPr>
            <p:cNvPr id="7"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7542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2408</Words>
  <Application>Microsoft Office PowerPoint</Application>
  <PresentationFormat>Widescreen</PresentationFormat>
  <Paragraphs>197</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Barlow</vt:lpstr>
      <vt:lpstr>Calibri</vt:lpstr>
      <vt:lpstr>Calibri Light</vt:lpstr>
      <vt:lpstr>Office Theme</vt:lpstr>
      <vt:lpstr>Market segmentation  Project  By Ibrahim Ahmad</vt:lpstr>
      <vt:lpstr>Market segmentation </vt:lpstr>
      <vt:lpstr>Dataset source</vt:lpstr>
      <vt:lpstr>Dataset source</vt:lpstr>
      <vt:lpstr>Dataset’s fields</vt:lpstr>
      <vt:lpstr>Dataset’s fields</vt:lpstr>
      <vt:lpstr>Dataset EDA and cleaning</vt:lpstr>
      <vt:lpstr>Dataset cleaning /future engineering</vt:lpstr>
      <vt:lpstr>Dataset cleaning /future engineering</vt:lpstr>
      <vt:lpstr>Dataset EDA</vt:lpstr>
      <vt:lpstr>Dataset EDA</vt:lpstr>
      <vt:lpstr>Dataset EDA</vt:lpstr>
      <vt:lpstr>Dataset EDA</vt:lpstr>
      <vt:lpstr>Dataset EDA</vt:lpstr>
      <vt:lpstr>Dataset EDA</vt:lpstr>
      <vt:lpstr>Clustering preperation</vt:lpstr>
      <vt:lpstr>Clustering preperation</vt:lpstr>
      <vt:lpstr>Clustering preperation</vt:lpstr>
      <vt:lpstr>PCA</vt:lpstr>
      <vt:lpstr>PCA</vt:lpstr>
      <vt:lpstr>PCA</vt:lpstr>
      <vt:lpstr>PCA</vt:lpstr>
      <vt:lpstr>PCA</vt:lpstr>
      <vt:lpstr>PCA</vt:lpstr>
      <vt:lpstr>PCA</vt:lpstr>
      <vt:lpstr>PCA</vt:lpstr>
      <vt:lpstr>PCA</vt:lpstr>
      <vt:lpstr>PCA</vt:lpstr>
      <vt:lpstr>PCA</vt:lpstr>
      <vt:lpstr>PCA</vt:lpstr>
      <vt:lpstr>Clustering</vt:lpstr>
      <vt:lpstr>Clustering</vt:lpstr>
      <vt:lpstr>Clustering</vt:lpstr>
      <vt:lpstr>Clustering</vt:lpstr>
      <vt:lpstr>Clustering</vt:lpstr>
      <vt:lpstr>Clustering</vt:lpstr>
      <vt:lpstr>Clustering</vt:lpstr>
      <vt:lpstr>Clustering</vt:lpstr>
      <vt:lpstr>Clustering</vt:lpstr>
      <vt:lpstr>Recommendations for future campaigns</vt:lpstr>
      <vt:lpstr>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Project  By Ibrahim Ahmad</dc:title>
  <dc:creator>ibrahim ahmad</dc:creator>
  <cp:lastModifiedBy>ibrahim ahmad</cp:lastModifiedBy>
  <cp:revision>38</cp:revision>
  <dcterms:created xsi:type="dcterms:W3CDTF">2024-01-27T08:55:48Z</dcterms:created>
  <dcterms:modified xsi:type="dcterms:W3CDTF">2024-01-28T17:37:31Z</dcterms:modified>
</cp:coreProperties>
</file>