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57" r:id="rId3"/>
    <p:sldId id="258" r:id="rId4"/>
    <p:sldId id="260" r:id="rId5"/>
    <p:sldId id="261" r:id="rId6"/>
    <p:sldId id="286" r:id="rId7"/>
    <p:sldId id="287" r:id="rId8"/>
    <p:sldId id="288" r:id="rId9"/>
    <p:sldId id="289" r:id="rId10"/>
    <p:sldId id="290" r:id="rId11"/>
    <p:sldId id="291" r:id="rId12"/>
    <p:sldId id="292" r:id="rId13"/>
    <p:sldId id="293" r:id="rId14"/>
    <p:sldId id="294" r:id="rId15"/>
    <p:sldId id="295" r:id="rId16"/>
    <p:sldId id="285" r:id="rId17"/>
    <p:sldId id="298" r:id="rId18"/>
    <p:sldId id="278" r:id="rId19"/>
    <p:sldId id="279" r:id="rId20"/>
    <p:sldId id="280" r:id="rId21"/>
    <p:sldId id="281" r:id="rId22"/>
    <p:sldId id="282" r:id="rId23"/>
    <p:sldId id="283" r:id="rId24"/>
    <p:sldId id="284" r:id="rId25"/>
    <p:sldId id="296"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Comfortaa" panose="020B0604020202020204" charset="0"/>
      <p:regular r:id="rId32"/>
      <p:bold r:id="rId33"/>
    </p:embeddedFont>
    <p:embeddedFont>
      <p:font typeface="Wingdings 3" panose="05040102010807070707" pitchFamily="18" charset="2"/>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6CDDE8-49BF-4FE1-937C-37A194BB0B4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7" d="100"/>
          <a:sy n="107" d="100"/>
        </p:scale>
        <p:origin x="754"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83681C7B-59E1-4022-FDA6-898B146D4D77}"/>
            </a:ext>
          </a:extLst>
        </p:cNvPr>
        <p:cNvGrpSpPr/>
        <p:nvPr/>
      </p:nvGrpSpPr>
      <p:grpSpPr>
        <a:xfrm>
          <a:off x="0" y="0"/>
          <a:ext cx="0" cy="0"/>
          <a:chOff x="0" y="0"/>
          <a:chExt cx="0" cy="0"/>
        </a:xfrm>
      </p:grpSpPr>
      <p:sp>
        <p:nvSpPr>
          <p:cNvPr id="99" name="Google Shape;99;g29630aa68a5_0_22:notes">
            <a:extLst>
              <a:ext uri="{FF2B5EF4-FFF2-40B4-BE49-F238E27FC236}">
                <a16:creationId xmlns:a16="http://schemas.microsoft.com/office/drawing/2014/main" id="{1EE27EF9-7010-740B-81EC-BD40A419E93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9630aa68a5_0_22:notes">
            <a:extLst>
              <a:ext uri="{FF2B5EF4-FFF2-40B4-BE49-F238E27FC236}">
                <a16:creationId xmlns:a16="http://schemas.microsoft.com/office/drawing/2014/main" id="{8D93D75B-56E0-81F8-188F-2C326ADE2E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6563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35744639-E370-997F-2D9B-0101B0C91F2A}"/>
            </a:ext>
          </a:extLst>
        </p:cNvPr>
        <p:cNvGrpSpPr/>
        <p:nvPr/>
      </p:nvGrpSpPr>
      <p:grpSpPr>
        <a:xfrm>
          <a:off x="0" y="0"/>
          <a:ext cx="0" cy="0"/>
          <a:chOff x="0" y="0"/>
          <a:chExt cx="0" cy="0"/>
        </a:xfrm>
      </p:grpSpPr>
      <p:sp>
        <p:nvSpPr>
          <p:cNvPr id="99" name="Google Shape;99;g29630aa68a5_0_22:notes">
            <a:extLst>
              <a:ext uri="{FF2B5EF4-FFF2-40B4-BE49-F238E27FC236}">
                <a16:creationId xmlns:a16="http://schemas.microsoft.com/office/drawing/2014/main" id="{5251296A-4A53-F453-D948-9F5A755D44C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9630aa68a5_0_22:notes">
            <a:extLst>
              <a:ext uri="{FF2B5EF4-FFF2-40B4-BE49-F238E27FC236}">
                <a16:creationId xmlns:a16="http://schemas.microsoft.com/office/drawing/2014/main" id="{3EE0F377-2C7D-A2F5-C2A0-ED7C1C62CDE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4930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a:extLst>
            <a:ext uri="{FF2B5EF4-FFF2-40B4-BE49-F238E27FC236}">
              <a16:creationId xmlns:a16="http://schemas.microsoft.com/office/drawing/2014/main" id="{FE6DE1EF-23E0-E06E-B389-6D87F213B73E}"/>
            </a:ext>
          </a:extLst>
        </p:cNvPr>
        <p:cNvGrpSpPr/>
        <p:nvPr/>
      </p:nvGrpSpPr>
      <p:grpSpPr>
        <a:xfrm>
          <a:off x="0" y="0"/>
          <a:ext cx="0" cy="0"/>
          <a:chOff x="0" y="0"/>
          <a:chExt cx="0" cy="0"/>
        </a:xfrm>
      </p:grpSpPr>
      <p:sp>
        <p:nvSpPr>
          <p:cNvPr id="90" name="Google Shape;90;g2977b4ec40c_0_77:notes">
            <a:extLst>
              <a:ext uri="{FF2B5EF4-FFF2-40B4-BE49-F238E27FC236}">
                <a16:creationId xmlns:a16="http://schemas.microsoft.com/office/drawing/2014/main" id="{D6C47849-864D-AC7F-D190-DDFA64978A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977b4ec40c_0_77:notes">
            <a:extLst>
              <a:ext uri="{FF2B5EF4-FFF2-40B4-BE49-F238E27FC236}">
                <a16:creationId xmlns:a16="http://schemas.microsoft.com/office/drawing/2014/main" id="{539A842C-48EB-7FEB-D4E2-3562E554AD8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1280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a:extLst>
            <a:ext uri="{FF2B5EF4-FFF2-40B4-BE49-F238E27FC236}">
              <a16:creationId xmlns:a16="http://schemas.microsoft.com/office/drawing/2014/main" id="{FE6DE1EF-23E0-E06E-B389-6D87F213B73E}"/>
            </a:ext>
          </a:extLst>
        </p:cNvPr>
        <p:cNvGrpSpPr/>
        <p:nvPr/>
      </p:nvGrpSpPr>
      <p:grpSpPr>
        <a:xfrm>
          <a:off x="0" y="0"/>
          <a:ext cx="0" cy="0"/>
          <a:chOff x="0" y="0"/>
          <a:chExt cx="0" cy="0"/>
        </a:xfrm>
      </p:grpSpPr>
      <p:sp>
        <p:nvSpPr>
          <p:cNvPr id="90" name="Google Shape;90;g2977b4ec40c_0_77:notes">
            <a:extLst>
              <a:ext uri="{FF2B5EF4-FFF2-40B4-BE49-F238E27FC236}">
                <a16:creationId xmlns:a16="http://schemas.microsoft.com/office/drawing/2014/main" id="{D6C47849-864D-AC7F-D190-DDFA64978A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977b4ec40c_0_77:notes">
            <a:extLst>
              <a:ext uri="{FF2B5EF4-FFF2-40B4-BE49-F238E27FC236}">
                <a16:creationId xmlns:a16="http://schemas.microsoft.com/office/drawing/2014/main" id="{539A842C-48EB-7FEB-D4E2-3562E554AD8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3912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A44E693C-E3C0-37EA-6C6E-3F8F22631205}"/>
            </a:ext>
          </a:extLst>
        </p:cNvPr>
        <p:cNvGrpSpPr/>
        <p:nvPr/>
      </p:nvGrpSpPr>
      <p:grpSpPr>
        <a:xfrm>
          <a:off x="0" y="0"/>
          <a:ext cx="0" cy="0"/>
          <a:chOff x="0" y="0"/>
          <a:chExt cx="0" cy="0"/>
        </a:xfrm>
      </p:grpSpPr>
      <p:sp>
        <p:nvSpPr>
          <p:cNvPr id="99" name="Google Shape;99;g29630aa68a5_0_22:notes">
            <a:extLst>
              <a:ext uri="{FF2B5EF4-FFF2-40B4-BE49-F238E27FC236}">
                <a16:creationId xmlns:a16="http://schemas.microsoft.com/office/drawing/2014/main" id="{60C21D9F-03DB-411F-8270-CFBA47BD7D1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9630aa68a5_0_22:notes">
            <a:extLst>
              <a:ext uri="{FF2B5EF4-FFF2-40B4-BE49-F238E27FC236}">
                <a16:creationId xmlns:a16="http://schemas.microsoft.com/office/drawing/2014/main" id="{BD1533AC-4FC9-5B71-9A1E-3BAE211005B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9379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a:extLst>
            <a:ext uri="{FF2B5EF4-FFF2-40B4-BE49-F238E27FC236}">
              <a16:creationId xmlns:a16="http://schemas.microsoft.com/office/drawing/2014/main" id="{C15DCECF-E20A-DB50-A325-CAB61C3B2EA6}"/>
            </a:ext>
          </a:extLst>
        </p:cNvPr>
        <p:cNvGrpSpPr/>
        <p:nvPr/>
      </p:nvGrpSpPr>
      <p:grpSpPr>
        <a:xfrm>
          <a:off x="0" y="0"/>
          <a:ext cx="0" cy="0"/>
          <a:chOff x="0" y="0"/>
          <a:chExt cx="0" cy="0"/>
        </a:xfrm>
      </p:grpSpPr>
      <p:sp>
        <p:nvSpPr>
          <p:cNvPr id="72" name="Google Shape;72;g29630aa68a5_0_76:notes">
            <a:extLst>
              <a:ext uri="{FF2B5EF4-FFF2-40B4-BE49-F238E27FC236}">
                <a16:creationId xmlns:a16="http://schemas.microsoft.com/office/drawing/2014/main" id="{35D19133-F5C2-D6F3-CE50-E13C78DD21B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9630aa68a5_0_76:notes">
            <a:extLst>
              <a:ext uri="{FF2B5EF4-FFF2-40B4-BE49-F238E27FC236}">
                <a16:creationId xmlns:a16="http://schemas.microsoft.com/office/drawing/2014/main" id="{8BE99945-408A-0C77-D14F-46D965DA06C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9751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a:extLst>
            <a:ext uri="{FF2B5EF4-FFF2-40B4-BE49-F238E27FC236}">
              <a16:creationId xmlns:a16="http://schemas.microsoft.com/office/drawing/2014/main" id="{4AD1E43F-C021-77A4-9BC6-4A38DE5251AA}"/>
            </a:ext>
          </a:extLst>
        </p:cNvPr>
        <p:cNvGrpSpPr/>
        <p:nvPr/>
      </p:nvGrpSpPr>
      <p:grpSpPr>
        <a:xfrm>
          <a:off x="0" y="0"/>
          <a:ext cx="0" cy="0"/>
          <a:chOff x="0" y="0"/>
          <a:chExt cx="0" cy="0"/>
        </a:xfrm>
      </p:grpSpPr>
      <p:sp>
        <p:nvSpPr>
          <p:cNvPr id="72" name="Google Shape;72;g29630aa68a5_0_76:notes">
            <a:extLst>
              <a:ext uri="{FF2B5EF4-FFF2-40B4-BE49-F238E27FC236}">
                <a16:creationId xmlns:a16="http://schemas.microsoft.com/office/drawing/2014/main" id="{2BADDC8C-2455-FB64-2169-81777A27E72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9630aa68a5_0_76:notes">
            <a:extLst>
              <a:ext uri="{FF2B5EF4-FFF2-40B4-BE49-F238E27FC236}">
                <a16:creationId xmlns:a16="http://schemas.microsoft.com/office/drawing/2014/main" id="{D69089F7-EFE1-4EB3-1F57-0C54A333C6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117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a:extLst>
            <a:ext uri="{FF2B5EF4-FFF2-40B4-BE49-F238E27FC236}">
              <a16:creationId xmlns:a16="http://schemas.microsoft.com/office/drawing/2014/main" id="{BA643DFF-6C05-2948-4A61-891D4A00925D}"/>
            </a:ext>
          </a:extLst>
        </p:cNvPr>
        <p:cNvGrpSpPr/>
        <p:nvPr/>
      </p:nvGrpSpPr>
      <p:grpSpPr>
        <a:xfrm>
          <a:off x="0" y="0"/>
          <a:ext cx="0" cy="0"/>
          <a:chOff x="0" y="0"/>
          <a:chExt cx="0" cy="0"/>
        </a:xfrm>
      </p:grpSpPr>
      <p:sp>
        <p:nvSpPr>
          <p:cNvPr id="72" name="Google Shape;72;g29630aa68a5_0_76:notes">
            <a:extLst>
              <a:ext uri="{FF2B5EF4-FFF2-40B4-BE49-F238E27FC236}">
                <a16:creationId xmlns:a16="http://schemas.microsoft.com/office/drawing/2014/main" id="{DD55D907-64F5-2125-0F1E-8898EDFF1C3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9630aa68a5_0_76:notes">
            <a:extLst>
              <a:ext uri="{FF2B5EF4-FFF2-40B4-BE49-F238E27FC236}">
                <a16:creationId xmlns:a16="http://schemas.microsoft.com/office/drawing/2014/main" id="{DE8DBDDD-DA8B-24E0-E60B-15499C78714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97911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a:extLst>
            <a:ext uri="{FF2B5EF4-FFF2-40B4-BE49-F238E27FC236}">
              <a16:creationId xmlns:a16="http://schemas.microsoft.com/office/drawing/2014/main" id="{51E854BA-C02C-8B5D-9723-5214A4D22175}"/>
            </a:ext>
          </a:extLst>
        </p:cNvPr>
        <p:cNvGrpSpPr/>
        <p:nvPr/>
      </p:nvGrpSpPr>
      <p:grpSpPr>
        <a:xfrm>
          <a:off x="0" y="0"/>
          <a:ext cx="0" cy="0"/>
          <a:chOff x="0" y="0"/>
          <a:chExt cx="0" cy="0"/>
        </a:xfrm>
      </p:grpSpPr>
      <p:sp>
        <p:nvSpPr>
          <p:cNvPr id="72" name="Google Shape;72;g29630aa68a5_0_76:notes">
            <a:extLst>
              <a:ext uri="{FF2B5EF4-FFF2-40B4-BE49-F238E27FC236}">
                <a16:creationId xmlns:a16="http://schemas.microsoft.com/office/drawing/2014/main" id="{710B6C50-E624-55E9-BFEA-08DEEB4EBB8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9630aa68a5_0_76:notes">
            <a:extLst>
              <a:ext uri="{FF2B5EF4-FFF2-40B4-BE49-F238E27FC236}">
                <a16:creationId xmlns:a16="http://schemas.microsoft.com/office/drawing/2014/main" id="{12754F44-E1BB-D288-4C13-EE0143F793F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8653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a:extLst>
            <a:ext uri="{FF2B5EF4-FFF2-40B4-BE49-F238E27FC236}">
              <a16:creationId xmlns:a16="http://schemas.microsoft.com/office/drawing/2014/main" id="{0869C376-40FC-2020-4D4D-65A2F92F45BC}"/>
            </a:ext>
          </a:extLst>
        </p:cNvPr>
        <p:cNvGrpSpPr/>
        <p:nvPr/>
      </p:nvGrpSpPr>
      <p:grpSpPr>
        <a:xfrm>
          <a:off x="0" y="0"/>
          <a:ext cx="0" cy="0"/>
          <a:chOff x="0" y="0"/>
          <a:chExt cx="0" cy="0"/>
        </a:xfrm>
      </p:grpSpPr>
      <p:sp>
        <p:nvSpPr>
          <p:cNvPr id="72" name="Google Shape;72;g29630aa68a5_0_76:notes">
            <a:extLst>
              <a:ext uri="{FF2B5EF4-FFF2-40B4-BE49-F238E27FC236}">
                <a16:creationId xmlns:a16="http://schemas.microsoft.com/office/drawing/2014/main" id="{D18C76E1-A5B1-D376-6A7C-01B3B4BDF25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9630aa68a5_0_76:notes">
            <a:extLst>
              <a:ext uri="{FF2B5EF4-FFF2-40B4-BE49-F238E27FC236}">
                <a16:creationId xmlns:a16="http://schemas.microsoft.com/office/drawing/2014/main" id="{14F4ECDB-C71F-411C-650B-8B32B33344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7529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9750c0259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9750c0259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a:extLst>
            <a:ext uri="{FF2B5EF4-FFF2-40B4-BE49-F238E27FC236}">
              <a16:creationId xmlns:a16="http://schemas.microsoft.com/office/drawing/2014/main" id="{5000BA67-FC53-4484-2E86-A3A92D4F641A}"/>
            </a:ext>
          </a:extLst>
        </p:cNvPr>
        <p:cNvGrpSpPr/>
        <p:nvPr/>
      </p:nvGrpSpPr>
      <p:grpSpPr>
        <a:xfrm>
          <a:off x="0" y="0"/>
          <a:ext cx="0" cy="0"/>
          <a:chOff x="0" y="0"/>
          <a:chExt cx="0" cy="0"/>
        </a:xfrm>
      </p:grpSpPr>
      <p:sp>
        <p:nvSpPr>
          <p:cNvPr id="72" name="Google Shape;72;g29630aa68a5_0_76:notes">
            <a:extLst>
              <a:ext uri="{FF2B5EF4-FFF2-40B4-BE49-F238E27FC236}">
                <a16:creationId xmlns:a16="http://schemas.microsoft.com/office/drawing/2014/main" id="{6553F764-47CD-9B55-4AFD-0C9699CE4F7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9630aa68a5_0_76:notes">
            <a:extLst>
              <a:ext uri="{FF2B5EF4-FFF2-40B4-BE49-F238E27FC236}">
                <a16:creationId xmlns:a16="http://schemas.microsoft.com/office/drawing/2014/main" id="{1633F019-7EE7-9839-0276-75CF45B992C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16598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a:extLst>
            <a:ext uri="{FF2B5EF4-FFF2-40B4-BE49-F238E27FC236}">
              <a16:creationId xmlns:a16="http://schemas.microsoft.com/office/drawing/2014/main" id="{7EBF4A64-E8C9-F207-D90C-9090F327A581}"/>
            </a:ext>
          </a:extLst>
        </p:cNvPr>
        <p:cNvGrpSpPr/>
        <p:nvPr/>
      </p:nvGrpSpPr>
      <p:grpSpPr>
        <a:xfrm>
          <a:off x="0" y="0"/>
          <a:ext cx="0" cy="0"/>
          <a:chOff x="0" y="0"/>
          <a:chExt cx="0" cy="0"/>
        </a:xfrm>
      </p:grpSpPr>
      <p:sp>
        <p:nvSpPr>
          <p:cNvPr id="72" name="Google Shape;72;g29630aa68a5_0_76:notes">
            <a:extLst>
              <a:ext uri="{FF2B5EF4-FFF2-40B4-BE49-F238E27FC236}">
                <a16:creationId xmlns:a16="http://schemas.microsoft.com/office/drawing/2014/main" id="{DA58F28A-AE2E-3D0C-99E1-0B7FE03B3D6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9630aa68a5_0_76:notes">
            <a:extLst>
              <a:ext uri="{FF2B5EF4-FFF2-40B4-BE49-F238E27FC236}">
                <a16:creationId xmlns:a16="http://schemas.microsoft.com/office/drawing/2014/main" id="{491138C3-1F1E-FE91-E295-C2BB57AC52F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96345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977b4ec40c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977b4ec40c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9750c0259b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9750c0259b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977b4ec40c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977b4ec40c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977b4ec40c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977b4ec40c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977b4ec40c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977b4ec40c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5B0FA8A2-E5E8-9EF2-0862-774237E51A65}"/>
            </a:ext>
          </a:extLst>
        </p:cNvPr>
        <p:cNvGrpSpPr/>
        <p:nvPr/>
      </p:nvGrpSpPr>
      <p:grpSpPr>
        <a:xfrm>
          <a:off x="0" y="0"/>
          <a:ext cx="0" cy="0"/>
          <a:chOff x="0" y="0"/>
          <a:chExt cx="0" cy="0"/>
        </a:xfrm>
      </p:grpSpPr>
      <p:sp>
        <p:nvSpPr>
          <p:cNvPr id="67" name="Google Shape;67;g29750c0259b_0_9:notes">
            <a:extLst>
              <a:ext uri="{FF2B5EF4-FFF2-40B4-BE49-F238E27FC236}">
                <a16:creationId xmlns:a16="http://schemas.microsoft.com/office/drawing/2014/main" id="{E97660EA-3D5F-5607-B37F-92F8C24323F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9750c0259b_0_9:notes">
            <a:extLst>
              <a:ext uri="{FF2B5EF4-FFF2-40B4-BE49-F238E27FC236}">
                <a16:creationId xmlns:a16="http://schemas.microsoft.com/office/drawing/2014/main" id="{5400F014-14FB-6456-EE71-C5123ED3E87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32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977b4ec40c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977b4ec40c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49F0544D-70F7-EF37-04C4-3B5AC5569CCF}"/>
            </a:ext>
          </a:extLst>
        </p:cNvPr>
        <p:cNvGrpSpPr/>
        <p:nvPr/>
      </p:nvGrpSpPr>
      <p:grpSpPr>
        <a:xfrm>
          <a:off x="0" y="0"/>
          <a:ext cx="0" cy="0"/>
          <a:chOff x="0" y="0"/>
          <a:chExt cx="0" cy="0"/>
        </a:xfrm>
      </p:grpSpPr>
      <p:sp>
        <p:nvSpPr>
          <p:cNvPr id="99" name="Google Shape;99;g29630aa68a5_0_22:notes">
            <a:extLst>
              <a:ext uri="{FF2B5EF4-FFF2-40B4-BE49-F238E27FC236}">
                <a16:creationId xmlns:a16="http://schemas.microsoft.com/office/drawing/2014/main" id="{95A9FD35-CE24-43BE-3B15-0FF150FD5EA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9630aa68a5_0_22:notes">
            <a:extLst>
              <a:ext uri="{FF2B5EF4-FFF2-40B4-BE49-F238E27FC236}">
                <a16:creationId xmlns:a16="http://schemas.microsoft.com/office/drawing/2014/main" id="{65E8E6C9-8BB3-34C9-7DC0-20A864CA80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2769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extLst>
      <p:ext uri="{BB962C8B-B14F-4D97-AF65-F5344CB8AC3E}">
        <p14:creationId xmlns:p14="http://schemas.microsoft.com/office/powerpoint/2010/main" val="207386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2212337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32486" y="1270570"/>
            <a:ext cx="8479039" cy="1015645"/>
          </a:xfrm>
          <a:prstGeom prst="rect">
            <a:avLst/>
          </a:prstGeom>
        </p:spPr>
        <p:txBody>
          <a:bodyPr spcFirstLastPara="1" wrap="square" lIns="91425" tIns="91425" rIns="91425" bIns="91425" anchor="b" anchorCtr="0">
            <a:normAutofit/>
          </a:bodyPr>
          <a:lstStyle/>
          <a:p>
            <a:pPr marL="0" lvl="0" indent="0" rtl="0">
              <a:spcBef>
                <a:spcPts val="0"/>
              </a:spcBef>
              <a:spcAft>
                <a:spcPts val="0"/>
              </a:spcAft>
              <a:buNone/>
            </a:pPr>
            <a:r>
              <a:rPr lang="en-US" sz="1600" b="1" dirty="0">
                <a:latin typeface="+mj-lt"/>
                <a:cs typeface="Times New Roman" panose="02020603050405020304" pitchFamily="18" charset="0"/>
              </a:rPr>
              <a:t>MULTI-CRITERIA DECISION ANALYSIS APPROACH FOR CROP YIELD PREDICTION</a:t>
            </a:r>
          </a:p>
        </p:txBody>
      </p:sp>
      <p:sp>
        <p:nvSpPr>
          <p:cNvPr id="56" name="Google Shape;56;p13"/>
          <p:cNvSpPr txBox="1"/>
          <p:nvPr/>
        </p:nvSpPr>
        <p:spPr>
          <a:xfrm>
            <a:off x="521494" y="82325"/>
            <a:ext cx="6243731" cy="50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sz="1600" b="1" dirty="0">
                <a:solidFill>
                  <a:schemeClr val="dk2"/>
                </a:solidFill>
                <a:latin typeface="+mj-lt"/>
                <a:ea typeface="Comfortaa"/>
                <a:cs typeface="Comfortaa"/>
                <a:sym typeface="Comfortaa"/>
              </a:rPr>
              <a:t>DEPARTMENT OF COMPUTER SCIENCE AND ENGINEERING</a:t>
            </a:r>
            <a:endParaRPr sz="1600" b="1" dirty="0">
              <a:solidFill>
                <a:schemeClr val="dk2"/>
              </a:solidFill>
              <a:latin typeface="+mj-lt"/>
              <a:ea typeface="Comfortaa"/>
              <a:cs typeface="Comfortaa"/>
              <a:sym typeface="Comfortaa"/>
            </a:endParaRPr>
          </a:p>
          <a:p>
            <a:pPr marL="0" lvl="0" indent="0" algn="l" rtl="0">
              <a:spcBef>
                <a:spcPts val="0"/>
              </a:spcBef>
              <a:spcAft>
                <a:spcPts val="0"/>
              </a:spcAft>
              <a:buNone/>
            </a:pPr>
            <a:endParaRPr dirty="0"/>
          </a:p>
        </p:txBody>
      </p:sp>
      <p:sp>
        <p:nvSpPr>
          <p:cNvPr id="57" name="Google Shape;57;p13"/>
          <p:cNvSpPr txBox="1"/>
          <p:nvPr/>
        </p:nvSpPr>
        <p:spPr>
          <a:xfrm>
            <a:off x="7095325" y="140450"/>
            <a:ext cx="1816200" cy="60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58" name="Google Shape;58;p13"/>
          <p:cNvPicPr preferRelativeResize="0"/>
          <p:nvPr/>
        </p:nvPicPr>
        <p:blipFill>
          <a:blip r:embed="rId3"/>
          <a:stretch>
            <a:fillRect/>
          </a:stretch>
        </p:blipFill>
        <p:spPr>
          <a:xfrm>
            <a:off x="6806822" y="34475"/>
            <a:ext cx="2337178" cy="604200"/>
          </a:xfrm>
          <a:prstGeom prst="rect">
            <a:avLst/>
          </a:prstGeom>
          <a:noFill/>
          <a:ln>
            <a:noFill/>
          </a:ln>
        </p:spPr>
      </p:pic>
      <p:sp>
        <p:nvSpPr>
          <p:cNvPr id="7" name="TextBox 6">
            <a:extLst>
              <a:ext uri="{FF2B5EF4-FFF2-40B4-BE49-F238E27FC236}">
                <a16:creationId xmlns:a16="http://schemas.microsoft.com/office/drawing/2014/main" id="{765661CC-A80D-430E-B656-FDF70D5E79BF}"/>
              </a:ext>
            </a:extLst>
          </p:cNvPr>
          <p:cNvSpPr txBox="1"/>
          <p:nvPr/>
        </p:nvSpPr>
        <p:spPr>
          <a:xfrm>
            <a:off x="242887" y="2965960"/>
            <a:ext cx="4572000" cy="523220"/>
          </a:xfrm>
          <a:prstGeom prst="rect">
            <a:avLst/>
          </a:prstGeom>
          <a:noFill/>
        </p:spPr>
        <p:txBody>
          <a:bodyPr wrap="square">
            <a:spAutoFit/>
          </a:bodyPr>
          <a:lstStyle/>
          <a:p>
            <a:pPr marL="0" lvl="0" indent="0" algn="ctr" rtl="0">
              <a:spcBef>
                <a:spcPts val="0"/>
              </a:spcBef>
              <a:spcAft>
                <a:spcPts val="0"/>
              </a:spcAft>
              <a:buNone/>
            </a:pPr>
            <a:r>
              <a:rPr lang="fi-FI" b="1" dirty="0">
                <a:solidFill>
                  <a:schemeClr val="dk1"/>
                </a:solidFill>
              </a:rPr>
              <a:t>MOHAMED HASIN F</a:t>
            </a:r>
            <a:r>
              <a:rPr lang="fi-FI" sz="1400" b="1" dirty="0">
                <a:solidFill>
                  <a:schemeClr val="dk1"/>
                </a:solidFill>
              </a:rPr>
              <a:t>- 210071601125</a:t>
            </a:r>
          </a:p>
          <a:p>
            <a:pPr marL="0" lvl="0" indent="0" algn="ctr" rtl="0">
              <a:spcBef>
                <a:spcPts val="0"/>
              </a:spcBef>
              <a:spcAft>
                <a:spcPts val="0"/>
              </a:spcAft>
              <a:buNone/>
            </a:pPr>
            <a:r>
              <a:rPr lang="fi-FI" sz="1400" b="1" dirty="0">
                <a:solidFill>
                  <a:schemeClr val="dk1"/>
                </a:solidFill>
              </a:rPr>
              <a:t>MOHAMED IMAD MASOOD T A - 210071601097</a:t>
            </a:r>
          </a:p>
        </p:txBody>
      </p:sp>
      <p:sp>
        <p:nvSpPr>
          <p:cNvPr id="9" name="TextBox 8">
            <a:extLst>
              <a:ext uri="{FF2B5EF4-FFF2-40B4-BE49-F238E27FC236}">
                <a16:creationId xmlns:a16="http://schemas.microsoft.com/office/drawing/2014/main" id="{108B0926-83AD-46E0-A723-8C7C39BF2DB9}"/>
              </a:ext>
            </a:extLst>
          </p:cNvPr>
          <p:cNvSpPr txBox="1"/>
          <p:nvPr/>
        </p:nvSpPr>
        <p:spPr>
          <a:xfrm>
            <a:off x="4914900" y="2879782"/>
            <a:ext cx="4572000" cy="609398"/>
          </a:xfrm>
          <a:prstGeom prst="rect">
            <a:avLst/>
          </a:prstGeom>
          <a:noFill/>
        </p:spPr>
        <p:txBody>
          <a:bodyPr wrap="square">
            <a:spAutoFit/>
          </a:bodyPr>
          <a:lstStyle/>
          <a:p>
            <a:pPr algn="ctr">
              <a:lnSpc>
                <a:spcPct val="80000"/>
              </a:lnSpc>
            </a:pPr>
            <a:r>
              <a:rPr lang="en-GB" sz="1400" b="1" dirty="0">
                <a:latin typeface="+mj-lt"/>
                <a:ea typeface="Comfortaa"/>
                <a:cs typeface="Comfortaa"/>
                <a:sym typeface="Comfortaa"/>
              </a:rPr>
              <a:t>Supervisor:</a:t>
            </a:r>
          </a:p>
          <a:p>
            <a:pPr algn="ctr">
              <a:lnSpc>
                <a:spcPct val="80000"/>
              </a:lnSpc>
            </a:pPr>
            <a:endParaRPr lang="en-GB" sz="1400" b="1" dirty="0">
              <a:latin typeface="+mj-lt"/>
              <a:ea typeface="Comfortaa"/>
              <a:cs typeface="Comfortaa"/>
              <a:sym typeface="Comfortaa"/>
            </a:endParaRPr>
          </a:p>
          <a:p>
            <a:pPr algn="ctr">
              <a:lnSpc>
                <a:spcPct val="80000"/>
              </a:lnSpc>
            </a:pPr>
            <a:r>
              <a:rPr lang="en-GB" b="1" dirty="0" err="1">
                <a:latin typeface="+mj-lt"/>
                <a:ea typeface="Comfortaa"/>
                <a:cs typeface="Comfortaa"/>
                <a:sym typeface="Comfortaa"/>
              </a:rPr>
              <a:t>Dr.D.Madhina</a:t>
            </a:r>
            <a:r>
              <a:rPr lang="en-GB" b="1" dirty="0">
                <a:latin typeface="+mj-lt"/>
                <a:ea typeface="Comfortaa"/>
                <a:cs typeface="Comfortaa"/>
                <a:sym typeface="Comfortaa"/>
              </a:rPr>
              <a:t> Banu (Associate Professor)</a:t>
            </a:r>
            <a:endParaRPr lang="en-GB" sz="1400" b="1" dirty="0">
              <a:latin typeface="+mj-lt"/>
              <a:ea typeface="Comfortaa"/>
              <a:cs typeface="Comfortaa"/>
              <a:sym typeface="Comfortaa"/>
            </a:endParaRPr>
          </a:p>
        </p:txBody>
      </p:sp>
      <p:sp>
        <p:nvSpPr>
          <p:cNvPr id="11" name="TextBox 10">
            <a:extLst>
              <a:ext uri="{FF2B5EF4-FFF2-40B4-BE49-F238E27FC236}">
                <a16:creationId xmlns:a16="http://schemas.microsoft.com/office/drawing/2014/main" id="{2CF56278-A1C8-46D0-8DD3-5570B2ED6B8F}"/>
              </a:ext>
            </a:extLst>
          </p:cNvPr>
          <p:cNvSpPr txBox="1"/>
          <p:nvPr/>
        </p:nvSpPr>
        <p:spPr>
          <a:xfrm>
            <a:off x="2543175" y="3880434"/>
            <a:ext cx="4743450" cy="307777"/>
          </a:xfrm>
          <a:prstGeom prst="rect">
            <a:avLst/>
          </a:prstGeom>
          <a:noFill/>
        </p:spPr>
        <p:txBody>
          <a:bodyPr wrap="square">
            <a:spAutoFit/>
          </a:bodyPr>
          <a:lstStyle/>
          <a:p>
            <a:pPr marL="0" lvl="0" indent="0" algn="l" rtl="0">
              <a:spcBef>
                <a:spcPts val="0"/>
              </a:spcBef>
              <a:spcAft>
                <a:spcPts val="0"/>
              </a:spcAft>
              <a:buNone/>
            </a:pPr>
            <a:r>
              <a:rPr lang="en-US" sz="1400" b="1" dirty="0">
                <a:solidFill>
                  <a:schemeClr val="dk1"/>
                </a:solidFill>
              </a:rPr>
              <a:t>DOMAIN OF THE PROJECT: DATA SCIENCE &amp; ML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p:nvPr/>
        </p:nvSpPr>
        <p:spPr>
          <a:xfrm>
            <a:off x="540500" y="668400"/>
            <a:ext cx="8310900" cy="4475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panose="020B0604020202020204"/>
              <a:buNone/>
            </a:pPr>
            <a:r>
              <a:rPr lang="en-GB" sz="1600" b="1" dirty="0">
                <a:solidFill>
                  <a:schemeClr val="tx1"/>
                </a:solidFill>
                <a:latin typeface="Times New Roman" panose="02020603050405020304" pitchFamily="18" charset="0"/>
                <a:ea typeface="Comfortaa"/>
                <a:cs typeface="Times New Roman" panose="02020603050405020304" pitchFamily="18" charset="0"/>
                <a:sym typeface="Comfortaa"/>
              </a:rPr>
              <a:t>PROPOSED WORK</a:t>
            </a:r>
          </a:p>
          <a:p>
            <a:pPr marL="171450" lvl="0" indent="-171450" rtl="0">
              <a:lnSpc>
                <a:spcPct val="115000"/>
              </a:lnSpc>
              <a:spcBef>
                <a:spcPts val="0"/>
              </a:spcBef>
              <a:spcAft>
                <a:spcPts val="0"/>
              </a:spcAft>
              <a:buClr>
                <a:schemeClr val="dk1"/>
              </a:buClr>
              <a:buSzPts val="1100"/>
              <a:buFont typeface="Arial" panose="020B0604020202020204" pitchFamily="34" charset="0"/>
              <a:buChar char="•"/>
            </a:pPr>
            <a:r>
              <a:rPr lang="en-US" sz="1200" dirty="0"/>
              <a:t>The proposed system integrates advanced data science techniques, specifically leveraging </a:t>
            </a:r>
            <a:r>
              <a:rPr lang="en-US" sz="1200" b="1" dirty="0"/>
              <a:t>Random Forest (RF)</a:t>
            </a:r>
            <a:r>
              <a:rPr lang="en-US" sz="1200" dirty="0"/>
              <a:t>, to enhance crop yield prediction in agriculture.</a:t>
            </a:r>
          </a:p>
          <a:p>
            <a:pPr marL="171450" lvl="0" indent="-171450" rtl="0">
              <a:lnSpc>
                <a:spcPct val="115000"/>
              </a:lnSpc>
              <a:spcBef>
                <a:spcPts val="0"/>
              </a:spcBef>
              <a:spcAft>
                <a:spcPts val="0"/>
              </a:spcAft>
              <a:buClr>
                <a:schemeClr val="dk1"/>
              </a:buClr>
              <a:buSzPts val="1100"/>
              <a:buFont typeface="Arial" panose="020B0604020202020204" pitchFamily="34" charset="0"/>
              <a:buChar char="•"/>
            </a:pPr>
            <a:r>
              <a:rPr lang="en-US" sz="1200" dirty="0"/>
              <a:t>Commencing with the </a:t>
            </a:r>
            <a:r>
              <a:rPr lang="en-US" sz="1200" b="1" dirty="0"/>
              <a:t>data loading module</a:t>
            </a:r>
            <a:r>
              <a:rPr lang="en-US" sz="1200" dirty="0"/>
              <a:t>, the system acquires comprehensive datasets encompassing climate variables, soil characteristics, nutrient levels, and historical crop yields.</a:t>
            </a:r>
          </a:p>
          <a:p>
            <a:pPr marL="171450" lvl="0" indent="-171450" rtl="0">
              <a:lnSpc>
                <a:spcPct val="115000"/>
              </a:lnSpc>
              <a:spcBef>
                <a:spcPts val="0"/>
              </a:spcBef>
              <a:spcAft>
                <a:spcPts val="0"/>
              </a:spcAft>
              <a:buClr>
                <a:schemeClr val="dk1"/>
              </a:buClr>
              <a:buSzPts val="1100"/>
              <a:buFont typeface="Arial" panose="020B0604020202020204" pitchFamily="34" charset="0"/>
              <a:buChar char="•"/>
            </a:pPr>
            <a:r>
              <a:rPr lang="en-US" sz="1200" dirty="0"/>
              <a:t>Subsequently, the </a:t>
            </a:r>
            <a:r>
              <a:rPr lang="en-US" sz="1200" b="1" dirty="0"/>
              <a:t>data preprocessing module</a:t>
            </a:r>
            <a:r>
              <a:rPr lang="en-US" sz="1200" dirty="0"/>
              <a:t> refines the data by addressing missing values, normalizing feature scales, and eliminating outliers to ensure high-quality input.</a:t>
            </a:r>
          </a:p>
          <a:p>
            <a:pPr marL="171450" lvl="0" indent="-171450" rtl="0">
              <a:lnSpc>
                <a:spcPct val="115000"/>
              </a:lnSpc>
              <a:spcBef>
                <a:spcPts val="0"/>
              </a:spcBef>
              <a:spcAft>
                <a:spcPts val="0"/>
              </a:spcAft>
              <a:buClr>
                <a:schemeClr val="dk1"/>
              </a:buClr>
              <a:buSzPts val="1100"/>
              <a:buFont typeface="Arial" panose="020B0604020202020204" pitchFamily="34" charset="0"/>
              <a:buChar char="•"/>
            </a:pPr>
            <a:r>
              <a:rPr lang="en-US" sz="1200" dirty="0"/>
              <a:t>The </a:t>
            </a:r>
            <a:r>
              <a:rPr lang="en-US" sz="1200" b="1" dirty="0"/>
              <a:t>feature selection module</a:t>
            </a:r>
            <a:r>
              <a:rPr lang="en-US" sz="1200" dirty="0"/>
              <a:t> further improves model efficiency by identifying and retaining the most influential variables affecting crop yield.</a:t>
            </a:r>
          </a:p>
          <a:p>
            <a:pPr marL="171450" lvl="0" indent="-171450" rtl="0">
              <a:lnSpc>
                <a:spcPct val="115000"/>
              </a:lnSpc>
              <a:spcBef>
                <a:spcPts val="0"/>
              </a:spcBef>
              <a:spcAft>
                <a:spcPts val="0"/>
              </a:spcAft>
              <a:buClr>
                <a:schemeClr val="dk1"/>
              </a:buClr>
              <a:buSzPts val="1100"/>
              <a:buFont typeface="Arial" panose="020B0604020202020204" pitchFamily="34" charset="0"/>
              <a:buChar char="•"/>
            </a:pPr>
            <a:r>
              <a:rPr lang="en-US" sz="1200" dirty="0"/>
              <a:t>In the </a:t>
            </a:r>
            <a:r>
              <a:rPr lang="en-US" sz="1200" b="1" dirty="0"/>
              <a:t>training and testing module</a:t>
            </a:r>
            <a:r>
              <a:rPr lang="en-US" sz="1200" dirty="0"/>
              <a:t>, the Random Forest algorithm is trained and validated, demonstrating strong performance and robustness across diverse agricultural conditions.</a:t>
            </a:r>
          </a:p>
          <a:p>
            <a:pPr marL="171450" lvl="0" indent="-171450" rtl="0">
              <a:lnSpc>
                <a:spcPct val="115000"/>
              </a:lnSpc>
              <a:spcBef>
                <a:spcPts val="0"/>
              </a:spcBef>
              <a:spcAft>
                <a:spcPts val="0"/>
              </a:spcAft>
              <a:buClr>
                <a:schemeClr val="dk1"/>
              </a:buClr>
              <a:buSzPts val="1100"/>
              <a:buFont typeface="Arial" panose="020B0604020202020204" pitchFamily="34" charset="0"/>
              <a:buChar char="•"/>
            </a:pPr>
            <a:r>
              <a:rPr lang="en-US" sz="1200" dirty="0"/>
              <a:t>Finally, the </a:t>
            </a:r>
            <a:r>
              <a:rPr lang="en-US" sz="1200" b="1" dirty="0"/>
              <a:t>crop yield prediction using the Random Forest module</a:t>
            </a:r>
            <a:r>
              <a:rPr lang="en-US" sz="1200" dirty="0"/>
              <a:t> applies the trained model to generate accurate and interpretable yield predictions. These insights empower farmers to make informed, data-driven decisions for optimal crop planning and resource management, contributing to sustainable and resilient agricultural practices.</a:t>
            </a:r>
            <a:endParaRPr lang="en-GB" sz="1050" b="1" dirty="0">
              <a:solidFill>
                <a:schemeClr val="tx1"/>
              </a:solidFill>
              <a:latin typeface="Times New Roman" panose="02020603050405020304" pitchFamily="18" charset="0"/>
              <a:ea typeface="Comfortaa"/>
              <a:cs typeface="Times New Roman" panose="02020603050405020304" pitchFamily="18" charset="0"/>
              <a:sym typeface="Comfortaa"/>
            </a:endParaRPr>
          </a:p>
        </p:txBody>
      </p:sp>
      <p:sp>
        <p:nvSpPr>
          <p:cNvPr id="2" name="Google Shape;56;p13">
            <a:extLst>
              <a:ext uri="{FF2B5EF4-FFF2-40B4-BE49-F238E27FC236}">
                <a16:creationId xmlns:a16="http://schemas.microsoft.com/office/drawing/2014/main" id="{5A9FF191-374F-E32E-B6CE-AF12CDD3A1F5}"/>
              </a:ext>
            </a:extLst>
          </p:cNvPr>
          <p:cNvSpPr txBox="1"/>
          <p:nvPr/>
        </p:nvSpPr>
        <p:spPr>
          <a:xfrm>
            <a:off x="1505325" y="82325"/>
            <a:ext cx="5259900" cy="50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sz="1200" b="1" dirty="0">
                <a:solidFill>
                  <a:schemeClr val="dk2"/>
                </a:solidFill>
                <a:latin typeface="+mj-lt"/>
                <a:ea typeface="Comfortaa"/>
                <a:cs typeface="Comfortaa"/>
                <a:sym typeface="Comfortaa"/>
              </a:rPr>
              <a:t>DEPARTMENT OF COMPUTER SCIENCE AND ENGINEERING</a:t>
            </a:r>
            <a:endParaRPr sz="1200" b="1" dirty="0">
              <a:solidFill>
                <a:schemeClr val="dk2"/>
              </a:solidFill>
              <a:latin typeface="+mj-lt"/>
              <a:ea typeface="Comfortaa"/>
              <a:cs typeface="Comfortaa"/>
              <a:sym typeface="Comfortaa"/>
            </a:endParaRPr>
          </a:p>
          <a:p>
            <a:pPr marL="0" lvl="0" indent="0" algn="l" rtl="0">
              <a:spcBef>
                <a:spcPts val="0"/>
              </a:spcBef>
              <a:spcAft>
                <a:spcPts val="0"/>
              </a:spcAft>
              <a:buNone/>
            </a:pPr>
            <a:endParaRPr dirty="0"/>
          </a:p>
        </p:txBody>
      </p:sp>
      <p:pic>
        <p:nvPicPr>
          <p:cNvPr id="3" name="Google Shape;58;p13">
            <a:extLst>
              <a:ext uri="{FF2B5EF4-FFF2-40B4-BE49-F238E27FC236}">
                <a16:creationId xmlns:a16="http://schemas.microsoft.com/office/drawing/2014/main" id="{31F4F62B-C647-D104-EE40-E0F4FFF89AE8}"/>
              </a:ext>
            </a:extLst>
          </p:cNvPr>
          <p:cNvPicPr preferRelativeResize="0"/>
          <p:nvPr/>
        </p:nvPicPr>
        <p:blipFill>
          <a:blip r:embed="rId3"/>
          <a:stretch>
            <a:fillRect/>
          </a:stretch>
        </p:blipFill>
        <p:spPr>
          <a:xfrm>
            <a:off x="6806822" y="34475"/>
            <a:ext cx="2337178" cy="604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a:extLst>
            <a:ext uri="{FF2B5EF4-FFF2-40B4-BE49-F238E27FC236}">
              <a16:creationId xmlns:a16="http://schemas.microsoft.com/office/drawing/2014/main" id="{33B008F8-44BA-13E8-5871-6EDEEE763525}"/>
            </a:ext>
          </a:extLst>
        </p:cNvPr>
        <p:cNvGrpSpPr/>
        <p:nvPr/>
      </p:nvGrpSpPr>
      <p:grpSpPr>
        <a:xfrm>
          <a:off x="0" y="0"/>
          <a:ext cx="0" cy="0"/>
          <a:chOff x="0" y="0"/>
          <a:chExt cx="0" cy="0"/>
        </a:xfrm>
      </p:grpSpPr>
      <p:sp>
        <p:nvSpPr>
          <p:cNvPr id="102" name="Google Shape;102;p18">
            <a:extLst>
              <a:ext uri="{FF2B5EF4-FFF2-40B4-BE49-F238E27FC236}">
                <a16:creationId xmlns:a16="http://schemas.microsoft.com/office/drawing/2014/main" id="{FE3C5E3C-EDBF-83F5-A95D-2C5AA10F349A}"/>
              </a:ext>
            </a:extLst>
          </p:cNvPr>
          <p:cNvSpPr txBox="1">
            <a:spLocks noGrp="1"/>
          </p:cNvSpPr>
          <p:nvPr>
            <p:ph type="subTitle" idx="4294967295"/>
          </p:nvPr>
        </p:nvSpPr>
        <p:spPr>
          <a:xfrm>
            <a:off x="722642" y="366625"/>
            <a:ext cx="7655547" cy="769800"/>
          </a:xfrm>
          <a:prstGeom prst="rect">
            <a:avLst/>
          </a:prstGeom>
        </p:spPr>
        <p:txBody>
          <a:bodyPr spcFirstLastPara="1" wrap="square" lIns="91425" tIns="91425" rIns="91425" bIns="91425" anchor="t" anchorCtr="0">
            <a:normAutofit fontScale="92500" lnSpcReduction="10000"/>
          </a:bodyPr>
          <a:lstStyle/>
          <a:p>
            <a:pPr marL="0" lvl="0" indent="0" algn="ctr" rtl="0">
              <a:spcBef>
                <a:spcPts val="0"/>
              </a:spcBef>
              <a:spcAft>
                <a:spcPts val="1200"/>
              </a:spcAft>
              <a:buNone/>
            </a:pPr>
            <a:r>
              <a:rPr lang="en-US" sz="2800" b="1" dirty="0">
                <a:solidFill>
                  <a:schemeClr val="tx1"/>
                </a:solidFill>
                <a:latin typeface="Times New Roman" panose="02020603050405020304" pitchFamily="18" charset="0"/>
                <a:ea typeface="Comfortaa"/>
                <a:cs typeface="Times New Roman" panose="02020603050405020304" pitchFamily="18" charset="0"/>
                <a:sym typeface="Comfortaa"/>
              </a:rPr>
              <a:t>INPUT</a:t>
            </a:r>
            <a:endParaRPr sz="2800" b="1" dirty="0">
              <a:solidFill>
                <a:schemeClr val="tx1"/>
              </a:solidFill>
              <a:latin typeface="Times New Roman" panose="02020603050405020304" pitchFamily="18" charset="0"/>
              <a:ea typeface="Comfortaa"/>
              <a:cs typeface="Times New Roman" panose="02020603050405020304" pitchFamily="18" charset="0"/>
              <a:sym typeface="Comfortaa"/>
            </a:endParaRPr>
          </a:p>
        </p:txBody>
      </p:sp>
      <p:pic>
        <p:nvPicPr>
          <p:cNvPr id="109" name="Google Shape;109;p18">
            <a:extLst>
              <a:ext uri="{FF2B5EF4-FFF2-40B4-BE49-F238E27FC236}">
                <a16:creationId xmlns:a16="http://schemas.microsoft.com/office/drawing/2014/main" id="{BB2059DD-B4D9-4912-F04B-52696CBE4E66}"/>
              </a:ext>
            </a:extLst>
          </p:cNvPr>
          <p:cNvPicPr preferRelativeResize="0"/>
          <p:nvPr/>
        </p:nvPicPr>
        <p:blipFill>
          <a:blip r:embed="rId3">
            <a:alphaModFix/>
          </a:blip>
          <a:stretch>
            <a:fillRect/>
          </a:stretch>
        </p:blipFill>
        <p:spPr>
          <a:xfrm>
            <a:off x="6992250" y="71075"/>
            <a:ext cx="2073075" cy="535925"/>
          </a:xfrm>
          <a:prstGeom prst="rect">
            <a:avLst/>
          </a:prstGeom>
          <a:noFill/>
          <a:ln>
            <a:noFill/>
          </a:ln>
        </p:spPr>
      </p:pic>
      <p:sp>
        <p:nvSpPr>
          <p:cNvPr id="111" name="Google Shape;111;p18">
            <a:extLst>
              <a:ext uri="{FF2B5EF4-FFF2-40B4-BE49-F238E27FC236}">
                <a16:creationId xmlns:a16="http://schemas.microsoft.com/office/drawing/2014/main" id="{AA5ABCD8-34E8-C1D3-F8EE-9E360A5E0F3E}"/>
              </a:ext>
            </a:extLst>
          </p:cNvPr>
          <p:cNvSpPr txBox="1">
            <a:spLocks noGrp="1"/>
          </p:cNvSpPr>
          <p:nvPr>
            <p:ph type="subTitle" idx="4294967295"/>
          </p:nvPr>
        </p:nvSpPr>
        <p:spPr>
          <a:xfrm>
            <a:off x="2303100" y="-12"/>
            <a:ext cx="4537800" cy="535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100" b="1" dirty="0">
                <a:latin typeface="Comfortaa"/>
                <a:ea typeface="Comfortaa"/>
                <a:cs typeface="Comfortaa"/>
                <a:sym typeface="Comfortaa"/>
              </a:rPr>
              <a:t>DEPARTMENT OF COMPUTER SCIENCE AND ENGINEERING</a:t>
            </a:r>
            <a:endParaRPr sz="1100" b="1" dirty="0">
              <a:latin typeface="Comfortaa"/>
              <a:ea typeface="Comfortaa"/>
              <a:cs typeface="Comfortaa"/>
              <a:sym typeface="Comfortaa"/>
            </a:endParaRPr>
          </a:p>
        </p:txBody>
      </p:sp>
      <p:sp>
        <p:nvSpPr>
          <p:cNvPr id="112" name="Google Shape;112;p18">
            <a:extLst>
              <a:ext uri="{FF2B5EF4-FFF2-40B4-BE49-F238E27FC236}">
                <a16:creationId xmlns:a16="http://schemas.microsoft.com/office/drawing/2014/main" id="{353549C2-C603-787B-40C4-72952C140D96}"/>
              </a:ext>
            </a:extLst>
          </p:cNvPr>
          <p:cNvSpPr txBox="1">
            <a:spLocks noGrp="1"/>
          </p:cNvSpPr>
          <p:nvPr>
            <p:ph type="subTitle" idx="4294967295"/>
          </p:nvPr>
        </p:nvSpPr>
        <p:spPr>
          <a:xfrm>
            <a:off x="8589000" y="4686600"/>
            <a:ext cx="555000" cy="4569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1200"/>
              </a:spcAft>
              <a:buNone/>
            </a:pPr>
            <a:endParaRPr sz="1100" b="1" dirty="0">
              <a:latin typeface="Comfortaa"/>
              <a:ea typeface="Comfortaa"/>
              <a:cs typeface="Comfortaa"/>
              <a:sym typeface="Comfortaa"/>
            </a:endParaRPr>
          </a:p>
        </p:txBody>
      </p:sp>
      <p:sp>
        <p:nvSpPr>
          <p:cNvPr id="11" name="Rectangle 5">
            <a:extLst>
              <a:ext uri="{FF2B5EF4-FFF2-40B4-BE49-F238E27FC236}">
                <a16:creationId xmlns:a16="http://schemas.microsoft.com/office/drawing/2014/main" id="{C7162651-5CC0-A3D8-16C0-54F02B62C736}"/>
              </a:ext>
            </a:extLst>
          </p:cNvPr>
          <p:cNvSpPr>
            <a:spLocks noChangeArrowheads="1"/>
          </p:cNvSpPr>
          <p:nvPr/>
        </p:nvSpPr>
        <p:spPr bwMode="auto">
          <a:xfrm>
            <a:off x="839460" y="751525"/>
            <a:ext cx="7749540" cy="41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algn="just" eaLnBrk="0" fontAlgn="base" hangingPunct="0">
              <a:lnSpc>
                <a:spcPct val="150000"/>
              </a:lnSpc>
              <a:spcBef>
                <a:spcPct val="0"/>
              </a:spcBef>
              <a:spcAft>
                <a:spcPct val="0"/>
              </a:spcAft>
              <a:buClrTx/>
              <a:buFont typeface="Arial" panose="020B0604020202020204" pitchFamily="34" charset="0"/>
              <a:buChar char="•"/>
            </a:pPr>
            <a:r>
              <a:rPr lang="en-US" altLang="en-US" sz="1200" dirty="0">
                <a:solidFill>
                  <a:schemeClr val="tx1"/>
                </a:solidFill>
                <a:latin typeface="+mn-lt"/>
                <a:cs typeface="Times New Roman" panose="02020603050405020304" pitchFamily="18" charset="0"/>
              </a:rPr>
              <a:t>Climate Variables – Temperature, rainfall, humidity, etc.</a:t>
            </a:r>
          </a:p>
          <a:p>
            <a:pPr marL="285750" lvl="0" indent="-285750" algn="just" eaLnBrk="0" fontAlgn="base" hangingPunct="0">
              <a:lnSpc>
                <a:spcPct val="150000"/>
              </a:lnSpc>
              <a:spcBef>
                <a:spcPct val="0"/>
              </a:spcBef>
              <a:spcAft>
                <a:spcPct val="0"/>
              </a:spcAft>
              <a:buClrTx/>
              <a:buFont typeface="Arial" panose="020B0604020202020204" pitchFamily="34" charset="0"/>
              <a:buChar char="•"/>
            </a:pPr>
            <a:r>
              <a:rPr lang="en-US" altLang="en-US" sz="1200" dirty="0">
                <a:solidFill>
                  <a:schemeClr val="tx1"/>
                </a:solidFill>
                <a:latin typeface="+mn-lt"/>
                <a:cs typeface="Times New Roman" panose="02020603050405020304" pitchFamily="18" charset="0"/>
              </a:rPr>
              <a:t>Soil Characteristics – pH, nutrient levels, moisture content, etc.</a:t>
            </a:r>
          </a:p>
          <a:p>
            <a:pPr marL="285750" lvl="0" indent="-285750" algn="just" eaLnBrk="0" fontAlgn="base" hangingPunct="0">
              <a:lnSpc>
                <a:spcPct val="150000"/>
              </a:lnSpc>
              <a:spcBef>
                <a:spcPct val="0"/>
              </a:spcBef>
              <a:spcAft>
                <a:spcPct val="0"/>
              </a:spcAft>
              <a:buClrTx/>
              <a:buFont typeface="Arial" panose="020B0604020202020204" pitchFamily="34" charset="0"/>
              <a:buChar char="•"/>
            </a:pPr>
            <a:r>
              <a:rPr lang="en-US" altLang="en-US" sz="1200" dirty="0">
                <a:solidFill>
                  <a:schemeClr val="tx1"/>
                </a:solidFill>
                <a:latin typeface="+mn-lt"/>
                <a:cs typeface="Times New Roman" panose="02020603050405020304" pitchFamily="18" charset="0"/>
              </a:rPr>
              <a:t>Historical Crop Yields – Past production data for trend analysis.</a:t>
            </a:r>
          </a:p>
          <a:p>
            <a:pPr marL="285750" lvl="0" indent="-285750" algn="just" eaLnBrk="0" fontAlgn="base" hangingPunct="0">
              <a:lnSpc>
                <a:spcPct val="150000"/>
              </a:lnSpc>
              <a:spcBef>
                <a:spcPct val="0"/>
              </a:spcBef>
              <a:spcAft>
                <a:spcPct val="0"/>
              </a:spcAft>
              <a:buClrTx/>
              <a:buFont typeface="Arial" panose="020B0604020202020204" pitchFamily="34" charset="0"/>
              <a:buChar char="•"/>
            </a:pPr>
            <a:r>
              <a:rPr lang="en-US" sz="1200" dirty="0">
                <a:latin typeface="+mn-lt"/>
              </a:rPr>
              <a:t>Seasonal Information – Identifies crop cycles and planting periods (e.g., Kharif, Rabi), which significantly influence yield.</a:t>
            </a:r>
          </a:p>
          <a:p>
            <a:pPr marL="285750" lvl="0" indent="-285750" algn="just" eaLnBrk="0" fontAlgn="base" hangingPunct="0">
              <a:lnSpc>
                <a:spcPct val="150000"/>
              </a:lnSpc>
              <a:spcBef>
                <a:spcPct val="0"/>
              </a:spcBef>
              <a:spcAft>
                <a:spcPct val="0"/>
              </a:spcAft>
              <a:buClrTx/>
              <a:buFont typeface="Arial" panose="020B0604020202020204" pitchFamily="34" charset="0"/>
              <a:buChar char="•"/>
            </a:pPr>
            <a:r>
              <a:rPr lang="en-US" sz="1100" dirty="0">
                <a:latin typeface="+mn-lt"/>
              </a:rPr>
              <a:t>Geographical Inputs (State) – Regional factors including location-specific climate and soil variations that affect crop performance.</a:t>
            </a:r>
            <a:endParaRPr lang="en-US" altLang="en-US" sz="1100" dirty="0">
              <a:solidFill>
                <a:schemeClr val="tx1"/>
              </a:solidFill>
              <a:latin typeface="+mn-lt"/>
              <a:cs typeface="Times New Roman" panose="02020603050405020304" pitchFamily="18" charset="0"/>
            </a:endParaRPr>
          </a:p>
          <a:p>
            <a:pPr marL="285750" lvl="0" indent="-285750" algn="just" eaLnBrk="0" fontAlgn="base" hangingPunct="0">
              <a:lnSpc>
                <a:spcPct val="150000"/>
              </a:lnSpc>
              <a:spcBef>
                <a:spcPct val="0"/>
              </a:spcBef>
              <a:spcAft>
                <a:spcPct val="0"/>
              </a:spcAft>
              <a:buClrTx/>
              <a:buFont typeface="Arial" panose="020B0604020202020204" pitchFamily="34" charset="0"/>
              <a:buChar char="•"/>
            </a:pPr>
            <a:r>
              <a:rPr lang="en-US" altLang="en-US" sz="1200" dirty="0">
                <a:solidFill>
                  <a:schemeClr val="tx1"/>
                </a:solidFill>
                <a:latin typeface="+mn-lt"/>
                <a:cs typeface="Times New Roman" panose="02020603050405020304" pitchFamily="18" charset="0"/>
              </a:rPr>
              <a:t>Feature Importance – Selection of key variables impacting yield.</a:t>
            </a:r>
          </a:p>
          <a:p>
            <a:pPr marL="285750" lvl="0" indent="-285750" algn="just" eaLnBrk="0" fontAlgn="base" hangingPunct="0">
              <a:lnSpc>
                <a:spcPct val="150000"/>
              </a:lnSpc>
              <a:spcBef>
                <a:spcPct val="0"/>
              </a:spcBef>
              <a:spcAft>
                <a:spcPct val="0"/>
              </a:spcAft>
              <a:buClrTx/>
              <a:buFont typeface="Arial" panose="020B0604020202020204" pitchFamily="34" charset="0"/>
              <a:buChar char="•"/>
            </a:pPr>
            <a:r>
              <a:rPr lang="en-US" altLang="en-US" sz="1200" dirty="0">
                <a:solidFill>
                  <a:schemeClr val="tx1"/>
                </a:solidFill>
                <a:latin typeface="+mn-lt"/>
                <a:cs typeface="Times New Roman" panose="02020603050405020304" pitchFamily="18" charset="0"/>
              </a:rPr>
              <a:t>Normalized Data Values – Standardized inputs for model consistency.</a:t>
            </a:r>
          </a:p>
          <a:p>
            <a:pPr lvl="0" algn="just" eaLnBrk="0" fontAlgn="base" hangingPunct="0">
              <a:lnSpc>
                <a:spcPct val="150000"/>
              </a:lnSpc>
              <a:spcBef>
                <a:spcPct val="0"/>
              </a:spcBef>
              <a:spcAft>
                <a:spcPct val="0"/>
              </a:spcAft>
              <a:buClrTx/>
            </a:pPr>
            <a:r>
              <a:rPr lang="en-US" altLang="en-US" sz="1200" dirty="0">
                <a:solidFill>
                  <a:schemeClr val="tx1"/>
                </a:solidFill>
                <a:latin typeface="+mn-lt"/>
                <a:cs typeface="Times New Roman" panose="02020603050405020304" pitchFamily="18" charset="0"/>
              </a:rPr>
              <a:t>Metrics:</a:t>
            </a:r>
          </a:p>
          <a:p>
            <a:pPr marL="285750" lvl="0" indent="-285750" algn="just" eaLnBrk="0" fontAlgn="base" hangingPunct="0">
              <a:lnSpc>
                <a:spcPct val="150000"/>
              </a:lnSpc>
              <a:spcBef>
                <a:spcPct val="0"/>
              </a:spcBef>
              <a:spcAft>
                <a:spcPct val="0"/>
              </a:spcAft>
              <a:buClrTx/>
              <a:buFont typeface="Arial" panose="020B0604020202020204" pitchFamily="34" charset="0"/>
              <a:buChar char="•"/>
            </a:pPr>
            <a:r>
              <a:rPr lang="en-US" altLang="en-US" sz="1200" dirty="0">
                <a:solidFill>
                  <a:schemeClr val="tx1"/>
                </a:solidFill>
                <a:latin typeface="+mn-lt"/>
                <a:cs typeface="Times New Roman" panose="02020603050405020304" pitchFamily="18" charset="0"/>
              </a:rPr>
              <a:t>Prediction Accuracy – Measures overall correctness of predictions.</a:t>
            </a:r>
          </a:p>
          <a:p>
            <a:pPr marL="285750" lvl="0" indent="-285750" algn="just" eaLnBrk="0" fontAlgn="base" hangingPunct="0">
              <a:lnSpc>
                <a:spcPct val="150000"/>
              </a:lnSpc>
              <a:spcBef>
                <a:spcPct val="0"/>
              </a:spcBef>
              <a:spcAft>
                <a:spcPct val="0"/>
              </a:spcAft>
              <a:buClrTx/>
              <a:buFont typeface="Arial" panose="020B0604020202020204" pitchFamily="34" charset="0"/>
              <a:buChar char="•"/>
            </a:pPr>
            <a:r>
              <a:rPr lang="en-US" altLang="en-US" sz="1200" dirty="0">
                <a:solidFill>
                  <a:schemeClr val="tx1"/>
                </a:solidFill>
                <a:latin typeface="+mn-lt"/>
                <a:cs typeface="Times New Roman" panose="02020603050405020304" pitchFamily="18" charset="0"/>
              </a:rPr>
              <a:t>Root Mean Square Error (RMSE) – Evaluates prediction error magnitude.</a:t>
            </a:r>
          </a:p>
          <a:p>
            <a:pPr marL="285750" lvl="0" indent="-285750" algn="just" eaLnBrk="0" fontAlgn="base" hangingPunct="0">
              <a:lnSpc>
                <a:spcPct val="150000"/>
              </a:lnSpc>
              <a:spcBef>
                <a:spcPct val="0"/>
              </a:spcBef>
              <a:spcAft>
                <a:spcPct val="0"/>
              </a:spcAft>
              <a:buClrTx/>
              <a:buFont typeface="Arial" panose="020B0604020202020204" pitchFamily="34" charset="0"/>
              <a:buChar char="•"/>
            </a:pPr>
            <a:r>
              <a:rPr lang="en-US" altLang="en-US" sz="1200" dirty="0">
                <a:solidFill>
                  <a:schemeClr val="tx1"/>
                </a:solidFill>
                <a:latin typeface="+mn-lt"/>
                <a:cs typeface="Times New Roman" panose="02020603050405020304" pitchFamily="18" charset="0"/>
              </a:rPr>
              <a:t>Mean Absolute Error (MAE) – Assesses absolute error in predictions.</a:t>
            </a:r>
          </a:p>
          <a:p>
            <a:pPr marL="285750" lvl="0" indent="-285750" algn="just" eaLnBrk="0" fontAlgn="base" hangingPunct="0">
              <a:lnSpc>
                <a:spcPct val="150000"/>
              </a:lnSpc>
              <a:spcBef>
                <a:spcPct val="0"/>
              </a:spcBef>
              <a:spcAft>
                <a:spcPct val="0"/>
              </a:spcAft>
              <a:buClrTx/>
              <a:buFont typeface="Arial" panose="020B0604020202020204" pitchFamily="34" charset="0"/>
              <a:buChar char="•"/>
            </a:pPr>
            <a:r>
              <a:rPr lang="en-US" altLang="en-US" sz="1200" dirty="0">
                <a:solidFill>
                  <a:schemeClr val="tx1"/>
                </a:solidFill>
                <a:latin typeface="+mn-lt"/>
                <a:cs typeface="Times New Roman" panose="02020603050405020304" pitchFamily="18" charset="0"/>
              </a:rPr>
              <a:t>Precision – Determines correctness in positive predictions.</a:t>
            </a:r>
          </a:p>
          <a:p>
            <a:pPr marL="285750" lvl="0" indent="-285750" algn="just" eaLnBrk="0" fontAlgn="base" hangingPunct="0">
              <a:lnSpc>
                <a:spcPct val="150000"/>
              </a:lnSpc>
              <a:spcBef>
                <a:spcPct val="0"/>
              </a:spcBef>
              <a:spcAft>
                <a:spcPct val="0"/>
              </a:spcAft>
              <a:buClrTx/>
              <a:buFont typeface="Arial" panose="020B0604020202020204" pitchFamily="34" charset="0"/>
              <a:buChar char="•"/>
            </a:pPr>
            <a:r>
              <a:rPr lang="en-US" altLang="en-US" sz="1200" dirty="0">
                <a:solidFill>
                  <a:schemeClr val="tx1"/>
                </a:solidFill>
                <a:latin typeface="+mn-lt"/>
                <a:cs typeface="Times New Roman" panose="02020603050405020304" pitchFamily="18" charset="0"/>
              </a:rPr>
              <a:t>Recall – Measures the ability to detect all relevant instances</a:t>
            </a:r>
            <a:endParaRPr kumimoji="0" lang="en-US" altLang="en-US" sz="1200" b="0" i="0" u="none" strike="noStrike" cap="none" normalizeH="0" baseline="0" dirty="0">
              <a:ln>
                <a:noFill/>
              </a:ln>
              <a:solidFill>
                <a:schemeClr val="tx1"/>
              </a:solidFill>
              <a:effectLst/>
              <a:latin typeface="+mn-lt"/>
              <a:cs typeface="Times New Roman" panose="02020603050405020304" pitchFamily="18" charset="0"/>
            </a:endParaRPr>
          </a:p>
        </p:txBody>
      </p:sp>
    </p:spTree>
    <p:extLst>
      <p:ext uri="{BB962C8B-B14F-4D97-AF65-F5344CB8AC3E}">
        <p14:creationId xmlns:p14="http://schemas.microsoft.com/office/powerpoint/2010/main" val="3456156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a:extLst>
            <a:ext uri="{FF2B5EF4-FFF2-40B4-BE49-F238E27FC236}">
              <a16:creationId xmlns:a16="http://schemas.microsoft.com/office/drawing/2014/main" id="{77A607B0-E727-E7A0-6DFA-7F441348CE61}"/>
            </a:ext>
          </a:extLst>
        </p:cNvPr>
        <p:cNvGrpSpPr/>
        <p:nvPr/>
      </p:nvGrpSpPr>
      <p:grpSpPr>
        <a:xfrm>
          <a:off x="0" y="0"/>
          <a:ext cx="0" cy="0"/>
          <a:chOff x="0" y="0"/>
          <a:chExt cx="0" cy="0"/>
        </a:xfrm>
      </p:grpSpPr>
      <p:sp>
        <p:nvSpPr>
          <p:cNvPr id="102" name="Google Shape;102;p18">
            <a:extLst>
              <a:ext uri="{FF2B5EF4-FFF2-40B4-BE49-F238E27FC236}">
                <a16:creationId xmlns:a16="http://schemas.microsoft.com/office/drawing/2014/main" id="{B0706011-6DF8-EE09-6AB9-AE0135ECFD92}"/>
              </a:ext>
            </a:extLst>
          </p:cNvPr>
          <p:cNvSpPr txBox="1">
            <a:spLocks noGrp="1"/>
          </p:cNvSpPr>
          <p:nvPr>
            <p:ph type="subTitle" idx="4294967295"/>
          </p:nvPr>
        </p:nvSpPr>
        <p:spPr>
          <a:xfrm>
            <a:off x="722642" y="366625"/>
            <a:ext cx="7655547" cy="769800"/>
          </a:xfrm>
          <a:prstGeom prst="rect">
            <a:avLst/>
          </a:prstGeom>
        </p:spPr>
        <p:txBody>
          <a:bodyPr spcFirstLastPara="1" wrap="square" lIns="91425" tIns="91425" rIns="91425" bIns="91425" anchor="t" anchorCtr="0">
            <a:normAutofit fontScale="92500" lnSpcReduction="10000"/>
          </a:bodyPr>
          <a:lstStyle/>
          <a:p>
            <a:pPr marL="0" lvl="0" indent="0" algn="ctr" rtl="0">
              <a:spcBef>
                <a:spcPts val="0"/>
              </a:spcBef>
              <a:spcAft>
                <a:spcPts val="1200"/>
              </a:spcAft>
              <a:buNone/>
            </a:pPr>
            <a:r>
              <a:rPr lang="en-US" sz="2800" b="1" dirty="0">
                <a:solidFill>
                  <a:schemeClr val="tx1"/>
                </a:solidFill>
                <a:latin typeface="Times New Roman" panose="02020603050405020304" pitchFamily="18" charset="0"/>
                <a:ea typeface="Comfortaa"/>
                <a:cs typeface="Times New Roman" panose="02020603050405020304" pitchFamily="18" charset="0"/>
                <a:sym typeface="Comfortaa"/>
              </a:rPr>
              <a:t>PROCESS</a:t>
            </a:r>
            <a:endParaRPr sz="2800" b="1" dirty="0">
              <a:solidFill>
                <a:schemeClr val="tx1"/>
              </a:solidFill>
              <a:latin typeface="Times New Roman" panose="02020603050405020304" pitchFamily="18" charset="0"/>
              <a:ea typeface="Comfortaa"/>
              <a:cs typeface="Times New Roman" panose="02020603050405020304" pitchFamily="18" charset="0"/>
              <a:sym typeface="Comfortaa"/>
            </a:endParaRPr>
          </a:p>
        </p:txBody>
      </p:sp>
      <p:pic>
        <p:nvPicPr>
          <p:cNvPr id="109" name="Google Shape;109;p18">
            <a:extLst>
              <a:ext uri="{FF2B5EF4-FFF2-40B4-BE49-F238E27FC236}">
                <a16:creationId xmlns:a16="http://schemas.microsoft.com/office/drawing/2014/main" id="{A126C7CB-72C4-07C3-E630-9DD6C993B2FA}"/>
              </a:ext>
            </a:extLst>
          </p:cNvPr>
          <p:cNvPicPr preferRelativeResize="0"/>
          <p:nvPr/>
        </p:nvPicPr>
        <p:blipFill>
          <a:blip r:embed="rId3">
            <a:alphaModFix/>
          </a:blip>
          <a:stretch>
            <a:fillRect/>
          </a:stretch>
        </p:blipFill>
        <p:spPr>
          <a:xfrm>
            <a:off x="6992250" y="71075"/>
            <a:ext cx="2073075" cy="535925"/>
          </a:xfrm>
          <a:prstGeom prst="rect">
            <a:avLst/>
          </a:prstGeom>
          <a:noFill/>
          <a:ln>
            <a:noFill/>
          </a:ln>
        </p:spPr>
      </p:pic>
      <p:sp>
        <p:nvSpPr>
          <p:cNvPr id="111" name="Google Shape;111;p18">
            <a:extLst>
              <a:ext uri="{FF2B5EF4-FFF2-40B4-BE49-F238E27FC236}">
                <a16:creationId xmlns:a16="http://schemas.microsoft.com/office/drawing/2014/main" id="{F5249B01-D609-4246-7CD9-9C372E670D4B}"/>
              </a:ext>
            </a:extLst>
          </p:cNvPr>
          <p:cNvSpPr txBox="1">
            <a:spLocks noGrp="1"/>
          </p:cNvSpPr>
          <p:nvPr>
            <p:ph type="subTitle" idx="4294967295"/>
          </p:nvPr>
        </p:nvSpPr>
        <p:spPr>
          <a:xfrm>
            <a:off x="2303100" y="-12"/>
            <a:ext cx="4537800" cy="535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100" b="1" dirty="0">
                <a:latin typeface="Comfortaa"/>
                <a:ea typeface="Comfortaa"/>
                <a:cs typeface="Comfortaa"/>
                <a:sym typeface="Comfortaa"/>
              </a:rPr>
              <a:t>DEPARTMENT OF COMPUTER SCIENCE AND ENGINEERING</a:t>
            </a:r>
            <a:endParaRPr sz="1100" b="1" dirty="0">
              <a:latin typeface="Comfortaa"/>
              <a:ea typeface="Comfortaa"/>
              <a:cs typeface="Comfortaa"/>
              <a:sym typeface="Comfortaa"/>
            </a:endParaRPr>
          </a:p>
        </p:txBody>
      </p:sp>
      <p:sp>
        <p:nvSpPr>
          <p:cNvPr id="112" name="Google Shape;112;p18">
            <a:extLst>
              <a:ext uri="{FF2B5EF4-FFF2-40B4-BE49-F238E27FC236}">
                <a16:creationId xmlns:a16="http://schemas.microsoft.com/office/drawing/2014/main" id="{9A6302A2-1A8B-1519-10A5-FF3A7E90FD6D}"/>
              </a:ext>
            </a:extLst>
          </p:cNvPr>
          <p:cNvSpPr txBox="1">
            <a:spLocks noGrp="1"/>
          </p:cNvSpPr>
          <p:nvPr>
            <p:ph type="subTitle" idx="4294967295"/>
          </p:nvPr>
        </p:nvSpPr>
        <p:spPr>
          <a:xfrm>
            <a:off x="8589000" y="4686600"/>
            <a:ext cx="555000" cy="4569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1200"/>
              </a:spcAft>
              <a:buNone/>
            </a:pPr>
            <a:endParaRPr sz="1100" b="1" dirty="0">
              <a:latin typeface="Comfortaa"/>
              <a:ea typeface="Comfortaa"/>
              <a:cs typeface="Comfortaa"/>
              <a:sym typeface="Comfortaa"/>
            </a:endParaRPr>
          </a:p>
        </p:txBody>
      </p:sp>
      <p:sp>
        <p:nvSpPr>
          <p:cNvPr id="3" name="Rectangle 2"/>
          <p:cNvSpPr/>
          <p:nvPr/>
        </p:nvSpPr>
        <p:spPr>
          <a:xfrm>
            <a:off x="722642" y="1258081"/>
            <a:ext cx="7355603" cy="1443152"/>
          </a:xfrm>
          <a:prstGeom prst="rect">
            <a:avLst/>
          </a:prstGeom>
        </p:spPr>
        <p:txBody>
          <a:bodyPr wrap="square">
            <a:spAutoFit/>
          </a:bodyPr>
          <a:lstStyle/>
          <a:p>
            <a:pPr marL="285750" indent="-285750">
              <a:lnSpc>
                <a:spcPct val="150000"/>
              </a:lnSpc>
              <a:buFont typeface="Arial" panose="020B0604020202020204" pitchFamily="34" charset="0"/>
              <a:buChar char="•"/>
            </a:pPr>
            <a:r>
              <a:rPr lang="en-GB" sz="1200" dirty="0">
                <a:latin typeface="+mn-lt"/>
                <a:cs typeface="Times New Roman" panose="02020603050405020304" pitchFamily="18" charset="0"/>
              </a:rPr>
              <a:t>Data Collection – Gather climate variables, soil characteristics, and historical crop yield data.</a:t>
            </a:r>
          </a:p>
          <a:p>
            <a:pPr marL="285750" indent="-285750">
              <a:lnSpc>
                <a:spcPct val="150000"/>
              </a:lnSpc>
              <a:buFont typeface="Arial" panose="020B0604020202020204" pitchFamily="34" charset="0"/>
              <a:buChar char="•"/>
            </a:pPr>
            <a:r>
              <a:rPr lang="en-GB" sz="1200" dirty="0">
                <a:latin typeface="+mn-lt"/>
                <a:cs typeface="Times New Roman" panose="02020603050405020304" pitchFamily="18" charset="0"/>
              </a:rPr>
              <a:t>Data Pre processing – Handle missing values, normalize features, and select key variables.</a:t>
            </a:r>
          </a:p>
          <a:p>
            <a:pPr marL="285750" indent="-285750">
              <a:lnSpc>
                <a:spcPct val="150000"/>
              </a:lnSpc>
              <a:buFont typeface="Arial" panose="020B0604020202020204" pitchFamily="34" charset="0"/>
              <a:buChar char="•"/>
            </a:pPr>
            <a:r>
              <a:rPr lang="en-GB" sz="1200" dirty="0">
                <a:latin typeface="+mn-lt"/>
                <a:cs typeface="Times New Roman" panose="02020603050405020304" pitchFamily="18" charset="0"/>
              </a:rPr>
              <a:t>Model Training – Train the Random Forest algorithm using processed data.</a:t>
            </a:r>
          </a:p>
          <a:p>
            <a:pPr marL="285750" indent="-285750">
              <a:lnSpc>
                <a:spcPct val="150000"/>
              </a:lnSpc>
              <a:buFont typeface="Arial" panose="020B0604020202020204" pitchFamily="34" charset="0"/>
              <a:buChar char="•"/>
            </a:pPr>
            <a:r>
              <a:rPr lang="en-GB" sz="1200" dirty="0">
                <a:latin typeface="+mn-lt"/>
                <a:cs typeface="Times New Roman" panose="02020603050405020304" pitchFamily="18" charset="0"/>
              </a:rPr>
              <a:t>Model Evaluation – Assess performance using metrics like accuracy, RMSE, and MAE.</a:t>
            </a:r>
          </a:p>
          <a:p>
            <a:pPr marL="285750" indent="-285750">
              <a:lnSpc>
                <a:spcPct val="150000"/>
              </a:lnSpc>
              <a:buFont typeface="Arial" panose="020B0604020202020204" pitchFamily="34" charset="0"/>
              <a:buChar char="•"/>
            </a:pPr>
            <a:r>
              <a:rPr lang="en-GB" sz="1200" dirty="0">
                <a:latin typeface="+mn-lt"/>
                <a:cs typeface="Times New Roman" panose="02020603050405020304" pitchFamily="18" charset="0"/>
              </a:rPr>
              <a:t>Crop Yield Prediction – Apply the trained model to generate predictions for informed decision-making.</a:t>
            </a:r>
          </a:p>
        </p:txBody>
      </p:sp>
    </p:spTree>
    <p:extLst>
      <p:ext uri="{BB962C8B-B14F-4D97-AF65-F5344CB8AC3E}">
        <p14:creationId xmlns:p14="http://schemas.microsoft.com/office/powerpoint/2010/main" val="340527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
          <a:extLst>
            <a:ext uri="{FF2B5EF4-FFF2-40B4-BE49-F238E27FC236}">
              <a16:creationId xmlns:a16="http://schemas.microsoft.com/office/drawing/2014/main" id="{964FFBBE-9D17-C3E4-3CA4-198997D2D615}"/>
            </a:ext>
          </a:extLst>
        </p:cNvPr>
        <p:cNvGrpSpPr/>
        <p:nvPr/>
      </p:nvGrpSpPr>
      <p:grpSpPr>
        <a:xfrm>
          <a:off x="0" y="0"/>
          <a:ext cx="0" cy="0"/>
          <a:chOff x="0" y="0"/>
          <a:chExt cx="0" cy="0"/>
        </a:xfrm>
      </p:grpSpPr>
      <p:sp>
        <p:nvSpPr>
          <p:cNvPr id="102" name="Google Shape;102;p18">
            <a:extLst>
              <a:ext uri="{FF2B5EF4-FFF2-40B4-BE49-F238E27FC236}">
                <a16:creationId xmlns:a16="http://schemas.microsoft.com/office/drawing/2014/main" id="{A7F57B14-E759-68A8-A31D-31102ACBF2BF}"/>
              </a:ext>
            </a:extLst>
          </p:cNvPr>
          <p:cNvSpPr txBox="1">
            <a:spLocks noGrp="1"/>
          </p:cNvSpPr>
          <p:nvPr>
            <p:ph type="subTitle" idx="4294967295"/>
          </p:nvPr>
        </p:nvSpPr>
        <p:spPr>
          <a:xfrm>
            <a:off x="722313" y="366713"/>
            <a:ext cx="7656512" cy="769937"/>
          </a:xfrm>
          <a:prstGeom prst="rect">
            <a:avLst/>
          </a:prstGeom>
        </p:spPr>
        <p:txBody>
          <a:bodyPr spcFirstLastPara="1" wrap="square" lIns="91425" tIns="91425" rIns="91425" bIns="91425" anchor="t" anchorCtr="0">
            <a:normAutofit fontScale="92500" lnSpcReduction="10000"/>
          </a:bodyPr>
          <a:lstStyle/>
          <a:p>
            <a:pPr marL="0" lvl="0" indent="0" algn="ctr" rtl="0">
              <a:spcBef>
                <a:spcPts val="0"/>
              </a:spcBef>
              <a:spcAft>
                <a:spcPts val="1200"/>
              </a:spcAft>
              <a:buNone/>
            </a:pPr>
            <a:r>
              <a:rPr lang="en-US" sz="2800" b="1" dirty="0">
                <a:solidFill>
                  <a:schemeClr val="tx1"/>
                </a:solidFill>
                <a:latin typeface="Times New Roman" panose="02020603050405020304" pitchFamily="18" charset="0"/>
                <a:ea typeface="Comfortaa"/>
                <a:cs typeface="Times New Roman" panose="02020603050405020304" pitchFamily="18" charset="0"/>
                <a:sym typeface="Comfortaa"/>
              </a:rPr>
              <a:t>OUTPUT</a:t>
            </a:r>
            <a:endParaRPr sz="2800" b="1" dirty="0">
              <a:solidFill>
                <a:schemeClr val="tx1"/>
              </a:solidFill>
              <a:latin typeface="Times New Roman" panose="02020603050405020304" pitchFamily="18" charset="0"/>
              <a:ea typeface="Comfortaa"/>
              <a:cs typeface="Times New Roman" panose="02020603050405020304" pitchFamily="18" charset="0"/>
              <a:sym typeface="Comfortaa"/>
            </a:endParaRPr>
          </a:p>
        </p:txBody>
      </p:sp>
      <p:pic>
        <p:nvPicPr>
          <p:cNvPr id="109" name="Google Shape;109;p18">
            <a:extLst>
              <a:ext uri="{FF2B5EF4-FFF2-40B4-BE49-F238E27FC236}">
                <a16:creationId xmlns:a16="http://schemas.microsoft.com/office/drawing/2014/main" id="{4CEE4424-C64E-5576-6362-3733C1CD9A8B}"/>
              </a:ext>
            </a:extLst>
          </p:cNvPr>
          <p:cNvPicPr preferRelativeResize="0"/>
          <p:nvPr/>
        </p:nvPicPr>
        <p:blipFill>
          <a:blip r:embed="rId3">
            <a:alphaModFix/>
          </a:blip>
          <a:stretch>
            <a:fillRect/>
          </a:stretch>
        </p:blipFill>
        <p:spPr>
          <a:xfrm>
            <a:off x="6992250" y="71075"/>
            <a:ext cx="2073075" cy="535925"/>
          </a:xfrm>
          <a:prstGeom prst="rect">
            <a:avLst/>
          </a:prstGeom>
          <a:noFill/>
          <a:ln>
            <a:noFill/>
          </a:ln>
        </p:spPr>
      </p:pic>
      <p:sp>
        <p:nvSpPr>
          <p:cNvPr id="111" name="Google Shape;111;p18">
            <a:extLst>
              <a:ext uri="{FF2B5EF4-FFF2-40B4-BE49-F238E27FC236}">
                <a16:creationId xmlns:a16="http://schemas.microsoft.com/office/drawing/2014/main" id="{8C0EFD91-7014-39A3-FF5F-3AA31802492D}"/>
              </a:ext>
            </a:extLst>
          </p:cNvPr>
          <p:cNvSpPr txBox="1">
            <a:spLocks noGrp="1"/>
          </p:cNvSpPr>
          <p:nvPr>
            <p:ph type="subTitle" idx="4294967295"/>
          </p:nvPr>
        </p:nvSpPr>
        <p:spPr>
          <a:xfrm>
            <a:off x="2303100" y="-12"/>
            <a:ext cx="4537800" cy="535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100" b="1" dirty="0">
                <a:latin typeface="Comfortaa"/>
                <a:ea typeface="Comfortaa"/>
                <a:cs typeface="Comfortaa"/>
                <a:sym typeface="Comfortaa"/>
              </a:rPr>
              <a:t>DEPARTMENT OF COMPUTER SCIENCE AND ENGINEERING</a:t>
            </a:r>
            <a:endParaRPr sz="1100" b="1" dirty="0">
              <a:latin typeface="Comfortaa"/>
              <a:ea typeface="Comfortaa"/>
              <a:cs typeface="Comfortaa"/>
              <a:sym typeface="Comfortaa"/>
            </a:endParaRPr>
          </a:p>
        </p:txBody>
      </p:sp>
      <p:sp>
        <p:nvSpPr>
          <p:cNvPr id="112" name="Google Shape;112;p18">
            <a:extLst>
              <a:ext uri="{FF2B5EF4-FFF2-40B4-BE49-F238E27FC236}">
                <a16:creationId xmlns:a16="http://schemas.microsoft.com/office/drawing/2014/main" id="{F4642483-CA15-06FB-BA92-706FCC5DDE50}"/>
              </a:ext>
            </a:extLst>
          </p:cNvPr>
          <p:cNvSpPr txBox="1">
            <a:spLocks noGrp="1"/>
          </p:cNvSpPr>
          <p:nvPr>
            <p:ph type="subTitle" idx="4294967295"/>
          </p:nvPr>
        </p:nvSpPr>
        <p:spPr>
          <a:xfrm>
            <a:off x="8589000" y="4686600"/>
            <a:ext cx="555000" cy="4569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1200"/>
              </a:spcAft>
              <a:buNone/>
            </a:pPr>
            <a:endParaRPr sz="1100" b="1" dirty="0">
              <a:latin typeface="Comfortaa"/>
              <a:ea typeface="Comfortaa"/>
              <a:cs typeface="Comfortaa"/>
              <a:sym typeface="Comfortaa"/>
            </a:endParaRPr>
          </a:p>
        </p:txBody>
      </p:sp>
      <p:sp>
        <p:nvSpPr>
          <p:cNvPr id="7" name="TextBox 6">
            <a:extLst>
              <a:ext uri="{FF2B5EF4-FFF2-40B4-BE49-F238E27FC236}">
                <a16:creationId xmlns:a16="http://schemas.microsoft.com/office/drawing/2014/main" id="{4D3E5280-AFD6-8F7C-C3D2-D822FD2914CB}"/>
              </a:ext>
            </a:extLst>
          </p:cNvPr>
          <p:cNvSpPr txBox="1"/>
          <p:nvPr/>
        </p:nvSpPr>
        <p:spPr>
          <a:xfrm>
            <a:off x="585153" y="1041966"/>
            <a:ext cx="8003847" cy="376834"/>
          </a:xfrm>
          <a:prstGeom prst="rect">
            <a:avLst/>
          </a:prstGeom>
          <a:noFill/>
        </p:spPr>
        <p:txBody>
          <a:bodyPr wrap="square">
            <a:spAutoFit/>
          </a:bodyPr>
          <a:lstStyle/>
          <a:p>
            <a:pPr marL="285750"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2" name="Rectangle 1"/>
          <p:cNvSpPr>
            <a:spLocks noChangeArrowheads="1"/>
          </p:cNvSpPr>
          <p:nvPr/>
        </p:nvSpPr>
        <p:spPr bwMode="auto">
          <a:xfrm>
            <a:off x="1037712" y="1282253"/>
            <a:ext cx="7341113" cy="2366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lnSpc>
                <a:spcPct val="150000"/>
              </a:lnSpc>
              <a:spcBef>
                <a:spcPct val="0"/>
              </a:spcBef>
              <a:spcAft>
                <a:spcPct val="0"/>
              </a:spcAft>
              <a:buClrTx/>
              <a:buFontTx/>
              <a:buChar char="•"/>
            </a:pPr>
            <a:r>
              <a:rPr lang="en-GB" altLang="en-US" sz="1600" dirty="0">
                <a:solidFill>
                  <a:schemeClr val="tx1"/>
                </a:solidFill>
                <a:latin typeface="Times New Roman" panose="02020603050405020304" pitchFamily="18" charset="0"/>
                <a:cs typeface="Times New Roman" panose="02020603050405020304" pitchFamily="18" charset="0"/>
              </a:rPr>
              <a:t> </a:t>
            </a:r>
            <a:r>
              <a:rPr lang="en-GB" altLang="en-US" sz="1200" dirty="0">
                <a:solidFill>
                  <a:schemeClr val="tx1"/>
                </a:solidFill>
                <a:latin typeface="+mn-lt"/>
                <a:cs typeface="Times New Roman" panose="02020603050405020304" pitchFamily="18" charset="0"/>
              </a:rPr>
              <a:t>Accurate Crop Yield Predictions – Provides reliable yield forecasts based on environmental and historical data.</a:t>
            </a:r>
          </a:p>
          <a:p>
            <a:pPr lvl="0" algn="just" eaLnBrk="0" fontAlgn="base" hangingPunct="0">
              <a:lnSpc>
                <a:spcPct val="150000"/>
              </a:lnSpc>
              <a:spcBef>
                <a:spcPct val="0"/>
              </a:spcBef>
              <a:spcAft>
                <a:spcPct val="0"/>
              </a:spcAft>
              <a:buClrTx/>
              <a:buFontTx/>
              <a:buChar char="•"/>
            </a:pPr>
            <a:r>
              <a:rPr lang="en-GB" altLang="en-US" sz="1200" dirty="0">
                <a:solidFill>
                  <a:schemeClr val="tx1"/>
                </a:solidFill>
                <a:latin typeface="+mn-lt"/>
                <a:cs typeface="Times New Roman" panose="02020603050405020304" pitchFamily="18" charset="0"/>
              </a:rPr>
              <a:t> Optimized Decision-Making – Empowers farmers with actionable insights for better crop management.</a:t>
            </a:r>
          </a:p>
          <a:p>
            <a:pPr lvl="0" algn="just" eaLnBrk="0" fontAlgn="base" hangingPunct="0">
              <a:lnSpc>
                <a:spcPct val="150000"/>
              </a:lnSpc>
              <a:spcBef>
                <a:spcPct val="0"/>
              </a:spcBef>
              <a:spcAft>
                <a:spcPct val="0"/>
              </a:spcAft>
              <a:buClrTx/>
              <a:buFontTx/>
              <a:buChar char="•"/>
            </a:pPr>
            <a:r>
              <a:rPr lang="en-GB" altLang="en-US" sz="1200" dirty="0">
                <a:solidFill>
                  <a:schemeClr val="tx1"/>
                </a:solidFill>
                <a:latin typeface="+mn-lt"/>
                <a:cs typeface="Times New Roman" panose="02020603050405020304" pitchFamily="18" charset="0"/>
              </a:rPr>
              <a:t> Improved Resource Allocation – Helps in efficient use of water, fertilizers, and other agricultural inputs.</a:t>
            </a:r>
          </a:p>
          <a:p>
            <a:pPr lvl="0" algn="just" eaLnBrk="0" fontAlgn="base" hangingPunct="0">
              <a:lnSpc>
                <a:spcPct val="150000"/>
              </a:lnSpc>
              <a:spcBef>
                <a:spcPct val="0"/>
              </a:spcBef>
              <a:spcAft>
                <a:spcPct val="0"/>
              </a:spcAft>
              <a:buClrTx/>
              <a:buFontTx/>
              <a:buChar char="•"/>
            </a:pPr>
            <a:r>
              <a:rPr lang="en-GB" altLang="en-US" sz="1200" dirty="0">
                <a:solidFill>
                  <a:schemeClr val="tx1"/>
                </a:solidFill>
                <a:latin typeface="+mn-lt"/>
                <a:cs typeface="Times New Roman" panose="02020603050405020304" pitchFamily="18" charset="0"/>
              </a:rPr>
              <a:t> Adaptability to Climate Changes – Assists in mitigating risks associated with changing weather conditions.</a:t>
            </a:r>
          </a:p>
          <a:p>
            <a:pPr lvl="0" algn="just" eaLnBrk="0" fontAlgn="base" hangingPunct="0">
              <a:lnSpc>
                <a:spcPct val="150000"/>
              </a:lnSpc>
              <a:spcBef>
                <a:spcPct val="0"/>
              </a:spcBef>
              <a:spcAft>
                <a:spcPct val="0"/>
              </a:spcAft>
              <a:buClrTx/>
              <a:buFontTx/>
              <a:buChar char="•"/>
            </a:pPr>
            <a:r>
              <a:rPr lang="en-GB" altLang="en-US" sz="1200" dirty="0">
                <a:solidFill>
                  <a:schemeClr val="tx1"/>
                </a:solidFill>
                <a:latin typeface="+mn-lt"/>
                <a:cs typeface="Times New Roman" panose="02020603050405020304" pitchFamily="18" charset="0"/>
              </a:rPr>
              <a:t> Enhanced Agricultural Productivity – Supports sustainable farming practices and maximizes yield potential.</a:t>
            </a:r>
            <a:endParaRPr kumimoji="0" lang="en-US" altLang="en-US" sz="1200" i="0" u="none" strike="noStrike" cap="none" normalizeH="0" baseline="0" dirty="0">
              <a:ln>
                <a:noFill/>
              </a:ln>
              <a:solidFill>
                <a:schemeClr val="tx1"/>
              </a:solidFill>
              <a:effectLst/>
              <a:latin typeface="+mn-lt"/>
              <a:cs typeface="Times New Roman" panose="02020603050405020304" pitchFamily="18" charset="0"/>
            </a:endParaRPr>
          </a:p>
        </p:txBody>
      </p:sp>
    </p:spTree>
    <p:extLst>
      <p:ext uri="{BB962C8B-B14F-4D97-AF65-F5344CB8AC3E}">
        <p14:creationId xmlns:p14="http://schemas.microsoft.com/office/powerpoint/2010/main" val="288406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
          <a:extLst>
            <a:ext uri="{FF2B5EF4-FFF2-40B4-BE49-F238E27FC236}">
              <a16:creationId xmlns:a16="http://schemas.microsoft.com/office/drawing/2014/main" id="{38AF45E3-5C8C-7A41-827F-C5D5EA3E1BF1}"/>
            </a:ext>
          </a:extLst>
        </p:cNvPr>
        <p:cNvGrpSpPr/>
        <p:nvPr/>
      </p:nvGrpSpPr>
      <p:grpSpPr>
        <a:xfrm>
          <a:off x="0" y="0"/>
          <a:ext cx="0" cy="0"/>
          <a:chOff x="0" y="0"/>
          <a:chExt cx="0" cy="0"/>
        </a:xfrm>
      </p:grpSpPr>
      <p:sp>
        <p:nvSpPr>
          <p:cNvPr id="93" name="Google Shape;93;p19">
            <a:extLst>
              <a:ext uri="{FF2B5EF4-FFF2-40B4-BE49-F238E27FC236}">
                <a16:creationId xmlns:a16="http://schemas.microsoft.com/office/drawing/2014/main" id="{28ECD5C8-2599-F1E6-5B43-82AD7278D66E}"/>
              </a:ext>
            </a:extLst>
          </p:cNvPr>
          <p:cNvSpPr txBox="1"/>
          <p:nvPr/>
        </p:nvSpPr>
        <p:spPr>
          <a:xfrm>
            <a:off x="540500" y="668400"/>
            <a:ext cx="8603500" cy="3796444"/>
          </a:xfrm>
          <a:prstGeom prst="rect">
            <a:avLst/>
          </a:prstGeom>
          <a:noFill/>
          <a:ln>
            <a:noFill/>
          </a:ln>
        </p:spPr>
        <p:txBody>
          <a:bodyPr spcFirstLastPara="1" wrap="square" lIns="91425" tIns="91425" rIns="91425" bIns="91425" anchor="t" anchorCtr="0">
            <a:noAutofit/>
          </a:bodyPr>
          <a:lstStyle/>
          <a:p>
            <a:pPr marL="0" marR="0" algn="ctr">
              <a:lnSpc>
                <a:spcPct val="150000"/>
              </a:lnSpc>
              <a:spcBef>
                <a:spcPts val="0"/>
              </a:spcBef>
              <a:spcAft>
                <a:spcPts val="100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SYSTEM SPECIFICATION</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lang="en-US" sz="1200" b="1" dirty="0">
                <a:solidFill>
                  <a:srgbClr val="000000"/>
                </a:solidFill>
                <a:effectLst/>
                <a:latin typeface="+mn-lt"/>
                <a:ea typeface="Calibri" panose="020F0502020204030204" pitchFamily="34" charset="0"/>
                <a:cs typeface="Times New Roman" panose="02020603050405020304" pitchFamily="18" charset="0"/>
              </a:rPr>
              <a:t> </a:t>
            </a:r>
            <a:r>
              <a:rPr lang="en-US" sz="1200" b="1" dirty="0">
                <a:effectLst/>
                <a:latin typeface="+mn-lt"/>
                <a:ea typeface="Calibri" panose="020F0502020204030204" pitchFamily="34" charset="0"/>
                <a:cs typeface="Times New Roman" panose="02020603050405020304" pitchFamily="18" charset="0"/>
              </a:rPr>
              <a:t>HARDWARE REQUIREMENTS</a:t>
            </a:r>
            <a:endParaRPr lang="en-US" sz="1200" dirty="0">
              <a:effectLst/>
              <a:latin typeface="+mn-lt"/>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Wingdings 3" panose="05040102010807070707" pitchFamily="18" charset="2"/>
              <a:buChar char=""/>
              <a:tabLst>
                <a:tab pos="457200" algn="l"/>
              </a:tabLst>
            </a:pPr>
            <a:r>
              <a:rPr lang="en-US" sz="1200" dirty="0">
                <a:effectLst/>
                <a:latin typeface="+mn-lt"/>
                <a:ea typeface="Calibri" panose="020F0502020204030204" pitchFamily="34" charset="0"/>
                <a:cs typeface="Times New Roman" panose="02020603050405020304" pitchFamily="18" charset="0"/>
              </a:rPr>
              <a:t>Processor Type                 		                     : AMD RYZEN 7</a:t>
            </a:r>
          </a:p>
          <a:p>
            <a:pPr marL="342900" marR="0" lvl="0" indent="-342900" algn="just">
              <a:lnSpc>
                <a:spcPct val="200000"/>
              </a:lnSpc>
              <a:spcBef>
                <a:spcPts val="0"/>
              </a:spcBef>
              <a:spcAft>
                <a:spcPts val="0"/>
              </a:spcAft>
              <a:buFont typeface="Wingdings 3" panose="05040102010807070707" pitchFamily="18" charset="2"/>
              <a:buChar char=""/>
              <a:tabLst>
                <a:tab pos="457200" algn="l"/>
              </a:tabLst>
            </a:pPr>
            <a:r>
              <a:rPr lang="en-US" sz="1200" dirty="0">
                <a:effectLst/>
                <a:latin typeface="+mn-lt"/>
                <a:ea typeface="Calibri" panose="020F0502020204030204" pitchFamily="34" charset="0"/>
                <a:cs typeface="Times New Roman" panose="02020603050405020304" pitchFamily="18" charset="0"/>
              </a:rPr>
              <a:t>Speed                                        	  	                     : 4.40GHZ</a:t>
            </a:r>
          </a:p>
          <a:p>
            <a:pPr marL="342900" marR="0" lvl="0" indent="-342900" algn="just">
              <a:lnSpc>
                <a:spcPct val="200000"/>
              </a:lnSpc>
              <a:spcBef>
                <a:spcPts val="0"/>
              </a:spcBef>
              <a:spcAft>
                <a:spcPts val="0"/>
              </a:spcAft>
              <a:buFont typeface="Wingdings 3" panose="05040102010807070707" pitchFamily="18" charset="2"/>
              <a:buChar char=""/>
              <a:tabLst>
                <a:tab pos="457200" algn="l"/>
              </a:tabLst>
            </a:pPr>
            <a:r>
              <a:rPr lang="en-US" sz="1200" dirty="0">
                <a:effectLst/>
                <a:latin typeface="+mn-lt"/>
                <a:ea typeface="Calibri" panose="020F0502020204030204" pitchFamily="34" charset="0"/>
                <a:cs typeface="Times New Roman" panose="02020603050405020304" pitchFamily="18" charset="0"/>
              </a:rPr>
              <a:t>RAM                                        			:16 GB RAM</a:t>
            </a:r>
          </a:p>
          <a:p>
            <a:pPr marL="342900" marR="0" lvl="0" indent="-342900" algn="just">
              <a:lnSpc>
                <a:spcPct val="200000"/>
              </a:lnSpc>
              <a:spcBef>
                <a:spcPts val="0"/>
              </a:spcBef>
              <a:spcAft>
                <a:spcPts val="0"/>
              </a:spcAft>
              <a:buFont typeface="Wingdings 3" panose="05040102010807070707" pitchFamily="18" charset="2"/>
              <a:buChar char=""/>
              <a:tabLst>
                <a:tab pos="457200" algn="l"/>
              </a:tabLst>
            </a:pPr>
            <a:r>
              <a:rPr lang="en-US" sz="1200" dirty="0">
                <a:effectLst/>
                <a:latin typeface="+mn-lt"/>
                <a:ea typeface="Calibri" panose="020F0502020204030204" pitchFamily="34" charset="0"/>
                <a:cs typeface="Times New Roman" panose="02020603050405020304" pitchFamily="18" charset="0"/>
              </a:rPr>
              <a:t>Hard disk                                   	 		: 1 TB</a:t>
            </a:r>
          </a:p>
          <a:p>
            <a:pPr marL="342900" marR="0" lvl="0" indent="-342900" algn="just">
              <a:lnSpc>
                <a:spcPct val="200000"/>
              </a:lnSpc>
              <a:spcBef>
                <a:spcPts val="0"/>
              </a:spcBef>
              <a:spcAft>
                <a:spcPts val="0"/>
              </a:spcAft>
              <a:buFont typeface="Wingdings 3" panose="05040102010807070707" pitchFamily="18" charset="2"/>
              <a:buChar char=""/>
              <a:tabLst>
                <a:tab pos="457200" algn="l"/>
              </a:tabLst>
            </a:pPr>
            <a:r>
              <a:rPr lang="en-US" sz="1200" dirty="0">
                <a:effectLst/>
                <a:latin typeface="+mn-lt"/>
                <a:ea typeface="Calibri" panose="020F0502020204030204" pitchFamily="34" charset="0"/>
                <a:cs typeface="Times New Roman" panose="02020603050405020304" pitchFamily="18" charset="0"/>
              </a:rPr>
              <a:t>Keyboard				: 101/102 Standard Keys</a:t>
            </a:r>
          </a:p>
          <a:p>
            <a:pPr marL="342900" marR="0" lvl="0" indent="-342900" algn="just">
              <a:lnSpc>
                <a:spcPct val="200000"/>
              </a:lnSpc>
              <a:spcBef>
                <a:spcPts val="0"/>
              </a:spcBef>
              <a:spcAft>
                <a:spcPts val="0"/>
              </a:spcAft>
              <a:buFont typeface="Wingdings 3" panose="05040102010807070707" pitchFamily="18" charset="2"/>
              <a:buChar char=""/>
              <a:tabLst>
                <a:tab pos="457200" algn="l"/>
              </a:tabLst>
            </a:pPr>
            <a:r>
              <a:rPr lang="en-US" sz="1200" dirty="0">
                <a:effectLst/>
                <a:latin typeface="+mn-lt"/>
                <a:ea typeface="Calibri" panose="020F0502020204030204" pitchFamily="34" charset="0"/>
                <a:cs typeface="Times New Roman" panose="02020603050405020304" pitchFamily="18" charset="0"/>
              </a:rPr>
              <a:t>Mouse				                     : Optical  Mouse</a:t>
            </a:r>
          </a:p>
          <a:p>
            <a:pPr marL="0" lvl="0" indent="0" algn="ctr" rtl="0">
              <a:lnSpc>
                <a:spcPct val="115000"/>
              </a:lnSpc>
              <a:spcBef>
                <a:spcPts val="0"/>
              </a:spcBef>
              <a:spcAft>
                <a:spcPts val="0"/>
              </a:spcAft>
              <a:buClr>
                <a:schemeClr val="dk1"/>
              </a:buClr>
              <a:buSzPts val="1100"/>
              <a:buFont typeface="Arial" panose="020B0604020202020204"/>
              <a:buNone/>
            </a:pPr>
            <a:endParaRPr lang="en-GB" sz="800" b="1" dirty="0">
              <a:solidFill>
                <a:schemeClr val="tx1"/>
              </a:solidFill>
              <a:latin typeface="Times New Roman" panose="02020603050405020304" pitchFamily="18" charset="0"/>
              <a:ea typeface="Comfortaa"/>
              <a:cs typeface="Times New Roman" panose="02020603050405020304" pitchFamily="18" charset="0"/>
              <a:sym typeface="Comfortaa"/>
            </a:endParaRPr>
          </a:p>
        </p:txBody>
      </p:sp>
      <p:sp>
        <p:nvSpPr>
          <p:cNvPr id="2" name="Google Shape;56;p13">
            <a:extLst>
              <a:ext uri="{FF2B5EF4-FFF2-40B4-BE49-F238E27FC236}">
                <a16:creationId xmlns:a16="http://schemas.microsoft.com/office/drawing/2014/main" id="{41026486-09AE-19E1-3A09-E36816446E02}"/>
              </a:ext>
            </a:extLst>
          </p:cNvPr>
          <p:cNvSpPr txBox="1"/>
          <p:nvPr/>
        </p:nvSpPr>
        <p:spPr>
          <a:xfrm>
            <a:off x="1505325" y="82325"/>
            <a:ext cx="5259900" cy="50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sz="1200" b="1" dirty="0">
                <a:solidFill>
                  <a:schemeClr val="dk2"/>
                </a:solidFill>
                <a:latin typeface="+mj-lt"/>
                <a:ea typeface="Comfortaa"/>
                <a:cs typeface="Comfortaa"/>
                <a:sym typeface="Comfortaa"/>
              </a:rPr>
              <a:t>DEPARTMENT OF COMPUTER SCIENCE AND ENGINEERING</a:t>
            </a:r>
            <a:endParaRPr sz="1200" b="1" dirty="0">
              <a:solidFill>
                <a:schemeClr val="dk2"/>
              </a:solidFill>
              <a:latin typeface="+mj-lt"/>
              <a:ea typeface="Comfortaa"/>
              <a:cs typeface="Comfortaa"/>
              <a:sym typeface="Comfortaa"/>
            </a:endParaRPr>
          </a:p>
          <a:p>
            <a:pPr marL="0" lvl="0" indent="0" algn="l" rtl="0">
              <a:spcBef>
                <a:spcPts val="0"/>
              </a:spcBef>
              <a:spcAft>
                <a:spcPts val="0"/>
              </a:spcAft>
              <a:buNone/>
            </a:pPr>
            <a:endParaRPr dirty="0"/>
          </a:p>
        </p:txBody>
      </p:sp>
      <p:pic>
        <p:nvPicPr>
          <p:cNvPr id="3" name="Google Shape;58;p13">
            <a:extLst>
              <a:ext uri="{FF2B5EF4-FFF2-40B4-BE49-F238E27FC236}">
                <a16:creationId xmlns:a16="http://schemas.microsoft.com/office/drawing/2014/main" id="{137D80D0-C37B-33AB-7DB1-A824290132E7}"/>
              </a:ext>
            </a:extLst>
          </p:cNvPr>
          <p:cNvPicPr preferRelativeResize="0"/>
          <p:nvPr/>
        </p:nvPicPr>
        <p:blipFill>
          <a:blip r:embed="rId3"/>
          <a:stretch>
            <a:fillRect/>
          </a:stretch>
        </p:blipFill>
        <p:spPr>
          <a:xfrm>
            <a:off x="6806822" y="34475"/>
            <a:ext cx="2337178" cy="604200"/>
          </a:xfrm>
          <a:prstGeom prst="rect">
            <a:avLst/>
          </a:prstGeom>
          <a:noFill/>
          <a:ln>
            <a:noFill/>
          </a:ln>
        </p:spPr>
      </p:pic>
    </p:spTree>
    <p:extLst>
      <p:ext uri="{BB962C8B-B14F-4D97-AF65-F5344CB8AC3E}">
        <p14:creationId xmlns:p14="http://schemas.microsoft.com/office/powerpoint/2010/main" val="200392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a:extLst>
            <a:ext uri="{FF2B5EF4-FFF2-40B4-BE49-F238E27FC236}">
              <a16:creationId xmlns:a16="http://schemas.microsoft.com/office/drawing/2014/main" id="{38AF45E3-5C8C-7A41-827F-C5D5EA3E1BF1}"/>
            </a:ext>
          </a:extLst>
        </p:cNvPr>
        <p:cNvGrpSpPr/>
        <p:nvPr/>
      </p:nvGrpSpPr>
      <p:grpSpPr>
        <a:xfrm>
          <a:off x="0" y="0"/>
          <a:ext cx="0" cy="0"/>
          <a:chOff x="0" y="0"/>
          <a:chExt cx="0" cy="0"/>
        </a:xfrm>
      </p:grpSpPr>
      <p:sp>
        <p:nvSpPr>
          <p:cNvPr id="93" name="Google Shape;93;p19">
            <a:extLst>
              <a:ext uri="{FF2B5EF4-FFF2-40B4-BE49-F238E27FC236}">
                <a16:creationId xmlns:a16="http://schemas.microsoft.com/office/drawing/2014/main" id="{28ECD5C8-2599-F1E6-5B43-82AD7278D66E}"/>
              </a:ext>
            </a:extLst>
          </p:cNvPr>
          <p:cNvSpPr txBox="1"/>
          <p:nvPr/>
        </p:nvSpPr>
        <p:spPr>
          <a:xfrm>
            <a:off x="540500" y="668400"/>
            <a:ext cx="8603500" cy="3796444"/>
          </a:xfrm>
          <a:prstGeom prst="rect">
            <a:avLst/>
          </a:prstGeom>
          <a:noFill/>
          <a:ln>
            <a:noFill/>
          </a:ln>
        </p:spPr>
        <p:txBody>
          <a:bodyPr spcFirstLastPara="1" wrap="square" lIns="91425" tIns="91425" rIns="91425" bIns="91425" anchor="t" anchorCtr="0">
            <a:noAutofit/>
          </a:bodyPr>
          <a:lstStyle/>
          <a:p>
            <a:pPr marL="0" marR="0" algn="ctr">
              <a:lnSpc>
                <a:spcPct val="150000"/>
              </a:lnSpc>
              <a:spcBef>
                <a:spcPts val="0"/>
              </a:spcBef>
              <a:spcAft>
                <a:spcPts val="100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SYSTEM SPECIFICATION</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US" sz="1200" b="1" dirty="0">
                <a:solidFill>
                  <a:srgbClr val="000000"/>
                </a:solidFill>
                <a:effectLst/>
                <a:latin typeface="+mn-lt"/>
                <a:ea typeface="Calibri" panose="020F0502020204030204" pitchFamily="34" charset="0"/>
                <a:cs typeface="Times New Roman" panose="02020603050405020304" pitchFamily="18" charset="0"/>
              </a:rPr>
              <a:t>SOFTWARE SPECIFICATION</a:t>
            </a:r>
            <a:endParaRPr lang="en-US" sz="1200" b="1" dirty="0">
              <a:latin typeface="+mn-lt"/>
              <a:ea typeface="Calibri" panose="020F0502020204030204" pitchFamily="34" charset="0"/>
              <a:cs typeface="Times New Roman" panose="02020603050405020304" pitchFamily="18" charset="0"/>
            </a:endParaRPr>
          </a:p>
          <a:p>
            <a:pPr marL="171450" marR="0" indent="-171450" algn="just">
              <a:lnSpc>
                <a:spcPct val="150000"/>
              </a:lnSpc>
              <a:spcBef>
                <a:spcPts val="0"/>
              </a:spcBef>
              <a:spcAft>
                <a:spcPts val="1000"/>
              </a:spcAft>
              <a:buFont typeface="Wingdings" panose="05000000000000000000" pitchFamily="2" charset="2"/>
              <a:buChar char="Ø"/>
            </a:pPr>
            <a:r>
              <a:rPr lang="en-US" sz="1200" dirty="0">
                <a:solidFill>
                  <a:srgbClr val="000000"/>
                </a:solidFill>
                <a:effectLst/>
                <a:latin typeface="+mn-lt"/>
                <a:ea typeface="Calibri" panose="020F0502020204030204" pitchFamily="34" charset="0"/>
                <a:cs typeface="Times New Roman" panose="02020603050405020304" pitchFamily="18" charset="0"/>
              </a:rPr>
              <a:t>   Operating System       			                     :   Windows 10   </a:t>
            </a:r>
          </a:p>
          <a:p>
            <a:pPr marL="342900" marR="0" lvl="0" indent="-342900" algn="just">
              <a:lnSpc>
                <a:spcPct val="200000"/>
              </a:lnSpc>
              <a:spcBef>
                <a:spcPts val="0"/>
              </a:spcBef>
              <a:spcAft>
                <a:spcPts val="1125"/>
              </a:spcAft>
              <a:buFont typeface="Wingdings" panose="05000000000000000000" pitchFamily="2" charset="2"/>
              <a:buChar char="Ø"/>
            </a:pPr>
            <a:r>
              <a:rPr lang="en-US" sz="1200" b="0" kern="0" cap="all" dirty="0">
                <a:solidFill>
                  <a:srgbClr val="000000"/>
                </a:solidFill>
                <a:effectLst/>
                <a:latin typeface="+mn-lt"/>
                <a:ea typeface="Times New Roman" panose="02020603050405020304" pitchFamily="18" charset="0"/>
                <a:cs typeface="Times New Roman" panose="02020603050405020304" pitchFamily="18" charset="0"/>
              </a:rPr>
              <a:t>Front End                    			:    Jupyter Notebook/</a:t>
            </a:r>
            <a:r>
              <a:rPr lang="en-US" sz="1200" b="0" kern="0" cap="all" spc="15" dirty="0">
                <a:solidFill>
                  <a:srgbClr val="000000"/>
                </a:solidFill>
                <a:effectLst/>
                <a:latin typeface="+mn-lt"/>
                <a:ea typeface="Times New Roman" panose="02020603050405020304" pitchFamily="18" charset="0"/>
                <a:cs typeface="Times New Roman" panose="02020603050405020304" pitchFamily="18" charset="0"/>
              </a:rPr>
              <a:t> Anaconda tool</a:t>
            </a:r>
            <a:endParaRPr lang="en-US" sz="1200" b="1" kern="0" cap="all" dirty="0">
              <a:effectLst/>
              <a:latin typeface="+mn-lt"/>
              <a:ea typeface="Times New Roman" panose="02020603050405020304" pitchFamily="18" charset="0"/>
              <a:cs typeface="Times New Roman" panose="02020603050405020304" pitchFamily="18" charset="0"/>
            </a:endParaRPr>
          </a:p>
          <a:p>
            <a:pPr marL="342900" marR="0" lvl="0" indent="-342900" algn="just">
              <a:lnSpc>
                <a:spcPct val="200000"/>
              </a:lnSpc>
              <a:spcBef>
                <a:spcPts val="0"/>
              </a:spcBef>
              <a:spcAft>
                <a:spcPts val="1125"/>
              </a:spcAft>
              <a:buFont typeface="Wingdings" panose="05000000000000000000" pitchFamily="2" charset="2"/>
              <a:buChar char="Ø"/>
            </a:pPr>
            <a:r>
              <a:rPr lang="en-US" sz="1200" b="0" kern="0" cap="all" dirty="0">
                <a:solidFill>
                  <a:srgbClr val="000000"/>
                </a:solidFill>
                <a:effectLst/>
                <a:latin typeface="+mn-lt"/>
                <a:ea typeface="Times New Roman" panose="02020603050405020304" pitchFamily="18" charset="0"/>
                <a:cs typeface="Times New Roman" panose="02020603050405020304" pitchFamily="18" charset="0"/>
              </a:rPr>
              <a:t>Coding Language      			:    Python</a:t>
            </a:r>
            <a:endParaRPr lang="en-US" sz="1200" b="1" kern="0" cap="all" dirty="0">
              <a:effectLst/>
              <a:latin typeface="+mn-lt"/>
              <a:ea typeface="Times New Roman" panose="02020603050405020304" pitchFamily="18" charset="0"/>
              <a:cs typeface="Times New Roman" panose="02020603050405020304" pitchFamily="18" charset="0"/>
            </a:endParaRPr>
          </a:p>
          <a:p>
            <a:pPr marL="0" lvl="0" indent="0" algn="ctr" rtl="0">
              <a:lnSpc>
                <a:spcPct val="115000"/>
              </a:lnSpc>
              <a:spcBef>
                <a:spcPts val="0"/>
              </a:spcBef>
              <a:spcAft>
                <a:spcPts val="0"/>
              </a:spcAft>
              <a:buClr>
                <a:schemeClr val="dk1"/>
              </a:buClr>
              <a:buSzPts val="1100"/>
              <a:buFont typeface="Arial" panose="020B0604020202020204"/>
              <a:buNone/>
            </a:pPr>
            <a:endParaRPr lang="en-GB" sz="800" b="1" dirty="0">
              <a:solidFill>
                <a:schemeClr val="tx1"/>
              </a:solidFill>
              <a:latin typeface="Times New Roman" panose="02020603050405020304" pitchFamily="18" charset="0"/>
              <a:ea typeface="Comfortaa"/>
              <a:cs typeface="Times New Roman" panose="02020603050405020304" pitchFamily="18" charset="0"/>
              <a:sym typeface="Comfortaa"/>
            </a:endParaRPr>
          </a:p>
        </p:txBody>
      </p:sp>
      <p:sp>
        <p:nvSpPr>
          <p:cNvPr id="2" name="Google Shape;56;p13">
            <a:extLst>
              <a:ext uri="{FF2B5EF4-FFF2-40B4-BE49-F238E27FC236}">
                <a16:creationId xmlns:a16="http://schemas.microsoft.com/office/drawing/2014/main" id="{41026486-09AE-19E1-3A09-E36816446E02}"/>
              </a:ext>
            </a:extLst>
          </p:cNvPr>
          <p:cNvSpPr txBox="1"/>
          <p:nvPr/>
        </p:nvSpPr>
        <p:spPr>
          <a:xfrm>
            <a:off x="1505325" y="82325"/>
            <a:ext cx="5259900" cy="50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sz="1200" b="1" dirty="0">
                <a:solidFill>
                  <a:schemeClr val="dk2"/>
                </a:solidFill>
                <a:latin typeface="+mj-lt"/>
                <a:ea typeface="Comfortaa"/>
                <a:cs typeface="Comfortaa"/>
                <a:sym typeface="Comfortaa"/>
              </a:rPr>
              <a:t>DEPARTMENT OF COMPUTER SCIENCE AND ENGINEERING</a:t>
            </a:r>
            <a:endParaRPr sz="1200" b="1" dirty="0">
              <a:solidFill>
                <a:schemeClr val="dk2"/>
              </a:solidFill>
              <a:latin typeface="+mj-lt"/>
              <a:ea typeface="Comfortaa"/>
              <a:cs typeface="Comfortaa"/>
              <a:sym typeface="Comfortaa"/>
            </a:endParaRPr>
          </a:p>
          <a:p>
            <a:pPr marL="0" lvl="0" indent="0" algn="l" rtl="0">
              <a:spcBef>
                <a:spcPts val="0"/>
              </a:spcBef>
              <a:spcAft>
                <a:spcPts val="0"/>
              </a:spcAft>
              <a:buNone/>
            </a:pPr>
            <a:endParaRPr dirty="0"/>
          </a:p>
        </p:txBody>
      </p:sp>
      <p:pic>
        <p:nvPicPr>
          <p:cNvPr id="3" name="Google Shape;58;p13">
            <a:extLst>
              <a:ext uri="{FF2B5EF4-FFF2-40B4-BE49-F238E27FC236}">
                <a16:creationId xmlns:a16="http://schemas.microsoft.com/office/drawing/2014/main" id="{137D80D0-C37B-33AB-7DB1-A824290132E7}"/>
              </a:ext>
            </a:extLst>
          </p:cNvPr>
          <p:cNvPicPr preferRelativeResize="0"/>
          <p:nvPr/>
        </p:nvPicPr>
        <p:blipFill>
          <a:blip r:embed="rId3"/>
          <a:stretch>
            <a:fillRect/>
          </a:stretch>
        </p:blipFill>
        <p:spPr>
          <a:xfrm>
            <a:off x="6806822" y="34475"/>
            <a:ext cx="2337178" cy="604200"/>
          </a:xfrm>
          <a:prstGeom prst="rect">
            <a:avLst/>
          </a:prstGeom>
          <a:noFill/>
          <a:ln>
            <a:noFill/>
          </a:ln>
        </p:spPr>
      </p:pic>
    </p:spTree>
    <p:extLst>
      <p:ext uri="{BB962C8B-B14F-4D97-AF65-F5344CB8AC3E}">
        <p14:creationId xmlns:p14="http://schemas.microsoft.com/office/powerpoint/2010/main" val="3499416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1">
          <a:extLst>
            <a:ext uri="{FF2B5EF4-FFF2-40B4-BE49-F238E27FC236}">
              <a16:creationId xmlns:a16="http://schemas.microsoft.com/office/drawing/2014/main" id="{139207CA-3602-DE0A-A99E-23390657231F}"/>
            </a:ext>
          </a:extLst>
        </p:cNvPr>
        <p:cNvGrpSpPr/>
        <p:nvPr/>
      </p:nvGrpSpPr>
      <p:grpSpPr>
        <a:xfrm>
          <a:off x="0" y="0"/>
          <a:ext cx="0" cy="0"/>
          <a:chOff x="0" y="0"/>
          <a:chExt cx="0" cy="0"/>
        </a:xfrm>
      </p:grpSpPr>
      <p:sp>
        <p:nvSpPr>
          <p:cNvPr id="102" name="Google Shape;102;p18">
            <a:extLst>
              <a:ext uri="{FF2B5EF4-FFF2-40B4-BE49-F238E27FC236}">
                <a16:creationId xmlns:a16="http://schemas.microsoft.com/office/drawing/2014/main" id="{7699F1FF-8415-AFEC-3477-3C5AE341C61D}"/>
              </a:ext>
            </a:extLst>
          </p:cNvPr>
          <p:cNvSpPr txBox="1">
            <a:spLocks noGrp="1"/>
          </p:cNvSpPr>
          <p:nvPr>
            <p:ph type="subTitle" idx="4294967295"/>
          </p:nvPr>
        </p:nvSpPr>
        <p:spPr>
          <a:xfrm>
            <a:off x="684883" y="282138"/>
            <a:ext cx="7656512" cy="769937"/>
          </a:xfrm>
          <a:prstGeom prst="rect">
            <a:avLst/>
          </a:prstGeom>
        </p:spPr>
        <p:txBody>
          <a:bodyPr spcFirstLastPara="1" wrap="square" lIns="91425" tIns="91425" rIns="91425" bIns="91425" anchor="t" anchorCtr="0">
            <a:normAutofit fontScale="92500" lnSpcReduction="10000"/>
          </a:bodyPr>
          <a:lstStyle/>
          <a:p>
            <a:pPr marL="0" lvl="0" indent="0" algn="ctr" rtl="0">
              <a:spcBef>
                <a:spcPts val="0"/>
              </a:spcBef>
              <a:spcAft>
                <a:spcPts val="1200"/>
              </a:spcAft>
              <a:buNone/>
            </a:pPr>
            <a:r>
              <a:rPr lang="en-US" sz="2800" b="1" dirty="0">
                <a:solidFill>
                  <a:schemeClr val="tx1"/>
                </a:solidFill>
                <a:latin typeface="Times New Roman" panose="02020603050405020304" pitchFamily="18" charset="0"/>
                <a:ea typeface="Comfortaa"/>
                <a:cs typeface="Times New Roman" panose="02020603050405020304" pitchFamily="18" charset="0"/>
                <a:sym typeface="Comfortaa"/>
              </a:rPr>
              <a:t>ARCHITECTURE DIAGRAM</a:t>
            </a:r>
            <a:endParaRPr sz="2800" b="1" dirty="0">
              <a:solidFill>
                <a:schemeClr val="tx1"/>
              </a:solidFill>
              <a:latin typeface="Times New Roman" panose="02020603050405020304" pitchFamily="18" charset="0"/>
              <a:ea typeface="Comfortaa"/>
              <a:cs typeface="Times New Roman" panose="02020603050405020304" pitchFamily="18" charset="0"/>
              <a:sym typeface="Comfortaa"/>
            </a:endParaRPr>
          </a:p>
        </p:txBody>
      </p:sp>
      <p:pic>
        <p:nvPicPr>
          <p:cNvPr id="109" name="Google Shape;109;p18">
            <a:extLst>
              <a:ext uri="{FF2B5EF4-FFF2-40B4-BE49-F238E27FC236}">
                <a16:creationId xmlns:a16="http://schemas.microsoft.com/office/drawing/2014/main" id="{D473C28E-5539-D049-3DE2-9DBA8AE49633}"/>
              </a:ext>
            </a:extLst>
          </p:cNvPr>
          <p:cNvPicPr preferRelativeResize="0"/>
          <p:nvPr/>
        </p:nvPicPr>
        <p:blipFill>
          <a:blip r:embed="rId3">
            <a:alphaModFix/>
          </a:blip>
          <a:stretch>
            <a:fillRect/>
          </a:stretch>
        </p:blipFill>
        <p:spPr>
          <a:xfrm>
            <a:off x="6992250" y="71075"/>
            <a:ext cx="2073075" cy="535925"/>
          </a:xfrm>
          <a:prstGeom prst="rect">
            <a:avLst/>
          </a:prstGeom>
          <a:noFill/>
          <a:ln>
            <a:noFill/>
          </a:ln>
        </p:spPr>
      </p:pic>
      <p:sp>
        <p:nvSpPr>
          <p:cNvPr id="111" name="Google Shape;111;p18">
            <a:extLst>
              <a:ext uri="{FF2B5EF4-FFF2-40B4-BE49-F238E27FC236}">
                <a16:creationId xmlns:a16="http://schemas.microsoft.com/office/drawing/2014/main" id="{7B519C71-D8CE-908F-4251-D8742890EB40}"/>
              </a:ext>
            </a:extLst>
          </p:cNvPr>
          <p:cNvSpPr txBox="1">
            <a:spLocks noGrp="1"/>
          </p:cNvSpPr>
          <p:nvPr>
            <p:ph type="subTitle" idx="4294967295"/>
          </p:nvPr>
        </p:nvSpPr>
        <p:spPr>
          <a:xfrm>
            <a:off x="2303100" y="-12"/>
            <a:ext cx="4537800" cy="535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100" b="1" dirty="0">
                <a:latin typeface="Comfortaa"/>
                <a:ea typeface="Comfortaa"/>
                <a:cs typeface="Comfortaa"/>
                <a:sym typeface="Comfortaa"/>
              </a:rPr>
              <a:t>DEPARTMENT OF COMPUTER SCIENCE AND ENGINEERING</a:t>
            </a:r>
            <a:endParaRPr sz="1100" b="1" dirty="0">
              <a:latin typeface="Comfortaa"/>
              <a:ea typeface="Comfortaa"/>
              <a:cs typeface="Comfortaa"/>
              <a:sym typeface="Comfortaa"/>
            </a:endParaRPr>
          </a:p>
        </p:txBody>
      </p:sp>
      <p:sp>
        <p:nvSpPr>
          <p:cNvPr id="112" name="Google Shape;112;p18">
            <a:extLst>
              <a:ext uri="{FF2B5EF4-FFF2-40B4-BE49-F238E27FC236}">
                <a16:creationId xmlns:a16="http://schemas.microsoft.com/office/drawing/2014/main" id="{6A061EA3-D172-CF6A-0AE0-2F8C705CE020}"/>
              </a:ext>
            </a:extLst>
          </p:cNvPr>
          <p:cNvSpPr txBox="1">
            <a:spLocks noGrp="1"/>
          </p:cNvSpPr>
          <p:nvPr>
            <p:ph type="subTitle" idx="4294967295"/>
          </p:nvPr>
        </p:nvSpPr>
        <p:spPr>
          <a:xfrm>
            <a:off x="8589000" y="4686600"/>
            <a:ext cx="555000" cy="4569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1200"/>
              </a:spcAft>
              <a:buNone/>
            </a:pPr>
            <a:endParaRPr sz="1100" b="1" dirty="0">
              <a:latin typeface="Comfortaa"/>
              <a:ea typeface="Comfortaa"/>
              <a:cs typeface="Comfortaa"/>
              <a:sym typeface="Comfortaa"/>
            </a:endParaRPr>
          </a:p>
        </p:txBody>
      </p:sp>
      <p:sp>
        <p:nvSpPr>
          <p:cNvPr id="12" name="Rectangle 11">
            <a:extLst>
              <a:ext uri="{FF2B5EF4-FFF2-40B4-BE49-F238E27FC236}">
                <a16:creationId xmlns:a16="http://schemas.microsoft.com/office/drawing/2014/main" id="{312E5D22-B30C-40E6-9691-852CD79BCB7C}"/>
              </a:ext>
            </a:extLst>
          </p:cNvPr>
          <p:cNvSpPr/>
          <p:nvPr/>
        </p:nvSpPr>
        <p:spPr>
          <a:xfrm>
            <a:off x="1524000" y="539750"/>
            <a:ext cx="4095135" cy="4064000"/>
          </a:xfrm>
          <a:prstGeom prst="rect">
            <a:avLst/>
          </a:prstGeom>
        </p:spPr>
        <p:txBody>
          <a:bodyPr/>
          <a:lstStyle/>
          <a:p>
            <a:pPr lvl="0">
              <a:buChar char="•"/>
            </a:pPr>
            <a:endParaRPr lang="en-US"/>
          </a:p>
          <a:p>
            <a:pPr lvl="0">
              <a:buChar char="•"/>
            </a:pPr>
            <a:endParaRPr lang="en-US"/>
          </a:p>
          <a:p>
            <a:pPr lvl="0">
              <a:buChar char="•"/>
            </a:pPr>
            <a:endParaRPr lang="en-US"/>
          </a:p>
        </p:txBody>
      </p:sp>
      <p:sp>
        <p:nvSpPr>
          <p:cNvPr id="2" name="TextBox 1">
            <a:extLst>
              <a:ext uri="{FF2B5EF4-FFF2-40B4-BE49-F238E27FC236}">
                <a16:creationId xmlns:a16="http://schemas.microsoft.com/office/drawing/2014/main" id="{7D3FBD5D-ED66-4100-A43D-358A3D4A8581}"/>
              </a:ext>
            </a:extLst>
          </p:cNvPr>
          <p:cNvSpPr txBox="1"/>
          <p:nvPr/>
        </p:nvSpPr>
        <p:spPr>
          <a:xfrm>
            <a:off x="684883" y="1114425"/>
            <a:ext cx="7656512" cy="3108543"/>
          </a:xfrm>
          <a:prstGeom prst="rect">
            <a:avLst/>
          </a:prstGeom>
          <a:noFill/>
        </p:spPr>
        <p:txBody>
          <a:bodyPr wrap="square" rtlCol="0">
            <a:spAutoFit/>
          </a:bodyPr>
          <a:lstStyle/>
          <a:p>
            <a:pPr marL="285750" indent="-285750">
              <a:buFont typeface="Arial" panose="020B0604020202020204" pitchFamily="34" charset="0"/>
              <a:buChar char="•"/>
            </a:pPr>
            <a:r>
              <a:rPr lang="en-US" b="1" dirty="0"/>
              <a:t>Data Collection: </a:t>
            </a:r>
            <a:r>
              <a:rPr lang="en-US" dirty="0"/>
              <a:t>Gather agricultural data including soil nutrients, climate, crop, and seasonal information.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Data Preprocessing: </a:t>
            </a:r>
            <a:r>
              <a:rPr lang="en-US" dirty="0"/>
              <a:t>Clean, encode, scale, and handle missing values to prepare the dataset.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Model Training: </a:t>
            </a:r>
            <a:r>
              <a:rPr lang="en-US" dirty="0"/>
              <a:t>Train a Random Forest model using selected features to predict crop yield.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err="1"/>
              <a:t>Streamlit</a:t>
            </a:r>
            <a:r>
              <a:rPr lang="en-US" b="1" dirty="0"/>
              <a:t> Interface: </a:t>
            </a:r>
            <a:r>
              <a:rPr lang="en-US" dirty="0"/>
              <a:t>Build a user-friendly app for inputting data and displaying crop predictions.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Output &amp; Validation: </a:t>
            </a:r>
            <a:r>
              <a:rPr lang="en-US" dirty="0"/>
              <a:t>Validate inputs, rank crops by confidence, and show yield only for reliable predictions.</a:t>
            </a:r>
          </a:p>
        </p:txBody>
      </p:sp>
    </p:spTree>
    <p:extLst>
      <p:ext uri="{BB962C8B-B14F-4D97-AF65-F5344CB8AC3E}">
        <p14:creationId xmlns:p14="http://schemas.microsoft.com/office/powerpoint/2010/main" val="2308927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4D716C-402D-488A-B4E3-CF0C7814B8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398" y="955040"/>
            <a:ext cx="715709" cy="656550"/>
          </a:xfrm>
          <a:prstGeom prst="rect">
            <a:avLst/>
          </a:prstGeom>
        </p:spPr>
      </p:pic>
      <p:pic>
        <p:nvPicPr>
          <p:cNvPr id="6" name="Picture 5">
            <a:extLst>
              <a:ext uri="{FF2B5EF4-FFF2-40B4-BE49-F238E27FC236}">
                <a16:creationId xmlns:a16="http://schemas.microsoft.com/office/drawing/2014/main" id="{01C20431-2A99-48BD-8B84-8BCE81B027BF}"/>
              </a:ext>
            </a:extLst>
          </p:cNvPr>
          <p:cNvPicPr>
            <a:picLocks noChangeAspect="1"/>
          </p:cNvPicPr>
          <p:nvPr/>
        </p:nvPicPr>
        <p:blipFill rotWithShape="1">
          <a:blip r:embed="rId3">
            <a:extLst>
              <a:ext uri="{28A0092B-C50C-407E-A947-70E740481C1C}">
                <a14:useLocalDpi xmlns:a14="http://schemas.microsoft.com/office/drawing/2010/main" val="0"/>
              </a:ext>
            </a:extLst>
          </a:blip>
          <a:srcRect l="53308" r="7501"/>
          <a:stretch/>
        </p:blipFill>
        <p:spPr bwMode="auto">
          <a:xfrm>
            <a:off x="3143727" y="829310"/>
            <a:ext cx="674055" cy="782280"/>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404AED9B-6AE9-45D8-ACAA-C9E58B3BB4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2661" y="953135"/>
            <a:ext cx="724591" cy="658455"/>
          </a:xfrm>
          <a:prstGeom prst="rect">
            <a:avLst/>
          </a:prstGeom>
        </p:spPr>
      </p:pic>
      <p:pic>
        <p:nvPicPr>
          <p:cNvPr id="8" name="Picture 7">
            <a:extLst>
              <a:ext uri="{FF2B5EF4-FFF2-40B4-BE49-F238E27FC236}">
                <a16:creationId xmlns:a16="http://schemas.microsoft.com/office/drawing/2014/main" id="{C11E290A-C996-4D12-AC9C-23CEEF356B0D}"/>
              </a:ext>
            </a:extLst>
          </p:cNvPr>
          <p:cNvPicPr>
            <a:picLocks noChangeAspect="1"/>
          </p:cNvPicPr>
          <p:nvPr/>
        </p:nvPicPr>
        <p:blipFill rotWithShape="1">
          <a:blip r:embed="rId5">
            <a:extLst>
              <a:ext uri="{28A0092B-C50C-407E-A947-70E740481C1C}">
                <a14:useLocalDpi xmlns:a14="http://schemas.microsoft.com/office/drawing/2010/main" val="0"/>
              </a:ext>
            </a:extLst>
          </a:blip>
          <a:srcRect l="46469"/>
          <a:stretch/>
        </p:blipFill>
        <p:spPr bwMode="auto">
          <a:xfrm>
            <a:off x="6720364" y="788710"/>
            <a:ext cx="844684" cy="782280"/>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16530312-90A9-43C6-8365-723F658CC78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29256" y="2336363"/>
            <a:ext cx="844684" cy="740829"/>
          </a:xfrm>
          <a:prstGeom prst="rect">
            <a:avLst/>
          </a:prstGeom>
        </p:spPr>
      </p:pic>
      <p:pic>
        <p:nvPicPr>
          <p:cNvPr id="10" name="Picture 9">
            <a:extLst>
              <a:ext uri="{FF2B5EF4-FFF2-40B4-BE49-F238E27FC236}">
                <a16:creationId xmlns:a16="http://schemas.microsoft.com/office/drawing/2014/main" id="{8A6D4626-3182-4DD9-9391-85AF313AEAD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51258" y="2435979"/>
            <a:ext cx="659767" cy="615582"/>
          </a:xfrm>
          <a:prstGeom prst="rect">
            <a:avLst/>
          </a:prstGeom>
        </p:spPr>
      </p:pic>
      <p:pic>
        <p:nvPicPr>
          <p:cNvPr id="11" name="Picture 10">
            <a:extLst>
              <a:ext uri="{FF2B5EF4-FFF2-40B4-BE49-F238E27FC236}">
                <a16:creationId xmlns:a16="http://schemas.microsoft.com/office/drawing/2014/main" id="{08878404-A9D9-4920-8DD4-4C2607B9530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26808" y="2395082"/>
            <a:ext cx="924974" cy="656479"/>
          </a:xfrm>
          <a:prstGeom prst="rect">
            <a:avLst/>
          </a:prstGeom>
        </p:spPr>
      </p:pic>
      <p:pic>
        <p:nvPicPr>
          <p:cNvPr id="12" name="Picture 11">
            <a:extLst>
              <a:ext uri="{FF2B5EF4-FFF2-40B4-BE49-F238E27FC236}">
                <a16:creationId xmlns:a16="http://schemas.microsoft.com/office/drawing/2014/main" id="{2305DE41-9397-41BE-8A06-8AA583B0355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61617" y="3915893"/>
            <a:ext cx="777240" cy="510540"/>
          </a:xfrm>
          <a:prstGeom prst="rect">
            <a:avLst/>
          </a:prstGeom>
        </p:spPr>
      </p:pic>
      <p:pic>
        <p:nvPicPr>
          <p:cNvPr id="13" name="Picture 12">
            <a:extLst>
              <a:ext uri="{FF2B5EF4-FFF2-40B4-BE49-F238E27FC236}">
                <a16:creationId xmlns:a16="http://schemas.microsoft.com/office/drawing/2014/main" id="{A91A72F4-E53D-4BA4-9D1C-03582E5309A6}"/>
              </a:ext>
            </a:extLst>
          </p:cNvPr>
          <p:cNvPicPr>
            <a:picLocks noChangeAspect="1"/>
          </p:cNvPicPr>
          <p:nvPr/>
        </p:nvPicPr>
        <p:blipFill rotWithShape="1">
          <a:blip r:embed="rId10">
            <a:extLst>
              <a:ext uri="{28A0092B-C50C-407E-A947-70E740481C1C}">
                <a14:useLocalDpi xmlns:a14="http://schemas.microsoft.com/office/drawing/2010/main" val="0"/>
              </a:ext>
            </a:extLst>
          </a:blip>
          <a:srcRect b="14706"/>
          <a:stretch/>
        </p:blipFill>
        <p:spPr bwMode="auto">
          <a:xfrm>
            <a:off x="4720015" y="3802862"/>
            <a:ext cx="1489078" cy="736600"/>
          </a:xfrm>
          <a:prstGeom prst="rect">
            <a:avLst/>
          </a:prstGeom>
          <a:ln>
            <a:noFill/>
          </a:ln>
          <a:extLst>
            <a:ext uri="{53640926-AAD7-44D8-BBD7-CCE9431645EC}">
              <a14:shadowObscured xmlns:a14="http://schemas.microsoft.com/office/drawing/2010/main"/>
            </a:ext>
          </a:extLst>
        </p:spPr>
      </p:pic>
      <p:pic>
        <p:nvPicPr>
          <p:cNvPr id="14" name="Picture 13">
            <a:extLst>
              <a:ext uri="{FF2B5EF4-FFF2-40B4-BE49-F238E27FC236}">
                <a16:creationId xmlns:a16="http://schemas.microsoft.com/office/drawing/2014/main" id="{27E44D9B-5E7F-49B2-A8E8-B44A28E84BC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26846" y="3562833"/>
            <a:ext cx="767715" cy="863600"/>
          </a:xfrm>
          <a:prstGeom prst="rect">
            <a:avLst/>
          </a:prstGeom>
        </p:spPr>
      </p:pic>
      <p:sp>
        <p:nvSpPr>
          <p:cNvPr id="21" name="Arrow: Right 20">
            <a:extLst>
              <a:ext uri="{FF2B5EF4-FFF2-40B4-BE49-F238E27FC236}">
                <a16:creationId xmlns:a16="http://schemas.microsoft.com/office/drawing/2014/main" id="{11EFEB7F-6B93-4BD6-93DE-0EC0A66D065C}"/>
              </a:ext>
            </a:extLst>
          </p:cNvPr>
          <p:cNvSpPr/>
          <p:nvPr/>
        </p:nvSpPr>
        <p:spPr>
          <a:xfrm>
            <a:off x="3795689" y="1210299"/>
            <a:ext cx="926208" cy="17531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331F4D26-999C-46F8-88EF-3074F8675344}"/>
              </a:ext>
            </a:extLst>
          </p:cNvPr>
          <p:cNvSpPr/>
          <p:nvPr/>
        </p:nvSpPr>
        <p:spPr>
          <a:xfrm>
            <a:off x="5507252" y="1200148"/>
            <a:ext cx="1165011" cy="20002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15F8B3E4-EF31-49A1-B182-CAFD41F3DD6C}"/>
              </a:ext>
            </a:extLst>
          </p:cNvPr>
          <p:cNvSpPr/>
          <p:nvPr/>
        </p:nvSpPr>
        <p:spPr>
          <a:xfrm>
            <a:off x="2044063" y="2649093"/>
            <a:ext cx="828237" cy="1893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C6110D60-2C62-4E9C-A2A2-106F7B30B5BC}"/>
              </a:ext>
            </a:extLst>
          </p:cNvPr>
          <p:cNvSpPr/>
          <p:nvPr/>
        </p:nvSpPr>
        <p:spPr>
          <a:xfrm rot="5400000">
            <a:off x="1301994" y="1893763"/>
            <a:ext cx="680228" cy="16700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6FA456BB-AC34-49C0-A4EE-E603FD8F922F}"/>
              </a:ext>
            </a:extLst>
          </p:cNvPr>
          <p:cNvSpPr/>
          <p:nvPr/>
        </p:nvSpPr>
        <p:spPr>
          <a:xfrm rot="10800000">
            <a:off x="5647950" y="2623984"/>
            <a:ext cx="1122285" cy="19561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6CFF579C-825B-4B44-AEC3-B6909EAD249D}"/>
              </a:ext>
            </a:extLst>
          </p:cNvPr>
          <p:cNvSpPr/>
          <p:nvPr/>
        </p:nvSpPr>
        <p:spPr>
          <a:xfrm rot="5400000">
            <a:off x="2915642" y="3416418"/>
            <a:ext cx="709453" cy="1747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0" name="Arrow: Right 29">
            <a:extLst>
              <a:ext uri="{FF2B5EF4-FFF2-40B4-BE49-F238E27FC236}">
                <a16:creationId xmlns:a16="http://schemas.microsoft.com/office/drawing/2014/main" id="{743B9223-7CCF-4DD2-8B8C-466EB474E895}"/>
              </a:ext>
            </a:extLst>
          </p:cNvPr>
          <p:cNvSpPr/>
          <p:nvPr/>
        </p:nvSpPr>
        <p:spPr>
          <a:xfrm>
            <a:off x="3786402" y="4060253"/>
            <a:ext cx="1021080" cy="22181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16EE51E9-8D24-4A53-9566-AED3FB6FD346}"/>
              </a:ext>
            </a:extLst>
          </p:cNvPr>
          <p:cNvSpPr/>
          <p:nvPr/>
        </p:nvSpPr>
        <p:spPr>
          <a:xfrm>
            <a:off x="6121626" y="4013406"/>
            <a:ext cx="1021080" cy="22181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Arrow: Right 32">
            <a:extLst>
              <a:ext uri="{FF2B5EF4-FFF2-40B4-BE49-F238E27FC236}">
                <a16:creationId xmlns:a16="http://schemas.microsoft.com/office/drawing/2014/main" id="{D01D4B9D-A1DD-4E11-AA68-4EDF7DFF669A}"/>
              </a:ext>
            </a:extLst>
          </p:cNvPr>
          <p:cNvSpPr/>
          <p:nvPr/>
        </p:nvSpPr>
        <p:spPr>
          <a:xfrm rot="5400000">
            <a:off x="6821587" y="1874769"/>
            <a:ext cx="642240" cy="16700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26" name="Picture 2" descr="Pkl File Icons - Free SVG &amp; PNG Pkl File Images - Noun Project">
            <a:extLst>
              <a:ext uri="{FF2B5EF4-FFF2-40B4-BE49-F238E27FC236}">
                <a16:creationId xmlns:a16="http://schemas.microsoft.com/office/drawing/2014/main" id="{EDD80837-62E5-4B78-B501-A37A096A6BA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86149" y="2406768"/>
            <a:ext cx="770598" cy="680227"/>
          </a:xfrm>
          <a:prstGeom prst="rect">
            <a:avLst/>
          </a:prstGeom>
          <a:noFill/>
          <a:extLst>
            <a:ext uri="{909E8E84-426E-40DD-AFC4-6F175D3DCCD1}">
              <a14:hiddenFill xmlns:a14="http://schemas.microsoft.com/office/drawing/2010/main">
                <a:solidFill>
                  <a:srgbClr val="FFFFFF"/>
                </a:solidFill>
              </a14:hiddenFill>
            </a:ext>
          </a:extLst>
        </p:spPr>
      </p:pic>
      <p:sp>
        <p:nvSpPr>
          <p:cNvPr id="35" name="Arrow: Right 34">
            <a:extLst>
              <a:ext uri="{FF2B5EF4-FFF2-40B4-BE49-F238E27FC236}">
                <a16:creationId xmlns:a16="http://schemas.microsoft.com/office/drawing/2014/main" id="{7EF08E21-9CC4-42D5-93AF-7CBA494AF485}"/>
              </a:ext>
            </a:extLst>
          </p:cNvPr>
          <p:cNvSpPr/>
          <p:nvPr/>
        </p:nvSpPr>
        <p:spPr>
          <a:xfrm rot="10800000">
            <a:off x="3689854" y="2616179"/>
            <a:ext cx="868502" cy="22181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689E57AF-96D9-431C-AAF1-19C4CC96BA2E}"/>
              </a:ext>
            </a:extLst>
          </p:cNvPr>
          <p:cNvSpPr txBox="1"/>
          <p:nvPr/>
        </p:nvSpPr>
        <p:spPr>
          <a:xfrm>
            <a:off x="1263007" y="714374"/>
            <a:ext cx="715709" cy="307777"/>
          </a:xfrm>
          <a:prstGeom prst="rect">
            <a:avLst/>
          </a:prstGeom>
          <a:noFill/>
        </p:spPr>
        <p:txBody>
          <a:bodyPr wrap="square" rtlCol="0">
            <a:spAutoFit/>
          </a:bodyPr>
          <a:lstStyle/>
          <a:p>
            <a:r>
              <a:rPr lang="en-US" b="1" dirty="0"/>
              <a:t>USER</a:t>
            </a:r>
          </a:p>
        </p:txBody>
      </p:sp>
      <p:sp>
        <p:nvSpPr>
          <p:cNvPr id="37" name="TextBox 36">
            <a:extLst>
              <a:ext uri="{FF2B5EF4-FFF2-40B4-BE49-F238E27FC236}">
                <a16:creationId xmlns:a16="http://schemas.microsoft.com/office/drawing/2014/main" id="{6E5DB645-B1BC-4F39-9804-5CBB2AA38E1A}"/>
              </a:ext>
            </a:extLst>
          </p:cNvPr>
          <p:cNvSpPr txBox="1"/>
          <p:nvPr/>
        </p:nvSpPr>
        <p:spPr>
          <a:xfrm>
            <a:off x="2883986" y="653349"/>
            <a:ext cx="1222049" cy="307777"/>
          </a:xfrm>
          <a:prstGeom prst="rect">
            <a:avLst/>
          </a:prstGeom>
          <a:noFill/>
        </p:spPr>
        <p:txBody>
          <a:bodyPr wrap="square" rtlCol="0">
            <a:spAutoFit/>
          </a:bodyPr>
          <a:lstStyle/>
          <a:p>
            <a:r>
              <a:rPr lang="en-US" b="1" dirty="0"/>
              <a:t>RAW DATA</a:t>
            </a:r>
          </a:p>
        </p:txBody>
      </p:sp>
      <p:sp>
        <p:nvSpPr>
          <p:cNvPr id="38" name="TextBox 37">
            <a:extLst>
              <a:ext uri="{FF2B5EF4-FFF2-40B4-BE49-F238E27FC236}">
                <a16:creationId xmlns:a16="http://schemas.microsoft.com/office/drawing/2014/main" id="{DD1A5E1D-6593-40A8-80F7-86DD469AC3BB}"/>
              </a:ext>
            </a:extLst>
          </p:cNvPr>
          <p:cNvSpPr txBox="1"/>
          <p:nvPr/>
        </p:nvSpPr>
        <p:spPr>
          <a:xfrm>
            <a:off x="4466998" y="643851"/>
            <a:ext cx="1704298" cy="307777"/>
          </a:xfrm>
          <a:prstGeom prst="rect">
            <a:avLst/>
          </a:prstGeom>
          <a:noFill/>
        </p:spPr>
        <p:txBody>
          <a:bodyPr wrap="square" rtlCol="0">
            <a:spAutoFit/>
          </a:bodyPr>
          <a:lstStyle/>
          <a:p>
            <a:r>
              <a:rPr lang="en-US" b="1" dirty="0"/>
              <a:t>PROCESSING</a:t>
            </a:r>
          </a:p>
        </p:txBody>
      </p:sp>
      <p:sp>
        <p:nvSpPr>
          <p:cNvPr id="39" name="TextBox 38">
            <a:extLst>
              <a:ext uri="{FF2B5EF4-FFF2-40B4-BE49-F238E27FC236}">
                <a16:creationId xmlns:a16="http://schemas.microsoft.com/office/drawing/2014/main" id="{194A683D-5634-4BDE-BCE0-DC9BA0E95B2F}"/>
              </a:ext>
            </a:extLst>
          </p:cNvPr>
          <p:cNvSpPr txBox="1"/>
          <p:nvPr/>
        </p:nvSpPr>
        <p:spPr>
          <a:xfrm>
            <a:off x="6463382" y="622018"/>
            <a:ext cx="1780505" cy="307777"/>
          </a:xfrm>
          <a:prstGeom prst="rect">
            <a:avLst/>
          </a:prstGeom>
          <a:noFill/>
        </p:spPr>
        <p:txBody>
          <a:bodyPr wrap="square" rtlCol="0">
            <a:spAutoFit/>
          </a:bodyPr>
          <a:lstStyle/>
          <a:p>
            <a:r>
              <a:rPr lang="en-US" b="1" dirty="0"/>
              <a:t>CLEANED DATA</a:t>
            </a:r>
          </a:p>
        </p:txBody>
      </p:sp>
      <p:sp>
        <p:nvSpPr>
          <p:cNvPr id="40" name="TextBox 39">
            <a:extLst>
              <a:ext uri="{FF2B5EF4-FFF2-40B4-BE49-F238E27FC236}">
                <a16:creationId xmlns:a16="http://schemas.microsoft.com/office/drawing/2014/main" id="{DCE8A8E2-D562-40C2-9838-3D07CD505B08}"/>
              </a:ext>
            </a:extLst>
          </p:cNvPr>
          <p:cNvSpPr txBox="1"/>
          <p:nvPr/>
        </p:nvSpPr>
        <p:spPr>
          <a:xfrm>
            <a:off x="6171296" y="3044764"/>
            <a:ext cx="2390429" cy="307777"/>
          </a:xfrm>
          <a:prstGeom prst="rect">
            <a:avLst/>
          </a:prstGeom>
          <a:noFill/>
        </p:spPr>
        <p:txBody>
          <a:bodyPr wrap="square" rtlCol="0">
            <a:spAutoFit/>
          </a:bodyPr>
          <a:lstStyle/>
          <a:p>
            <a:r>
              <a:rPr lang="en-US" b="1" dirty="0"/>
              <a:t>FEATURE ENGINEERING</a:t>
            </a:r>
          </a:p>
        </p:txBody>
      </p:sp>
      <p:sp>
        <p:nvSpPr>
          <p:cNvPr id="41" name="TextBox 40">
            <a:extLst>
              <a:ext uri="{FF2B5EF4-FFF2-40B4-BE49-F238E27FC236}">
                <a16:creationId xmlns:a16="http://schemas.microsoft.com/office/drawing/2014/main" id="{49F41DA5-C131-4220-B3E3-D18211CA2C6F}"/>
              </a:ext>
            </a:extLst>
          </p:cNvPr>
          <p:cNvSpPr txBox="1"/>
          <p:nvPr/>
        </p:nvSpPr>
        <p:spPr>
          <a:xfrm>
            <a:off x="4314098" y="1994336"/>
            <a:ext cx="2516220" cy="307777"/>
          </a:xfrm>
          <a:prstGeom prst="rect">
            <a:avLst/>
          </a:prstGeom>
          <a:noFill/>
        </p:spPr>
        <p:txBody>
          <a:bodyPr wrap="square" rtlCol="0">
            <a:spAutoFit/>
          </a:bodyPr>
          <a:lstStyle/>
          <a:p>
            <a:r>
              <a:rPr lang="en-US" b="1" dirty="0"/>
              <a:t>RANDOM FOREST MODEL</a:t>
            </a:r>
          </a:p>
        </p:txBody>
      </p:sp>
      <p:sp>
        <p:nvSpPr>
          <p:cNvPr id="42" name="TextBox 41">
            <a:extLst>
              <a:ext uri="{FF2B5EF4-FFF2-40B4-BE49-F238E27FC236}">
                <a16:creationId xmlns:a16="http://schemas.microsoft.com/office/drawing/2014/main" id="{4A846A4C-F589-4EBC-B2C6-A77111E8C948}"/>
              </a:ext>
            </a:extLst>
          </p:cNvPr>
          <p:cNvSpPr txBox="1"/>
          <p:nvPr/>
        </p:nvSpPr>
        <p:spPr>
          <a:xfrm>
            <a:off x="2497904" y="1988047"/>
            <a:ext cx="1719724" cy="307777"/>
          </a:xfrm>
          <a:prstGeom prst="rect">
            <a:avLst/>
          </a:prstGeom>
          <a:noFill/>
        </p:spPr>
        <p:txBody>
          <a:bodyPr wrap="square" rtlCol="0">
            <a:spAutoFit/>
          </a:bodyPr>
          <a:lstStyle/>
          <a:p>
            <a:r>
              <a:rPr lang="en-US" b="1" dirty="0"/>
              <a:t>MODEL.PKL FILE</a:t>
            </a:r>
          </a:p>
        </p:txBody>
      </p:sp>
      <p:sp>
        <p:nvSpPr>
          <p:cNvPr id="43" name="TextBox 42">
            <a:extLst>
              <a:ext uri="{FF2B5EF4-FFF2-40B4-BE49-F238E27FC236}">
                <a16:creationId xmlns:a16="http://schemas.microsoft.com/office/drawing/2014/main" id="{5985D2C8-A5B1-4337-811C-BB57C9290971}"/>
              </a:ext>
            </a:extLst>
          </p:cNvPr>
          <p:cNvSpPr txBox="1"/>
          <p:nvPr/>
        </p:nvSpPr>
        <p:spPr>
          <a:xfrm>
            <a:off x="1257131" y="3073445"/>
            <a:ext cx="844684" cy="307777"/>
          </a:xfrm>
          <a:prstGeom prst="rect">
            <a:avLst/>
          </a:prstGeom>
          <a:noFill/>
        </p:spPr>
        <p:txBody>
          <a:bodyPr wrap="square" rtlCol="0">
            <a:spAutoFit/>
          </a:bodyPr>
          <a:lstStyle/>
          <a:p>
            <a:r>
              <a:rPr lang="en-US" b="1" dirty="0"/>
              <a:t>INPUTS</a:t>
            </a:r>
          </a:p>
        </p:txBody>
      </p:sp>
      <p:sp>
        <p:nvSpPr>
          <p:cNvPr id="44" name="TextBox 43">
            <a:extLst>
              <a:ext uri="{FF2B5EF4-FFF2-40B4-BE49-F238E27FC236}">
                <a16:creationId xmlns:a16="http://schemas.microsoft.com/office/drawing/2014/main" id="{1E1D38A9-DE51-4903-A04C-57C6374DFE29}"/>
              </a:ext>
            </a:extLst>
          </p:cNvPr>
          <p:cNvSpPr txBox="1"/>
          <p:nvPr/>
        </p:nvSpPr>
        <p:spPr>
          <a:xfrm>
            <a:off x="2387426" y="4483785"/>
            <a:ext cx="2184574" cy="307777"/>
          </a:xfrm>
          <a:prstGeom prst="rect">
            <a:avLst/>
          </a:prstGeom>
          <a:noFill/>
        </p:spPr>
        <p:txBody>
          <a:bodyPr wrap="square" rtlCol="0">
            <a:spAutoFit/>
          </a:bodyPr>
          <a:lstStyle/>
          <a:p>
            <a:r>
              <a:rPr lang="en-US" b="1" dirty="0"/>
              <a:t>FILTERING THE CROP</a:t>
            </a:r>
          </a:p>
        </p:txBody>
      </p:sp>
      <p:sp>
        <p:nvSpPr>
          <p:cNvPr id="45" name="TextBox 44">
            <a:extLst>
              <a:ext uri="{FF2B5EF4-FFF2-40B4-BE49-F238E27FC236}">
                <a16:creationId xmlns:a16="http://schemas.microsoft.com/office/drawing/2014/main" id="{6F93880A-4B4A-4201-9B8D-756CFE55EE7C}"/>
              </a:ext>
            </a:extLst>
          </p:cNvPr>
          <p:cNvSpPr txBox="1"/>
          <p:nvPr/>
        </p:nvSpPr>
        <p:spPr>
          <a:xfrm>
            <a:off x="4720015" y="4483784"/>
            <a:ext cx="2000349" cy="307777"/>
          </a:xfrm>
          <a:prstGeom prst="rect">
            <a:avLst/>
          </a:prstGeom>
          <a:noFill/>
        </p:spPr>
        <p:txBody>
          <a:bodyPr wrap="square" rtlCol="0">
            <a:spAutoFit/>
          </a:bodyPr>
          <a:lstStyle/>
          <a:p>
            <a:r>
              <a:rPr lang="en-US" b="1" dirty="0"/>
              <a:t>RANKING THE CROP</a:t>
            </a:r>
          </a:p>
        </p:txBody>
      </p:sp>
      <p:sp>
        <p:nvSpPr>
          <p:cNvPr id="46" name="TextBox 45">
            <a:extLst>
              <a:ext uri="{FF2B5EF4-FFF2-40B4-BE49-F238E27FC236}">
                <a16:creationId xmlns:a16="http://schemas.microsoft.com/office/drawing/2014/main" id="{AF614E42-9E8F-46ED-ABAB-ADDF305827F4}"/>
              </a:ext>
            </a:extLst>
          </p:cNvPr>
          <p:cNvSpPr txBox="1"/>
          <p:nvPr/>
        </p:nvSpPr>
        <p:spPr>
          <a:xfrm>
            <a:off x="6868379" y="4414857"/>
            <a:ext cx="2064543" cy="523220"/>
          </a:xfrm>
          <a:prstGeom prst="rect">
            <a:avLst/>
          </a:prstGeom>
          <a:noFill/>
        </p:spPr>
        <p:txBody>
          <a:bodyPr wrap="square" rtlCol="0">
            <a:spAutoFit/>
          </a:bodyPr>
          <a:lstStyle/>
          <a:p>
            <a:r>
              <a:rPr lang="en-US" b="1" dirty="0"/>
              <a:t>PREDICTING THE CROP &amp; YIELD</a:t>
            </a:r>
          </a:p>
        </p:txBody>
      </p:sp>
    </p:spTree>
    <p:extLst>
      <p:ext uri="{BB962C8B-B14F-4D97-AF65-F5344CB8AC3E}">
        <p14:creationId xmlns:p14="http://schemas.microsoft.com/office/powerpoint/2010/main" val="804734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4">
          <a:extLst>
            <a:ext uri="{FF2B5EF4-FFF2-40B4-BE49-F238E27FC236}">
              <a16:creationId xmlns:a16="http://schemas.microsoft.com/office/drawing/2014/main" id="{E92839CA-6A78-299D-ADC9-265353065B42}"/>
            </a:ext>
          </a:extLst>
        </p:cNvPr>
        <p:cNvGrpSpPr/>
        <p:nvPr/>
      </p:nvGrpSpPr>
      <p:grpSpPr>
        <a:xfrm>
          <a:off x="0" y="0"/>
          <a:ext cx="0" cy="0"/>
          <a:chOff x="0" y="0"/>
          <a:chExt cx="0" cy="0"/>
        </a:xfrm>
      </p:grpSpPr>
      <p:sp>
        <p:nvSpPr>
          <p:cNvPr id="75" name="Google Shape;75;p15">
            <a:extLst>
              <a:ext uri="{FF2B5EF4-FFF2-40B4-BE49-F238E27FC236}">
                <a16:creationId xmlns:a16="http://schemas.microsoft.com/office/drawing/2014/main" id="{D1B8DE1D-41F4-7E12-03B9-1E561BA9EAC7}"/>
              </a:ext>
            </a:extLst>
          </p:cNvPr>
          <p:cNvSpPr txBox="1">
            <a:spLocks noGrp="1"/>
          </p:cNvSpPr>
          <p:nvPr>
            <p:ph type="subTitle" idx="4294967295"/>
          </p:nvPr>
        </p:nvSpPr>
        <p:spPr>
          <a:xfrm>
            <a:off x="961925" y="1120500"/>
            <a:ext cx="7063200" cy="3663712"/>
          </a:xfrm>
          <a:prstGeom prst="rect">
            <a:avLst/>
          </a:prstGeom>
        </p:spPr>
        <p:txBody>
          <a:bodyPr spcFirstLastPara="1" wrap="square" lIns="91425" tIns="91425" rIns="91425" bIns="91425" anchor="t" anchorCtr="0">
            <a:noAutofit/>
          </a:bodyPr>
          <a:lstStyle/>
          <a:p>
            <a:pPr marL="171450" indent="-171450" algn="just">
              <a:lnSpc>
                <a:spcPct val="150000"/>
              </a:lnSpc>
              <a:spcAft>
                <a:spcPts val="1200"/>
              </a:spcAft>
              <a:buFont typeface="Arial" panose="020B0604020202020204" pitchFamily="34" charset="0"/>
              <a:buChar char="•"/>
            </a:pPr>
            <a:r>
              <a:rPr lang="en-US" sz="1200" dirty="0">
                <a:solidFill>
                  <a:schemeClr val="tx1"/>
                </a:solidFill>
                <a:latin typeface="Times New Roman" panose="02020603050405020304" pitchFamily="18" charset="0"/>
                <a:ea typeface="Comfortaa"/>
                <a:cs typeface="Times New Roman" panose="02020603050405020304" pitchFamily="18" charset="0"/>
                <a:sym typeface="Comfortaa"/>
              </a:rPr>
              <a:t>LOAD DATA</a:t>
            </a:r>
          </a:p>
          <a:p>
            <a:pPr marL="171450" indent="-171450" algn="just">
              <a:lnSpc>
                <a:spcPct val="150000"/>
              </a:lnSpc>
              <a:spcAft>
                <a:spcPts val="1200"/>
              </a:spcAft>
              <a:buFont typeface="Arial" panose="020B0604020202020204" pitchFamily="34" charset="0"/>
              <a:buChar char="•"/>
            </a:pPr>
            <a:r>
              <a:rPr lang="en-US" sz="1200" dirty="0">
                <a:solidFill>
                  <a:schemeClr val="tx1"/>
                </a:solidFill>
                <a:latin typeface="Times New Roman" panose="02020603050405020304" pitchFamily="18" charset="0"/>
                <a:ea typeface="Comfortaa"/>
                <a:cs typeface="Times New Roman" panose="02020603050405020304" pitchFamily="18" charset="0"/>
                <a:sym typeface="Comfortaa"/>
              </a:rPr>
              <a:t>DATA PRE-PROCESSING</a:t>
            </a:r>
          </a:p>
          <a:p>
            <a:pPr marL="171450" indent="-171450" algn="just">
              <a:lnSpc>
                <a:spcPct val="150000"/>
              </a:lnSpc>
              <a:spcAft>
                <a:spcPts val="1200"/>
              </a:spcAft>
              <a:buFont typeface="Arial" panose="020B0604020202020204" pitchFamily="34" charset="0"/>
              <a:buChar char="•"/>
            </a:pPr>
            <a:r>
              <a:rPr lang="en-US" sz="1200" dirty="0">
                <a:solidFill>
                  <a:schemeClr val="tx1"/>
                </a:solidFill>
                <a:latin typeface="Times New Roman" panose="02020603050405020304" pitchFamily="18" charset="0"/>
                <a:ea typeface="Comfortaa"/>
                <a:cs typeface="Times New Roman" panose="02020603050405020304" pitchFamily="18" charset="0"/>
                <a:sym typeface="Comfortaa"/>
              </a:rPr>
              <a:t>FEATURE EXTRACTION</a:t>
            </a:r>
          </a:p>
          <a:p>
            <a:pPr marL="171450" indent="-171450" algn="just">
              <a:lnSpc>
                <a:spcPct val="150000"/>
              </a:lnSpc>
              <a:spcAft>
                <a:spcPts val="1200"/>
              </a:spcAft>
              <a:buFont typeface="Arial" panose="020B0604020202020204" pitchFamily="34" charset="0"/>
              <a:buChar char="•"/>
            </a:pPr>
            <a:r>
              <a:rPr lang="en-US" sz="1200" dirty="0">
                <a:solidFill>
                  <a:schemeClr val="tx1"/>
                </a:solidFill>
                <a:latin typeface="Times New Roman" panose="02020603050405020304" pitchFamily="18" charset="0"/>
                <a:ea typeface="Comfortaa"/>
                <a:cs typeface="Times New Roman" panose="02020603050405020304" pitchFamily="18" charset="0"/>
                <a:sym typeface="Comfortaa"/>
              </a:rPr>
              <a:t>TRAINING AND TESTING</a:t>
            </a:r>
          </a:p>
          <a:p>
            <a:pPr marL="171450" indent="-171450" algn="just">
              <a:lnSpc>
                <a:spcPct val="150000"/>
              </a:lnSpc>
              <a:spcAft>
                <a:spcPts val="1200"/>
              </a:spcAft>
              <a:buFont typeface="Arial" panose="020B0604020202020204" pitchFamily="34" charset="0"/>
              <a:buChar char="•"/>
            </a:pPr>
            <a:r>
              <a:rPr lang="en-US" sz="1200" dirty="0">
                <a:solidFill>
                  <a:schemeClr val="tx1"/>
                </a:solidFill>
                <a:latin typeface="Times New Roman" panose="02020603050405020304" pitchFamily="18" charset="0"/>
                <a:ea typeface="Comfortaa"/>
                <a:cs typeface="Times New Roman" panose="02020603050405020304" pitchFamily="18" charset="0"/>
                <a:sym typeface="Comfortaa"/>
              </a:rPr>
              <a:t>MODEL EVALUATION</a:t>
            </a:r>
          </a:p>
        </p:txBody>
      </p:sp>
      <p:pic>
        <p:nvPicPr>
          <p:cNvPr id="76" name="Google Shape;76;p15">
            <a:extLst>
              <a:ext uri="{FF2B5EF4-FFF2-40B4-BE49-F238E27FC236}">
                <a16:creationId xmlns:a16="http://schemas.microsoft.com/office/drawing/2014/main" id="{7F5896B8-B82F-332E-82C5-184C11CF7C97}"/>
              </a:ext>
            </a:extLst>
          </p:cNvPr>
          <p:cNvPicPr preferRelativeResize="0"/>
          <p:nvPr/>
        </p:nvPicPr>
        <p:blipFill>
          <a:blip r:embed="rId3">
            <a:alphaModFix/>
          </a:blip>
          <a:stretch>
            <a:fillRect/>
          </a:stretch>
        </p:blipFill>
        <p:spPr>
          <a:xfrm>
            <a:off x="6992250" y="71075"/>
            <a:ext cx="2073075" cy="535925"/>
          </a:xfrm>
          <a:prstGeom prst="rect">
            <a:avLst/>
          </a:prstGeom>
          <a:noFill/>
          <a:ln>
            <a:noFill/>
          </a:ln>
        </p:spPr>
      </p:pic>
      <p:sp>
        <p:nvSpPr>
          <p:cNvPr id="78" name="Google Shape;78;p15">
            <a:extLst>
              <a:ext uri="{FF2B5EF4-FFF2-40B4-BE49-F238E27FC236}">
                <a16:creationId xmlns:a16="http://schemas.microsoft.com/office/drawing/2014/main" id="{D5F862D4-8695-9E18-3146-39ADFB610C58}"/>
              </a:ext>
            </a:extLst>
          </p:cNvPr>
          <p:cNvSpPr txBox="1">
            <a:spLocks noGrp="1"/>
          </p:cNvSpPr>
          <p:nvPr>
            <p:ph type="subTitle" idx="4294967295"/>
          </p:nvPr>
        </p:nvSpPr>
        <p:spPr>
          <a:xfrm>
            <a:off x="2303100" y="-12"/>
            <a:ext cx="4537800" cy="535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100" b="1">
                <a:latin typeface="Comfortaa"/>
                <a:ea typeface="Comfortaa"/>
                <a:cs typeface="Comfortaa"/>
                <a:sym typeface="Comfortaa"/>
              </a:rPr>
              <a:t>DEPARTMENT OF COMPUTER SCIENCE AND ENGINEERING</a:t>
            </a:r>
            <a:endParaRPr sz="1100" b="1">
              <a:latin typeface="Comfortaa"/>
              <a:ea typeface="Comfortaa"/>
              <a:cs typeface="Comfortaa"/>
              <a:sym typeface="Comfortaa"/>
            </a:endParaRPr>
          </a:p>
        </p:txBody>
      </p:sp>
      <p:sp>
        <p:nvSpPr>
          <p:cNvPr id="79" name="Google Shape;79;p15">
            <a:extLst>
              <a:ext uri="{FF2B5EF4-FFF2-40B4-BE49-F238E27FC236}">
                <a16:creationId xmlns:a16="http://schemas.microsoft.com/office/drawing/2014/main" id="{07E8EEC2-E847-3781-E1C1-2230D5C33573}"/>
              </a:ext>
            </a:extLst>
          </p:cNvPr>
          <p:cNvSpPr txBox="1">
            <a:spLocks noGrp="1"/>
          </p:cNvSpPr>
          <p:nvPr>
            <p:ph type="subTitle" idx="4294967295"/>
          </p:nvPr>
        </p:nvSpPr>
        <p:spPr>
          <a:xfrm>
            <a:off x="961925" y="350700"/>
            <a:ext cx="7063200" cy="7698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US" sz="2800" b="1" dirty="0">
                <a:solidFill>
                  <a:schemeClr val="tx1"/>
                </a:solidFill>
                <a:latin typeface="Times New Roman" panose="02020603050405020304" pitchFamily="18" charset="0"/>
                <a:ea typeface="Comfortaa"/>
                <a:cs typeface="Times New Roman" panose="02020603050405020304" pitchFamily="18" charset="0"/>
                <a:sym typeface="Comfortaa"/>
              </a:rPr>
              <a:t>MODULES</a:t>
            </a:r>
            <a:endParaRPr sz="2800" b="1" dirty="0">
              <a:solidFill>
                <a:schemeClr val="tx1"/>
              </a:solidFill>
              <a:latin typeface="Times New Roman" panose="02020603050405020304" pitchFamily="18" charset="0"/>
              <a:ea typeface="Comfortaa"/>
              <a:cs typeface="Times New Roman" panose="02020603050405020304" pitchFamily="18" charset="0"/>
              <a:sym typeface="Comfortaa"/>
            </a:endParaRPr>
          </a:p>
        </p:txBody>
      </p:sp>
      <p:sp>
        <p:nvSpPr>
          <p:cNvPr id="80" name="Google Shape;80;p15">
            <a:extLst>
              <a:ext uri="{FF2B5EF4-FFF2-40B4-BE49-F238E27FC236}">
                <a16:creationId xmlns:a16="http://schemas.microsoft.com/office/drawing/2014/main" id="{94F26BA2-1E35-7386-FE7B-EA3F8E42EEED}"/>
              </a:ext>
            </a:extLst>
          </p:cNvPr>
          <p:cNvSpPr txBox="1">
            <a:spLocks noGrp="1"/>
          </p:cNvSpPr>
          <p:nvPr>
            <p:ph type="subTitle" idx="4294967295"/>
          </p:nvPr>
        </p:nvSpPr>
        <p:spPr>
          <a:xfrm>
            <a:off x="8589000" y="4686600"/>
            <a:ext cx="555000" cy="4569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1200"/>
              </a:spcAft>
              <a:buNone/>
            </a:pPr>
            <a:endParaRPr sz="1100" b="1" dirty="0">
              <a:latin typeface="Comfortaa"/>
              <a:ea typeface="Comfortaa"/>
              <a:cs typeface="Comfortaa"/>
              <a:sym typeface="Comfortaa"/>
            </a:endParaRPr>
          </a:p>
        </p:txBody>
      </p:sp>
    </p:spTree>
    <p:extLst>
      <p:ext uri="{BB962C8B-B14F-4D97-AF65-F5344CB8AC3E}">
        <p14:creationId xmlns:p14="http://schemas.microsoft.com/office/powerpoint/2010/main" val="2170914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4">
          <a:extLst>
            <a:ext uri="{FF2B5EF4-FFF2-40B4-BE49-F238E27FC236}">
              <a16:creationId xmlns:a16="http://schemas.microsoft.com/office/drawing/2014/main" id="{E1DB2DE7-EE84-594C-FD2D-676F017EED74}"/>
            </a:ext>
          </a:extLst>
        </p:cNvPr>
        <p:cNvGrpSpPr/>
        <p:nvPr/>
      </p:nvGrpSpPr>
      <p:grpSpPr>
        <a:xfrm>
          <a:off x="0" y="0"/>
          <a:ext cx="0" cy="0"/>
          <a:chOff x="0" y="0"/>
          <a:chExt cx="0" cy="0"/>
        </a:xfrm>
      </p:grpSpPr>
      <p:sp>
        <p:nvSpPr>
          <p:cNvPr id="75" name="Google Shape;75;p15">
            <a:extLst>
              <a:ext uri="{FF2B5EF4-FFF2-40B4-BE49-F238E27FC236}">
                <a16:creationId xmlns:a16="http://schemas.microsoft.com/office/drawing/2014/main" id="{3D188FA1-52DA-F037-BA89-15A188E650A4}"/>
              </a:ext>
            </a:extLst>
          </p:cNvPr>
          <p:cNvSpPr txBox="1">
            <a:spLocks noGrp="1"/>
          </p:cNvSpPr>
          <p:nvPr>
            <p:ph type="subTitle" idx="4294967295"/>
          </p:nvPr>
        </p:nvSpPr>
        <p:spPr>
          <a:xfrm>
            <a:off x="961925" y="1120500"/>
            <a:ext cx="7063200" cy="3663712"/>
          </a:xfrm>
          <a:prstGeom prst="rect">
            <a:avLst/>
          </a:prstGeom>
        </p:spPr>
        <p:txBody>
          <a:bodyPr spcFirstLastPara="1" wrap="square" lIns="91425" tIns="91425" rIns="91425" bIns="91425" anchor="t" anchorCtr="0">
            <a:noAutofit/>
          </a:bodyPr>
          <a:lstStyle/>
          <a:p>
            <a:pPr marL="0" marR="0" indent="0" algn="just">
              <a:lnSpc>
                <a:spcPct val="150000"/>
              </a:lnSpc>
              <a:spcBef>
                <a:spcPts val="0"/>
              </a:spcBef>
              <a:spcAft>
                <a:spcPts val="1000"/>
              </a:spcAft>
              <a:buNone/>
              <a:tabLst>
                <a:tab pos="1496060" algn="l"/>
              </a:tabLst>
            </a:pPr>
            <a:r>
              <a:rPr lang="en-US"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LOAD DATA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tabLst>
                <a:tab pos="1496060" algn="l"/>
              </a:tabLst>
            </a:pPr>
            <a:r>
              <a:rPr lang="en-US" sz="1200" dirty="0">
                <a:solidFill>
                  <a:srgbClr val="000000"/>
                </a:solidFill>
                <a:effectLst/>
                <a:latin typeface="+mn-lt"/>
                <a:ea typeface="Calibri" panose="020F0502020204030204" pitchFamily="34" charset="0"/>
                <a:cs typeface="Times New Roman" panose="02020603050405020304" pitchFamily="18" charset="0"/>
              </a:rPr>
              <a:t>In the Load Data module, the system retrieves and imports the necessary agricultural datasets. </a:t>
            </a:r>
          </a:p>
          <a:p>
            <a:pPr marL="0" marR="0" algn="just">
              <a:lnSpc>
                <a:spcPct val="150000"/>
              </a:lnSpc>
              <a:spcBef>
                <a:spcPts val="0"/>
              </a:spcBef>
              <a:spcAft>
                <a:spcPts val="1000"/>
              </a:spcAft>
              <a:tabLst>
                <a:tab pos="1496060" algn="l"/>
              </a:tabLst>
            </a:pPr>
            <a:r>
              <a:rPr lang="en-US" sz="1200" dirty="0">
                <a:solidFill>
                  <a:srgbClr val="000000"/>
                </a:solidFill>
                <a:effectLst/>
                <a:latin typeface="+mn-lt"/>
                <a:ea typeface="Calibri" panose="020F0502020204030204" pitchFamily="34" charset="0"/>
                <a:cs typeface="Times New Roman" panose="02020603050405020304" pitchFamily="18" charset="0"/>
              </a:rPr>
              <a:t>This involves sourcing data related to climate variables, soil characteristics, historical crop yields, and other relevant environmental factors. </a:t>
            </a:r>
          </a:p>
          <a:p>
            <a:pPr marL="0" marR="0" algn="just">
              <a:lnSpc>
                <a:spcPct val="150000"/>
              </a:lnSpc>
              <a:spcBef>
                <a:spcPts val="0"/>
              </a:spcBef>
              <a:spcAft>
                <a:spcPts val="1000"/>
              </a:spcAft>
              <a:tabLst>
                <a:tab pos="1496060" algn="l"/>
              </a:tabLst>
            </a:pPr>
            <a:r>
              <a:rPr lang="en-US" sz="1200" dirty="0">
                <a:solidFill>
                  <a:srgbClr val="000000"/>
                </a:solidFill>
                <a:effectLst/>
                <a:latin typeface="+mn-lt"/>
                <a:ea typeface="Calibri" panose="020F0502020204030204" pitchFamily="34" charset="0"/>
                <a:cs typeface="Times New Roman" panose="02020603050405020304" pitchFamily="18" charset="0"/>
              </a:rPr>
              <a:t>The module ensures that the input data is accurate, complete, and representative of the agricultural scenarios under consideration. </a:t>
            </a:r>
          </a:p>
          <a:p>
            <a:pPr marL="0" marR="0" algn="just">
              <a:lnSpc>
                <a:spcPct val="150000"/>
              </a:lnSpc>
              <a:spcBef>
                <a:spcPts val="0"/>
              </a:spcBef>
              <a:spcAft>
                <a:spcPts val="1000"/>
              </a:spcAft>
              <a:tabLst>
                <a:tab pos="1496060" algn="l"/>
              </a:tabLst>
            </a:pPr>
            <a:r>
              <a:rPr lang="en-US" sz="1200" dirty="0">
                <a:solidFill>
                  <a:srgbClr val="000000"/>
                </a:solidFill>
                <a:effectLst/>
                <a:latin typeface="+mn-lt"/>
                <a:ea typeface="Calibri" panose="020F0502020204030204" pitchFamily="34" charset="0"/>
                <a:cs typeface="Times New Roman" panose="02020603050405020304" pitchFamily="18" charset="0"/>
              </a:rPr>
              <a:t>The successful loading of data sets the foundation for subsequent modules in the crop yield prediction system.</a:t>
            </a:r>
            <a:endParaRPr lang="en-US" sz="1200" dirty="0">
              <a:effectLst/>
              <a:latin typeface="+mn-lt"/>
              <a:ea typeface="Calibri" panose="020F0502020204030204" pitchFamily="34" charset="0"/>
              <a:cs typeface="Times New Roman" panose="02020603050405020304" pitchFamily="18" charset="0"/>
            </a:endParaRPr>
          </a:p>
        </p:txBody>
      </p:sp>
      <p:pic>
        <p:nvPicPr>
          <p:cNvPr id="76" name="Google Shape;76;p15">
            <a:extLst>
              <a:ext uri="{FF2B5EF4-FFF2-40B4-BE49-F238E27FC236}">
                <a16:creationId xmlns:a16="http://schemas.microsoft.com/office/drawing/2014/main" id="{FA357FAD-A488-FB7D-4392-9290F8AB8926}"/>
              </a:ext>
            </a:extLst>
          </p:cNvPr>
          <p:cNvPicPr preferRelativeResize="0"/>
          <p:nvPr/>
        </p:nvPicPr>
        <p:blipFill>
          <a:blip r:embed="rId3">
            <a:alphaModFix/>
          </a:blip>
          <a:stretch>
            <a:fillRect/>
          </a:stretch>
        </p:blipFill>
        <p:spPr>
          <a:xfrm>
            <a:off x="6992250" y="71075"/>
            <a:ext cx="2073075" cy="535925"/>
          </a:xfrm>
          <a:prstGeom prst="rect">
            <a:avLst/>
          </a:prstGeom>
          <a:noFill/>
          <a:ln>
            <a:noFill/>
          </a:ln>
        </p:spPr>
      </p:pic>
      <p:sp>
        <p:nvSpPr>
          <p:cNvPr id="78" name="Google Shape;78;p15">
            <a:extLst>
              <a:ext uri="{FF2B5EF4-FFF2-40B4-BE49-F238E27FC236}">
                <a16:creationId xmlns:a16="http://schemas.microsoft.com/office/drawing/2014/main" id="{30F00B89-360D-870F-3845-F18308F848D6}"/>
              </a:ext>
            </a:extLst>
          </p:cNvPr>
          <p:cNvSpPr txBox="1">
            <a:spLocks noGrp="1"/>
          </p:cNvSpPr>
          <p:nvPr>
            <p:ph type="subTitle" idx="4294967295"/>
          </p:nvPr>
        </p:nvSpPr>
        <p:spPr>
          <a:xfrm>
            <a:off x="2303100" y="-12"/>
            <a:ext cx="4537800" cy="535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100" b="1">
                <a:latin typeface="Comfortaa"/>
                <a:ea typeface="Comfortaa"/>
                <a:cs typeface="Comfortaa"/>
                <a:sym typeface="Comfortaa"/>
              </a:rPr>
              <a:t>DEPARTMENT OF COMPUTER SCIENCE AND ENGINEERING</a:t>
            </a:r>
            <a:endParaRPr sz="1100" b="1">
              <a:latin typeface="Comfortaa"/>
              <a:ea typeface="Comfortaa"/>
              <a:cs typeface="Comfortaa"/>
              <a:sym typeface="Comfortaa"/>
            </a:endParaRPr>
          </a:p>
        </p:txBody>
      </p:sp>
      <p:sp>
        <p:nvSpPr>
          <p:cNvPr id="79" name="Google Shape;79;p15">
            <a:extLst>
              <a:ext uri="{FF2B5EF4-FFF2-40B4-BE49-F238E27FC236}">
                <a16:creationId xmlns:a16="http://schemas.microsoft.com/office/drawing/2014/main" id="{5C68DFCE-3FC9-8326-7697-0EEFB2659EB8}"/>
              </a:ext>
            </a:extLst>
          </p:cNvPr>
          <p:cNvSpPr txBox="1">
            <a:spLocks noGrp="1"/>
          </p:cNvSpPr>
          <p:nvPr>
            <p:ph type="subTitle" idx="4294967295"/>
          </p:nvPr>
        </p:nvSpPr>
        <p:spPr>
          <a:xfrm>
            <a:off x="961925" y="350700"/>
            <a:ext cx="7063200" cy="7698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US" sz="2800" b="1" dirty="0">
                <a:solidFill>
                  <a:schemeClr val="tx1"/>
                </a:solidFill>
                <a:latin typeface="Times New Roman" panose="02020603050405020304" pitchFamily="18" charset="0"/>
                <a:ea typeface="Comfortaa"/>
                <a:cs typeface="Times New Roman" panose="02020603050405020304" pitchFamily="18" charset="0"/>
                <a:sym typeface="Comfortaa"/>
              </a:rPr>
              <a:t>MODULES</a:t>
            </a:r>
            <a:endParaRPr sz="2800" b="1" dirty="0">
              <a:solidFill>
                <a:schemeClr val="tx1"/>
              </a:solidFill>
              <a:latin typeface="Times New Roman" panose="02020603050405020304" pitchFamily="18" charset="0"/>
              <a:ea typeface="Comfortaa"/>
              <a:cs typeface="Times New Roman" panose="02020603050405020304" pitchFamily="18" charset="0"/>
              <a:sym typeface="Comfortaa"/>
            </a:endParaRPr>
          </a:p>
        </p:txBody>
      </p:sp>
      <p:sp>
        <p:nvSpPr>
          <p:cNvPr id="80" name="Google Shape;80;p15">
            <a:extLst>
              <a:ext uri="{FF2B5EF4-FFF2-40B4-BE49-F238E27FC236}">
                <a16:creationId xmlns:a16="http://schemas.microsoft.com/office/drawing/2014/main" id="{2D43A2D9-D210-49D5-F530-347D74718F4C}"/>
              </a:ext>
            </a:extLst>
          </p:cNvPr>
          <p:cNvSpPr txBox="1">
            <a:spLocks noGrp="1"/>
          </p:cNvSpPr>
          <p:nvPr>
            <p:ph type="subTitle" idx="4294967295"/>
          </p:nvPr>
        </p:nvSpPr>
        <p:spPr>
          <a:xfrm>
            <a:off x="8589000" y="4686600"/>
            <a:ext cx="555000" cy="4569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1200"/>
              </a:spcAft>
              <a:buNone/>
            </a:pPr>
            <a:endParaRPr sz="1100" b="1" dirty="0">
              <a:latin typeface="Comfortaa"/>
              <a:ea typeface="Comfortaa"/>
              <a:cs typeface="Comfortaa"/>
              <a:sym typeface="Comfortaa"/>
            </a:endParaRPr>
          </a:p>
        </p:txBody>
      </p:sp>
    </p:spTree>
    <p:extLst>
      <p:ext uri="{BB962C8B-B14F-4D97-AF65-F5344CB8AC3E}">
        <p14:creationId xmlns:p14="http://schemas.microsoft.com/office/powerpoint/2010/main" val="4185819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2400" b="1" dirty="0">
                <a:latin typeface="Times New Roman" panose="02020603050405020304" pitchFamily="18" charset="0"/>
                <a:cs typeface="Times New Roman" panose="02020603050405020304" pitchFamily="18" charset="0"/>
              </a:rPr>
              <a:t>ABSTRACT</a:t>
            </a:r>
            <a:endParaRPr sz="2400" b="1" dirty="0">
              <a:latin typeface="Times New Roman" panose="02020603050405020304" pitchFamily="18" charset="0"/>
              <a:cs typeface="Times New Roman" panose="02020603050405020304" pitchFamily="18" charset="0"/>
            </a:endParaRPr>
          </a:p>
        </p:txBody>
      </p:sp>
      <p:sp>
        <p:nvSpPr>
          <p:cNvPr id="65" name="Google Shape;65;p14"/>
          <p:cNvSpPr txBox="1">
            <a:spLocks noGrp="1"/>
          </p:cNvSpPr>
          <p:nvPr>
            <p:ph type="body" idx="1"/>
          </p:nvPr>
        </p:nvSpPr>
        <p:spPr>
          <a:xfrm>
            <a:off x="311700" y="1017725"/>
            <a:ext cx="8710856" cy="3680750"/>
          </a:xfrm>
          <a:prstGeom prst="rect">
            <a:avLst/>
          </a:prstGeom>
        </p:spPr>
        <p:txBody>
          <a:bodyPr spcFirstLastPara="1" wrap="square" lIns="91425" tIns="91425" rIns="91425" bIns="91425" anchor="t" anchorCtr="0">
            <a:noAutofit/>
          </a:bodyPr>
          <a:lstStyle/>
          <a:p>
            <a:pPr marL="285750" lvl="0" indent="-285750" algn="just" rtl="0">
              <a:lnSpc>
                <a:spcPct val="170000"/>
              </a:lnSpc>
              <a:spcBef>
                <a:spcPts val="0"/>
              </a:spcBef>
              <a:spcAft>
                <a:spcPts val="1200"/>
              </a:spcAft>
              <a:buFont typeface="Arial" panose="020B0604020202020204" pitchFamily="34" charset="0"/>
              <a:buChar char="•"/>
            </a:pPr>
            <a:r>
              <a:rPr lang="en-US" sz="1200" dirty="0">
                <a:solidFill>
                  <a:schemeClr val="dk1"/>
                </a:solidFill>
                <a:highlight>
                  <a:schemeClr val="lt1"/>
                </a:highlight>
                <a:latin typeface="+mn-lt"/>
                <a:cs typeface="Times New Roman" panose="02020603050405020304" pitchFamily="18" charset="0"/>
              </a:rPr>
              <a:t>Agriculture, the backbone of food production, faces the challenge of feeding a growing population and change in climate. </a:t>
            </a:r>
          </a:p>
          <a:p>
            <a:pPr marL="285750" lvl="0" indent="-285750" algn="just" rtl="0">
              <a:lnSpc>
                <a:spcPct val="170000"/>
              </a:lnSpc>
              <a:spcBef>
                <a:spcPts val="0"/>
              </a:spcBef>
              <a:spcAft>
                <a:spcPts val="1200"/>
              </a:spcAft>
              <a:buFont typeface="Arial" panose="020B0604020202020204" pitchFamily="34" charset="0"/>
              <a:buChar char="•"/>
            </a:pPr>
            <a:r>
              <a:rPr lang="en-US" sz="1200" dirty="0">
                <a:solidFill>
                  <a:schemeClr val="dk1"/>
                </a:solidFill>
                <a:highlight>
                  <a:schemeClr val="lt1"/>
                </a:highlight>
                <a:latin typeface="+mn-lt"/>
                <a:cs typeface="Times New Roman" panose="02020603050405020304" pitchFamily="18" charset="0"/>
              </a:rPr>
              <a:t>This technological fusion of data science and agriculture offers a promising avenue to optimize farming practices and ensure sustainable food production in an increasingly uncertain world. </a:t>
            </a:r>
          </a:p>
          <a:p>
            <a:pPr marL="285750" lvl="0" indent="-285750" algn="just" rtl="0">
              <a:lnSpc>
                <a:spcPct val="170000"/>
              </a:lnSpc>
              <a:spcBef>
                <a:spcPts val="0"/>
              </a:spcBef>
              <a:spcAft>
                <a:spcPts val="1200"/>
              </a:spcAft>
              <a:buFont typeface="Arial" panose="020B0604020202020204" pitchFamily="34" charset="0"/>
              <a:buChar char="•"/>
            </a:pPr>
            <a:r>
              <a:rPr lang="en-US" sz="1200" dirty="0">
                <a:solidFill>
                  <a:schemeClr val="dk1"/>
                </a:solidFill>
                <a:highlight>
                  <a:schemeClr val="lt1"/>
                </a:highlight>
                <a:latin typeface="+mn-lt"/>
                <a:cs typeface="Times New Roman" panose="02020603050405020304" pitchFamily="18" charset="0"/>
              </a:rPr>
              <a:t>Random Forest can be a pivotal tool for predicting crop yield. </a:t>
            </a:r>
          </a:p>
          <a:p>
            <a:pPr marL="285750" lvl="0" indent="-285750" algn="just" rtl="0">
              <a:lnSpc>
                <a:spcPct val="170000"/>
              </a:lnSpc>
              <a:spcBef>
                <a:spcPts val="0"/>
              </a:spcBef>
              <a:spcAft>
                <a:spcPts val="1200"/>
              </a:spcAft>
              <a:buFont typeface="Arial" panose="020B0604020202020204" pitchFamily="34" charset="0"/>
              <a:buChar char="•"/>
            </a:pPr>
            <a:r>
              <a:rPr lang="en-US" sz="1200" dirty="0">
                <a:solidFill>
                  <a:schemeClr val="dk1"/>
                </a:solidFill>
                <a:highlight>
                  <a:schemeClr val="lt1"/>
                </a:highlight>
                <a:latin typeface="+mn-lt"/>
                <a:cs typeface="Times New Roman" panose="02020603050405020304" pitchFamily="18" charset="0"/>
              </a:rPr>
              <a:t>By harnessing the power of Random Forest, farmers can gain valuable insights into crop production, facilitating informed decision-making amidst the uncertainties of a changing climate. </a:t>
            </a:r>
          </a:p>
        </p:txBody>
      </p:sp>
      <p:sp>
        <p:nvSpPr>
          <p:cNvPr id="2" name="Google Shape;56;p13">
            <a:extLst>
              <a:ext uri="{FF2B5EF4-FFF2-40B4-BE49-F238E27FC236}">
                <a16:creationId xmlns:a16="http://schemas.microsoft.com/office/drawing/2014/main" id="{DE2D09E3-1ED5-6DB0-26A0-E8C1B2B501B9}"/>
              </a:ext>
            </a:extLst>
          </p:cNvPr>
          <p:cNvSpPr txBox="1"/>
          <p:nvPr/>
        </p:nvSpPr>
        <p:spPr>
          <a:xfrm>
            <a:off x="1546922" y="82325"/>
            <a:ext cx="5259900" cy="50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sz="1200" b="1" dirty="0">
                <a:solidFill>
                  <a:schemeClr val="dk2"/>
                </a:solidFill>
                <a:latin typeface="+mj-lt"/>
                <a:ea typeface="Comfortaa"/>
                <a:cs typeface="Comfortaa"/>
                <a:sym typeface="Comfortaa"/>
              </a:rPr>
              <a:t>DEPARTMENT OF COMPUTER SCIENCE AND ENGINEERING</a:t>
            </a:r>
            <a:endParaRPr sz="1200" b="1" dirty="0">
              <a:solidFill>
                <a:schemeClr val="dk2"/>
              </a:solidFill>
              <a:latin typeface="+mj-lt"/>
              <a:ea typeface="Comfortaa"/>
              <a:cs typeface="Comfortaa"/>
              <a:sym typeface="Comfortaa"/>
            </a:endParaRPr>
          </a:p>
          <a:p>
            <a:pPr marL="0" lvl="0" indent="0" algn="l" rtl="0">
              <a:spcBef>
                <a:spcPts val="0"/>
              </a:spcBef>
              <a:spcAft>
                <a:spcPts val="0"/>
              </a:spcAft>
              <a:buNone/>
            </a:pPr>
            <a:endParaRPr dirty="0"/>
          </a:p>
        </p:txBody>
      </p:sp>
      <p:pic>
        <p:nvPicPr>
          <p:cNvPr id="3" name="Google Shape;58;p13">
            <a:extLst>
              <a:ext uri="{FF2B5EF4-FFF2-40B4-BE49-F238E27FC236}">
                <a16:creationId xmlns:a16="http://schemas.microsoft.com/office/drawing/2014/main" id="{3923A01E-C8DE-1117-ED8C-A5D45A1F0E7B}"/>
              </a:ext>
            </a:extLst>
          </p:cNvPr>
          <p:cNvPicPr preferRelativeResize="0"/>
          <p:nvPr/>
        </p:nvPicPr>
        <p:blipFill>
          <a:blip r:embed="rId3"/>
          <a:stretch>
            <a:fillRect/>
          </a:stretch>
        </p:blipFill>
        <p:spPr>
          <a:xfrm>
            <a:off x="6806822" y="34475"/>
            <a:ext cx="2337178" cy="604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4">
          <a:extLst>
            <a:ext uri="{FF2B5EF4-FFF2-40B4-BE49-F238E27FC236}">
              <a16:creationId xmlns:a16="http://schemas.microsoft.com/office/drawing/2014/main" id="{2D89F489-4288-26AB-8C0C-C7CB1377816D}"/>
            </a:ext>
          </a:extLst>
        </p:cNvPr>
        <p:cNvGrpSpPr/>
        <p:nvPr/>
      </p:nvGrpSpPr>
      <p:grpSpPr>
        <a:xfrm>
          <a:off x="0" y="0"/>
          <a:ext cx="0" cy="0"/>
          <a:chOff x="0" y="0"/>
          <a:chExt cx="0" cy="0"/>
        </a:xfrm>
      </p:grpSpPr>
      <p:sp>
        <p:nvSpPr>
          <p:cNvPr id="75" name="Google Shape;75;p15">
            <a:extLst>
              <a:ext uri="{FF2B5EF4-FFF2-40B4-BE49-F238E27FC236}">
                <a16:creationId xmlns:a16="http://schemas.microsoft.com/office/drawing/2014/main" id="{718B8265-CAF0-DA57-49DF-0E951E5566BD}"/>
              </a:ext>
            </a:extLst>
          </p:cNvPr>
          <p:cNvSpPr txBox="1">
            <a:spLocks noGrp="1"/>
          </p:cNvSpPr>
          <p:nvPr>
            <p:ph type="subTitle" idx="4294967295"/>
          </p:nvPr>
        </p:nvSpPr>
        <p:spPr>
          <a:xfrm>
            <a:off x="961925" y="1120500"/>
            <a:ext cx="7063200" cy="3663712"/>
          </a:xfrm>
          <a:prstGeom prst="rect">
            <a:avLst/>
          </a:prstGeom>
        </p:spPr>
        <p:txBody>
          <a:bodyPr spcFirstLastPara="1" wrap="square" lIns="91425" tIns="91425" rIns="91425" bIns="91425" anchor="t" anchorCtr="0">
            <a:noAutofit/>
          </a:bodyPr>
          <a:lstStyle/>
          <a:p>
            <a:pPr marL="0" marR="0" indent="0" algn="just">
              <a:lnSpc>
                <a:spcPct val="150000"/>
              </a:lnSpc>
              <a:spcBef>
                <a:spcPts val="0"/>
              </a:spcBef>
              <a:spcAft>
                <a:spcPts val="1000"/>
              </a:spcAft>
              <a:buNone/>
              <a:tabLst>
                <a:tab pos="1496060" algn="l"/>
              </a:tabLst>
            </a:pPr>
            <a:r>
              <a:rPr lang="en-US" sz="1200" b="1" dirty="0">
                <a:solidFill>
                  <a:srgbClr val="000000"/>
                </a:solidFill>
                <a:effectLst/>
                <a:latin typeface="+mn-lt"/>
                <a:ea typeface="Calibri" panose="020F0502020204030204" pitchFamily="34" charset="0"/>
                <a:cs typeface="Times New Roman" panose="02020603050405020304" pitchFamily="18" charset="0"/>
              </a:rPr>
              <a:t>DATA PREPROCESSING</a:t>
            </a:r>
            <a:endParaRPr lang="en-US" sz="1200" dirty="0">
              <a:effectLst/>
              <a:latin typeface="+mn-lt"/>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tabLst>
                <a:tab pos="1496060" algn="l"/>
              </a:tabLst>
            </a:pPr>
            <a:r>
              <a:rPr lang="en-US" sz="1200" dirty="0">
                <a:solidFill>
                  <a:srgbClr val="000000"/>
                </a:solidFill>
                <a:effectLst/>
                <a:latin typeface="+mn-lt"/>
                <a:ea typeface="Calibri" panose="020F0502020204030204" pitchFamily="34" charset="0"/>
                <a:cs typeface="Times New Roman" panose="02020603050405020304" pitchFamily="18" charset="0"/>
              </a:rPr>
              <a:t>Data Preprocessing module is responsible for refining and preparing the loaded data for analysis. </a:t>
            </a:r>
          </a:p>
          <a:p>
            <a:pPr marL="0" marR="0" algn="just">
              <a:lnSpc>
                <a:spcPct val="150000"/>
              </a:lnSpc>
              <a:spcBef>
                <a:spcPts val="0"/>
              </a:spcBef>
              <a:spcAft>
                <a:spcPts val="1000"/>
              </a:spcAft>
              <a:tabLst>
                <a:tab pos="1496060" algn="l"/>
              </a:tabLst>
            </a:pPr>
            <a:r>
              <a:rPr lang="en-US" sz="1200" dirty="0">
                <a:solidFill>
                  <a:srgbClr val="000000"/>
                </a:solidFill>
                <a:effectLst/>
                <a:latin typeface="+mn-lt"/>
                <a:ea typeface="Calibri" panose="020F0502020204030204" pitchFamily="34" charset="0"/>
                <a:cs typeface="Times New Roman" panose="02020603050405020304" pitchFamily="18" charset="0"/>
              </a:rPr>
              <a:t>This involves addressing missing values, handling outliers, and normalizing or scaling features to ensure uniformity and compatibility for the Random Forest algorithm.</a:t>
            </a:r>
          </a:p>
          <a:p>
            <a:pPr marL="0" marR="0" algn="just">
              <a:lnSpc>
                <a:spcPct val="150000"/>
              </a:lnSpc>
              <a:spcBef>
                <a:spcPts val="0"/>
              </a:spcBef>
              <a:spcAft>
                <a:spcPts val="1000"/>
              </a:spcAft>
              <a:tabLst>
                <a:tab pos="1496060" algn="l"/>
              </a:tabLst>
            </a:pPr>
            <a:r>
              <a:rPr lang="en-US" sz="1200" dirty="0">
                <a:solidFill>
                  <a:srgbClr val="000000"/>
                </a:solidFill>
                <a:effectLst/>
                <a:latin typeface="+mn-lt"/>
                <a:ea typeface="Calibri" panose="020F0502020204030204" pitchFamily="34" charset="0"/>
                <a:cs typeface="Times New Roman" panose="02020603050405020304" pitchFamily="18" charset="0"/>
              </a:rPr>
              <a:t>Data preprocessing plays a crucial role in enhancing the quality and reliability of predictions, allowing the </a:t>
            </a:r>
            <a:r>
              <a:rPr lang="en-US" sz="1200" dirty="0">
                <a:solidFill>
                  <a:srgbClr val="000000"/>
                </a:solidFill>
                <a:latin typeface="+mn-lt"/>
                <a:ea typeface="Calibri" panose="020F0502020204030204" pitchFamily="34" charset="0"/>
                <a:cs typeface="Times New Roman" panose="02020603050405020304" pitchFamily="18" charset="0"/>
              </a:rPr>
              <a:t>Random Forest</a:t>
            </a:r>
            <a:r>
              <a:rPr lang="en-US" sz="1200" dirty="0">
                <a:solidFill>
                  <a:srgbClr val="000000"/>
                </a:solidFill>
                <a:effectLst/>
                <a:latin typeface="+mn-lt"/>
                <a:ea typeface="Calibri" panose="020F0502020204030204" pitchFamily="34" charset="0"/>
                <a:cs typeface="Times New Roman" panose="02020603050405020304" pitchFamily="18" charset="0"/>
              </a:rPr>
              <a:t> model to effectively learn and discern patterns from the input data.</a:t>
            </a:r>
            <a:endParaRPr lang="en-US" sz="1200" dirty="0">
              <a:effectLst/>
              <a:latin typeface="+mn-lt"/>
              <a:ea typeface="Calibri" panose="020F0502020204030204" pitchFamily="34" charset="0"/>
              <a:cs typeface="Times New Roman" panose="02020603050405020304" pitchFamily="18" charset="0"/>
            </a:endParaRPr>
          </a:p>
        </p:txBody>
      </p:sp>
      <p:pic>
        <p:nvPicPr>
          <p:cNvPr id="76" name="Google Shape;76;p15">
            <a:extLst>
              <a:ext uri="{FF2B5EF4-FFF2-40B4-BE49-F238E27FC236}">
                <a16:creationId xmlns:a16="http://schemas.microsoft.com/office/drawing/2014/main" id="{C8DA470B-1B5D-B92C-71A7-3C4B56B0E0E9}"/>
              </a:ext>
            </a:extLst>
          </p:cNvPr>
          <p:cNvPicPr preferRelativeResize="0"/>
          <p:nvPr/>
        </p:nvPicPr>
        <p:blipFill>
          <a:blip r:embed="rId3">
            <a:alphaModFix/>
          </a:blip>
          <a:stretch>
            <a:fillRect/>
          </a:stretch>
        </p:blipFill>
        <p:spPr>
          <a:xfrm>
            <a:off x="6992250" y="71075"/>
            <a:ext cx="2073075" cy="535925"/>
          </a:xfrm>
          <a:prstGeom prst="rect">
            <a:avLst/>
          </a:prstGeom>
          <a:noFill/>
          <a:ln>
            <a:noFill/>
          </a:ln>
        </p:spPr>
      </p:pic>
      <p:sp>
        <p:nvSpPr>
          <p:cNvPr id="78" name="Google Shape;78;p15">
            <a:extLst>
              <a:ext uri="{FF2B5EF4-FFF2-40B4-BE49-F238E27FC236}">
                <a16:creationId xmlns:a16="http://schemas.microsoft.com/office/drawing/2014/main" id="{3C2D01B8-E60C-78F2-1564-C2F9C31572D7}"/>
              </a:ext>
            </a:extLst>
          </p:cNvPr>
          <p:cNvSpPr txBox="1">
            <a:spLocks noGrp="1"/>
          </p:cNvSpPr>
          <p:nvPr>
            <p:ph type="subTitle" idx="4294967295"/>
          </p:nvPr>
        </p:nvSpPr>
        <p:spPr>
          <a:xfrm>
            <a:off x="2303100" y="-12"/>
            <a:ext cx="4537800" cy="535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100" b="1">
                <a:latin typeface="Comfortaa"/>
                <a:ea typeface="Comfortaa"/>
                <a:cs typeface="Comfortaa"/>
                <a:sym typeface="Comfortaa"/>
              </a:rPr>
              <a:t>DEPARTMENT OF COMPUTER SCIENCE AND ENGINEERING</a:t>
            </a:r>
            <a:endParaRPr sz="1100" b="1">
              <a:latin typeface="Comfortaa"/>
              <a:ea typeface="Comfortaa"/>
              <a:cs typeface="Comfortaa"/>
              <a:sym typeface="Comfortaa"/>
            </a:endParaRPr>
          </a:p>
        </p:txBody>
      </p:sp>
      <p:sp>
        <p:nvSpPr>
          <p:cNvPr id="79" name="Google Shape;79;p15">
            <a:extLst>
              <a:ext uri="{FF2B5EF4-FFF2-40B4-BE49-F238E27FC236}">
                <a16:creationId xmlns:a16="http://schemas.microsoft.com/office/drawing/2014/main" id="{74850A0F-D026-0C60-926E-0BEEACF60BE5}"/>
              </a:ext>
            </a:extLst>
          </p:cNvPr>
          <p:cNvSpPr txBox="1">
            <a:spLocks noGrp="1"/>
          </p:cNvSpPr>
          <p:nvPr>
            <p:ph type="subTitle" idx="4294967295"/>
          </p:nvPr>
        </p:nvSpPr>
        <p:spPr>
          <a:xfrm>
            <a:off x="961925" y="350700"/>
            <a:ext cx="7063200" cy="7698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US" sz="2800" b="1" dirty="0">
                <a:solidFill>
                  <a:schemeClr val="tx1"/>
                </a:solidFill>
                <a:latin typeface="Times New Roman" panose="02020603050405020304" pitchFamily="18" charset="0"/>
                <a:ea typeface="Comfortaa"/>
                <a:cs typeface="Times New Roman" panose="02020603050405020304" pitchFamily="18" charset="0"/>
                <a:sym typeface="Comfortaa"/>
              </a:rPr>
              <a:t>MODULES</a:t>
            </a:r>
            <a:endParaRPr sz="2800" b="1" dirty="0">
              <a:solidFill>
                <a:schemeClr val="tx1"/>
              </a:solidFill>
              <a:latin typeface="Times New Roman" panose="02020603050405020304" pitchFamily="18" charset="0"/>
              <a:ea typeface="Comfortaa"/>
              <a:cs typeface="Times New Roman" panose="02020603050405020304" pitchFamily="18" charset="0"/>
              <a:sym typeface="Comfortaa"/>
            </a:endParaRPr>
          </a:p>
        </p:txBody>
      </p:sp>
      <p:sp>
        <p:nvSpPr>
          <p:cNvPr id="80" name="Google Shape;80;p15">
            <a:extLst>
              <a:ext uri="{FF2B5EF4-FFF2-40B4-BE49-F238E27FC236}">
                <a16:creationId xmlns:a16="http://schemas.microsoft.com/office/drawing/2014/main" id="{0CB0CF9B-6DC8-D7EC-6D95-F5D3EBA869E9}"/>
              </a:ext>
            </a:extLst>
          </p:cNvPr>
          <p:cNvSpPr txBox="1">
            <a:spLocks noGrp="1"/>
          </p:cNvSpPr>
          <p:nvPr>
            <p:ph type="subTitle" idx="4294967295"/>
          </p:nvPr>
        </p:nvSpPr>
        <p:spPr>
          <a:xfrm>
            <a:off x="8589000" y="4686600"/>
            <a:ext cx="555000" cy="4569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1200"/>
              </a:spcAft>
              <a:buNone/>
            </a:pPr>
            <a:r>
              <a:rPr lang="en-GB" sz="1100" b="1">
                <a:latin typeface="Comfortaa"/>
                <a:ea typeface="Comfortaa"/>
                <a:cs typeface="Comfortaa"/>
                <a:sym typeface="Comfortaa"/>
              </a:rPr>
              <a:t>03</a:t>
            </a:r>
            <a:endParaRPr sz="1100" b="1">
              <a:latin typeface="Comfortaa"/>
              <a:ea typeface="Comfortaa"/>
              <a:cs typeface="Comfortaa"/>
              <a:sym typeface="Comfortaa"/>
            </a:endParaRPr>
          </a:p>
        </p:txBody>
      </p:sp>
    </p:spTree>
    <p:extLst>
      <p:ext uri="{BB962C8B-B14F-4D97-AF65-F5344CB8AC3E}">
        <p14:creationId xmlns:p14="http://schemas.microsoft.com/office/powerpoint/2010/main" val="3385966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4">
          <a:extLst>
            <a:ext uri="{FF2B5EF4-FFF2-40B4-BE49-F238E27FC236}">
              <a16:creationId xmlns:a16="http://schemas.microsoft.com/office/drawing/2014/main" id="{45283878-1111-A719-8215-6A4E1CA842A3}"/>
            </a:ext>
          </a:extLst>
        </p:cNvPr>
        <p:cNvGrpSpPr/>
        <p:nvPr/>
      </p:nvGrpSpPr>
      <p:grpSpPr>
        <a:xfrm>
          <a:off x="0" y="0"/>
          <a:ext cx="0" cy="0"/>
          <a:chOff x="0" y="0"/>
          <a:chExt cx="0" cy="0"/>
        </a:xfrm>
      </p:grpSpPr>
      <p:sp>
        <p:nvSpPr>
          <p:cNvPr id="75" name="Google Shape;75;p15">
            <a:extLst>
              <a:ext uri="{FF2B5EF4-FFF2-40B4-BE49-F238E27FC236}">
                <a16:creationId xmlns:a16="http://schemas.microsoft.com/office/drawing/2014/main" id="{78132097-D594-3A55-B1BB-AF1F62190121}"/>
              </a:ext>
            </a:extLst>
          </p:cNvPr>
          <p:cNvSpPr txBox="1">
            <a:spLocks noGrp="1"/>
          </p:cNvSpPr>
          <p:nvPr>
            <p:ph type="subTitle" idx="4294967295"/>
          </p:nvPr>
        </p:nvSpPr>
        <p:spPr>
          <a:xfrm>
            <a:off x="961925" y="1120500"/>
            <a:ext cx="7063200" cy="3663712"/>
          </a:xfrm>
          <a:prstGeom prst="rect">
            <a:avLst/>
          </a:prstGeom>
        </p:spPr>
        <p:txBody>
          <a:bodyPr spcFirstLastPara="1" wrap="square" lIns="91425" tIns="91425" rIns="91425" bIns="91425" anchor="t" anchorCtr="0">
            <a:noAutofit/>
          </a:bodyPr>
          <a:lstStyle/>
          <a:p>
            <a:pPr marL="0" marR="0" indent="0" algn="just">
              <a:lnSpc>
                <a:spcPct val="150000"/>
              </a:lnSpc>
              <a:spcBef>
                <a:spcPts val="0"/>
              </a:spcBef>
              <a:spcAft>
                <a:spcPts val="1000"/>
              </a:spcAft>
              <a:buNone/>
              <a:tabLst>
                <a:tab pos="1496060" algn="l"/>
              </a:tabLst>
            </a:pPr>
            <a:r>
              <a:rPr lang="en-US" sz="1200" b="1" dirty="0">
                <a:solidFill>
                  <a:srgbClr val="000000"/>
                </a:solidFill>
                <a:effectLst/>
                <a:latin typeface="+mn-lt"/>
                <a:ea typeface="Calibri" panose="020F0502020204030204" pitchFamily="34" charset="0"/>
                <a:cs typeface="Times New Roman" panose="02020603050405020304" pitchFamily="18" charset="0"/>
              </a:rPr>
              <a:t>FEATURE SELECTION:</a:t>
            </a:r>
            <a:endParaRPr lang="en-US" sz="1200" dirty="0">
              <a:effectLst/>
              <a:latin typeface="+mn-lt"/>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tabLst>
                <a:tab pos="1496060" algn="l"/>
              </a:tabLst>
            </a:pPr>
            <a:r>
              <a:rPr lang="en-US" sz="1200" dirty="0">
                <a:solidFill>
                  <a:srgbClr val="000000"/>
                </a:solidFill>
                <a:effectLst/>
                <a:latin typeface="+mn-lt"/>
                <a:ea typeface="Calibri" panose="020F0502020204030204" pitchFamily="34" charset="0"/>
                <a:cs typeface="Times New Roman" panose="02020603050405020304" pitchFamily="18" charset="0"/>
              </a:rPr>
              <a:t>In the Feature Selection, relevant variables are chosen from the preprocessed data to optimize the performance of the </a:t>
            </a:r>
            <a:r>
              <a:rPr lang="en-US" sz="1200" dirty="0">
                <a:solidFill>
                  <a:srgbClr val="000000"/>
                </a:solidFill>
                <a:latin typeface="+mn-lt"/>
                <a:ea typeface="Calibri" panose="020F0502020204030204" pitchFamily="34" charset="0"/>
                <a:cs typeface="Times New Roman" panose="02020603050405020304" pitchFamily="18" charset="0"/>
              </a:rPr>
              <a:t>Random Forest</a:t>
            </a:r>
            <a:r>
              <a:rPr lang="en-US" sz="1200" dirty="0">
                <a:solidFill>
                  <a:srgbClr val="000000"/>
                </a:solidFill>
                <a:effectLst/>
                <a:latin typeface="+mn-lt"/>
                <a:ea typeface="Calibri" panose="020F0502020204030204" pitchFamily="34" charset="0"/>
                <a:cs typeface="Times New Roman" panose="02020603050405020304" pitchFamily="18" charset="0"/>
              </a:rPr>
              <a:t> model.</a:t>
            </a:r>
          </a:p>
          <a:p>
            <a:pPr marL="0" marR="0" algn="just">
              <a:lnSpc>
                <a:spcPct val="150000"/>
              </a:lnSpc>
              <a:spcBef>
                <a:spcPts val="0"/>
              </a:spcBef>
              <a:spcAft>
                <a:spcPts val="1000"/>
              </a:spcAft>
              <a:tabLst>
                <a:tab pos="1496060" algn="l"/>
              </a:tabLst>
            </a:pPr>
            <a:r>
              <a:rPr lang="en-US" sz="1200" dirty="0">
                <a:solidFill>
                  <a:srgbClr val="000000"/>
                </a:solidFill>
                <a:effectLst/>
                <a:latin typeface="+mn-lt"/>
                <a:ea typeface="Calibri" panose="020F0502020204030204" pitchFamily="34" charset="0"/>
                <a:cs typeface="Times New Roman" panose="02020603050405020304" pitchFamily="18" charset="0"/>
              </a:rPr>
              <a:t>This step aims to identify the most influential features that significantly contribute to crop yield predictions. </a:t>
            </a:r>
          </a:p>
          <a:p>
            <a:pPr marL="0" marR="0" algn="just">
              <a:lnSpc>
                <a:spcPct val="150000"/>
              </a:lnSpc>
              <a:spcBef>
                <a:spcPts val="0"/>
              </a:spcBef>
              <a:spcAft>
                <a:spcPts val="1000"/>
              </a:spcAft>
              <a:tabLst>
                <a:tab pos="1496060" algn="l"/>
              </a:tabLst>
            </a:pPr>
            <a:r>
              <a:rPr lang="en-US" sz="1200" dirty="0">
                <a:solidFill>
                  <a:srgbClr val="000000"/>
                </a:solidFill>
                <a:effectLst/>
                <a:latin typeface="+mn-lt"/>
                <a:ea typeface="Calibri" panose="020F0502020204030204" pitchFamily="34" charset="0"/>
                <a:cs typeface="Times New Roman" panose="02020603050405020304" pitchFamily="18" charset="0"/>
              </a:rPr>
              <a:t>By selecting a subset of essential features, the computational efficiency of the model is improved, and irrelevant or redundant information is minimized, leading to a more streamlined and effective prediction process.</a:t>
            </a:r>
            <a:endParaRPr lang="en-US" sz="1200" dirty="0">
              <a:effectLst/>
              <a:latin typeface="+mn-lt"/>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tabLst>
                <a:tab pos="1496060" algn="l"/>
              </a:tabLs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6" name="Google Shape;76;p15">
            <a:extLst>
              <a:ext uri="{FF2B5EF4-FFF2-40B4-BE49-F238E27FC236}">
                <a16:creationId xmlns:a16="http://schemas.microsoft.com/office/drawing/2014/main" id="{0BB725CE-8D1A-CBD2-8286-09D2A6E6E4E3}"/>
              </a:ext>
            </a:extLst>
          </p:cNvPr>
          <p:cNvPicPr preferRelativeResize="0"/>
          <p:nvPr/>
        </p:nvPicPr>
        <p:blipFill>
          <a:blip r:embed="rId3">
            <a:alphaModFix/>
          </a:blip>
          <a:stretch>
            <a:fillRect/>
          </a:stretch>
        </p:blipFill>
        <p:spPr>
          <a:xfrm>
            <a:off x="6992250" y="71075"/>
            <a:ext cx="2073075" cy="535925"/>
          </a:xfrm>
          <a:prstGeom prst="rect">
            <a:avLst/>
          </a:prstGeom>
          <a:noFill/>
          <a:ln>
            <a:noFill/>
          </a:ln>
        </p:spPr>
      </p:pic>
      <p:sp>
        <p:nvSpPr>
          <p:cNvPr id="78" name="Google Shape;78;p15">
            <a:extLst>
              <a:ext uri="{FF2B5EF4-FFF2-40B4-BE49-F238E27FC236}">
                <a16:creationId xmlns:a16="http://schemas.microsoft.com/office/drawing/2014/main" id="{47DF3104-DE9E-A940-64B0-B75BCBAFAF64}"/>
              </a:ext>
            </a:extLst>
          </p:cNvPr>
          <p:cNvSpPr txBox="1">
            <a:spLocks noGrp="1"/>
          </p:cNvSpPr>
          <p:nvPr>
            <p:ph type="subTitle" idx="4294967295"/>
          </p:nvPr>
        </p:nvSpPr>
        <p:spPr>
          <a:xfrm>
            <a:off x="2303100" y="-12"/>
            <a:ext cx="4537800" cy="535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100" b="1">
                <a:latin typeface="Comfortaa"/>
                <a:ea typeface="Comfortaa"/>
                <a:cs typeface="Comfortaa"/>
                <a:sym typeface="Comfortaa"/>
              </a:rPr>
              <a:t>DEPARTMENT OF COMPUTER SCIENCE AND ENGINEERING</a:t>
            </a:r>
            <a:endParaRPr sz="1100" b="1">
              <a:latin typeface="Comfortaa"/>
              <a:ea typeface="Comfortaa"/>
              <a:cs typeface="Comfortaa"/>
              <a:sym typeface="Comfortaa"/>
            </a:endParaRPr>
          </a:p>
        </p:txBody>
      </p:sp>
      <p:sp>
        <p:nvSpPr>
          <p:cNvPr id="79" name="Google Shape;79;p15">
            <a:extLst>
              <a:ext uri="{FF2B5EF4-FFF2-40B4-BE49-F238E27FC236}">
                <a16:creationId xmlns:a16="http://schemas.microsoft.com/office/drawing/2014/main" id="{CFD9D035-6C94-5670-B60C-6D9E3C321507}"/>
              </a:ext>
            </a:extLst>
          </p:cNvPr>
          <p:cNvSpPr txBox="1">
            <a:spLocks noGrp="1"/>
          </p:cNvSpPr>
          <p:nvPr>
            <p:ph type="subTitle" idx="4294967295"/>
          </p:nvPr>
        </p:nvSpPr>
        <p:spPr>
          <a:xfrm>
            <a:off x="961925" y="350700"/>
            <a:ext cx="7063200" cy="7698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US" sz="2800" b="1" dirty="0">
                <a:solidFill>
                  <a:schemeClr val="tx1"/>
                </a:solidFill>
                <a:latin typeface="Times New Roman" panose="02020603050405020304" pitchFamily="18" charset="0"/>
                <a:ea typeface="Comfortaa"/>
                <a:cs typeface="Times New Roman" panose="02020603050405020304" pitchFamily="18" charset="0"/>
                <a:sym typeface="Comfortaa"/>
              </a:rPr>
              <a:t>MODULES</a:t>
            </a:r>
            <a:endParaRPr sz="2800" b="1" dirty="0">
              <a:solidFill>
                <a:schemeClr val="tx1"/>
              </a:solidFill>
              <a:latin typeface="Times New Roman" panose="02020603050405020304" pitchFamily="18" charset="0"/>
              <a:ea typeface="Comfortaa"/>
              <a:cs typeface="Times New Roman" panose="02020603050405020304" pitchFamily="18" charset="0"/>
              <a:sym typeface="Comfortaa"/>
            </a:endParaRPr>
          </a:p>
        </p:txBody>
      </p:sp>
      <p:sp>
        <p:nvSpPr>
          <p:cNvPr id="80" name="Google Shape;80;p15">
            <a:extLst>
              <a:ext uri="{FF2B5EF4-FFF2-40B4-BE49-F238E27FC236}">
                <a16:creationId xmlns:a16="http://schemas.microsoft.com/office/drawing/2014/main" id="{46D29A5C-42DD-81C9-7ABF-B6FA1BE80A05}"/>
              </a:ext>
            </a:extLst>
          </p:cNvPr>
          <p:cNvSpPr txBox="1">
            <a:spLocks noGrp="1"/>
          </p:cNvSpPr>
          <p:nvPr>
            <p:ph type="subTitle" idx="4294967295"/>
          </p:nvPr>
        </p:nvSpPr>
        <p:spPr>
          <a:xfrm>
            <a:off x="8589000" y="4686600"/>
            <a:ext cx="555000" cy="4569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1200"/>
              </a:spcAft>
              <a:buNone/>
            </a:pPr>
            <a:endParaRPr sz="1100" b="1" dirty="0">
              <a:latin typeface="Comfortaa"/>
              <a:ea typeface="Comfortaa"/>
              <a:cs typeface="Comfortaa"/>
              <a:sym typeface="Comfortaa"/>
            </a:endParaRPr>
          </a:p>
        </p:txBody>
      </p:sp>
    </p:spTree>
    <p:extLst>
      <p:ext uri="{BB962C8B-B14F-4D97-AF65-F5344CB8AC3E}">
        <p14:creationId xmlns:p14="http://schemas.microsoft.com/office/powerpoint/2010/main" val="1753960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4">
          <a:extLst>
            <a:ext uri="{FF2B5EF4-FFF2-40B4-BE49-F238E27FC236}">
              <a16:creationId xmlns:a16="http://schemas.microsoft.com/office/drawing/2014/main" id="{F0F749D8-69A5-0591-1E11-264EFD002EA2}"/>
            </a:ext>
          </a:extLst>
        </p:cNvPr>
        <p:cNvGrpSpPr/>
        <p:nvPr/>
      </p:nvGrpSpPr>
      <p:grpSpPr>
        <a:xfrm>
          <a:off x="0" y="0"/>
          <a:ext cx="0" cy="0"/>
          <a:chOff x="0" y="0"/>
          <a:chExt cx="0" cy="0"/>
        </a:xfrm>
      </p:grpSpPr>
      <p:sp>
        <p:nvSpPr>
          <p:cNvPr id="75" name="Google Shape;75;p15">
            <a:extLst>
              <a:ext uri="{FF2B5EF4-FFF2-40B4-BE49-F238E27FC236}">
                <a16:creationId xmlns:a16="http://schemas.microsoft.com/office/drawing/2014/main" id="{27F14F7D-4522-6C8C-7FE1-72B26AB3882A}"/>
              </a:ext>
            </a:extLst>
          </p:cNvPr>
          <p:cNvSpPr txBox="1">
            <a:spLocks noGrp="1"/>
          </p:cNvSpPr>
          <p:nvPr>
            <p:ph type="subTitle" idx="4294967295"/>
          </p:nvPr>
        </p:nvSpPr>
        <p:spPr>
          <a:xfrm>
            <a:off x="961925" y="1120500"/>
            <a:ext cx="7063200" cy="3663712"/>
          </a:xfrm>
          <a:prstGeom prst="rect">
            <a:avLst/>
          </a:prstGeom>
        </p:spPr>
        <p:txBody>
          <a:bodyPr spcFirstLastPara="1" wrap="square" lIns="91425" tIns="91425" rIns="91425" bIns="91425" anchor="t" anchorCtr="0">
            <a:noAutofit/>
          </a:bodyPr>
          <a:lstStyle/>
          <a:p>
            <a:pPr marL="0" marR="0" indent="0" algn="just">
              <a:lnSpc>
                <a:spcPct val="150000"/>
              </a:lnSpc>
              <a:spcBef>
                <a:spcPts val="0"/>
              </a:spcBef>
              <a:spcAft>
                <a:spcPts val="1000"/>
              </a:spcAft>
              <a:buNone/>
              <a:tabLst>
                <a:tab pos="1496060" algn="l"/>
              </a:tabLst>
            </a:pPr>
            <a:r>
              <a:rPr lang="en-US" sz="1200" b="1" dirty="0">
                <a:solidFill>
                  <a:srgbClr val="000000"/>
                </a:solidFill>
                <a:effectLst/>
                <a:latin typeface="+mn-lt"/>
                <a:ea typeface="Calibri" panose="020F0502020204030204" pitchFamily="34" charset="0"/>
                <a:cs typeface="Times New Roman" panose="02020603050405020304" pitchFamily="18" charset="0"/>
              </a:rPr>
              <a:t>TRAINING AND TESTING:</a:t>
            </a:r>
            <a:endParaRPr lang="en-US" sz="1200" dirty="0">
              <a:effectLst/>
              <a:latin typeface="+mn-lt"/>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tabLst>
                <a:tab pos="1496060" algn="l"/>
              </a:tabLst>
            </a:pPr>
            <a:r>
              <a:rPr lang="en-US" sz="1200" dirty="0">
                <a:solidFill>
                  <a:srgbClr val="000000"/>
                </a:solidFill>
                <a:effectLst/>
                <a:latin typeface="+mn-lt"/>
                <a:ea typeface="Calibri" panose="020F0502020204030204" pitchFamily="34" charset="0"/>
                <a:cs typeface="Times New Roman" panose="02020603050405020304" pitchFamily="18" charset="0"/>
              </a:rPr>
              <a:t>Training and Testing module involves the actual implementation of the </a:t>
            </a:r>
            <a:r>
              <a:rPr lang="en-US" sz="1200" dirty="0">
                <a:solidFill>
                  <a:srgbClr val="000000"/>
                </a:solidFill>
                <a:latin typeface="+mn-lt"/>
                <a:ea typeface="Calibri" panose="020F0502020204030204" pitchFamily="34" charset="0"/>
                <a:cs typeface="Times New Roman" panose="02020603050405020304" pitchFamily="18" charset="0"/>
              </a:rPr>
              <a:t>Random Forest</a:t>
            </a:r>
            <a:r>
              <a:rPr lang="en-US" sz="1200" dirty="0">
                <a:solidFill>
                  <a:srgbClr val="000000"/>
                </a:solidFill>
                <a:effectLst/>
                <a:latin typeface="+mn-lt"/>
                <a:ea typeface="Calibri" panose="020F0502020204030204" pitchFamily="34" charset="0"/>
                <a:cs typeface="Times New Roman" panose="02020603050405020304" pitchFamily="18" charset="0"/>
              </a:rPr>
              <a:t> algorithm. </a:t>
            </a:r>
          </a:p>
          <a:p>
            <a:pPr marL="0" marR="0" algn="just">
              <a:lnSpc>
                <a:spcPct val="150000"/>
              </a:lnSpc>
              <a:spcBef>
                <a:spcPts val="0"/>
              </a:spcBef>
              <a:spcAft>
                <a:spcPts val="1000"/>
              </a:spcAft>
              <a:tabLst>
                <a:tab pos="1496060" algn="l"/>
              </a:tabLst>
            </a:pPr>
            <a:r>
              <a:rPr lang="en-US" sz="1200" dirty="0">
                <a:solidFill>
                  <a:srgbClr val="000000"/>
                </a:solidFill>
                <a:effectLst/>
                <a:latin typeface="+mn-lt"/>
                <a:ea typeface="Calibri" panose="020F0502020204030204" pitchFamily="34" charset="0"/>
                <a:cs typeface="Times New Roman" panose="02020603050405020304" pitchFamily="18" charset="0"/>
              </a:rPr>
              <a:t>The model is trained using a portion of the preprocessed data, learning the relationships between input features and crop yields. </a:t>
            </a:r>
          </a:p>
          <a:p>
            <a:pPr marL="0" marR="0" algn="just">
              <a:lnSpc>
                <a:spcPct val="150000"/>
              </a:lnSpc>
              <a:spcBef>
                <a:spcPts val="0"/>
              </a:spcBef>
              <a:spcAft>
                <a:spcPts val="1000"/>
              </a:spcAft>
              <a:tabLst>
                <a:tab pos="1496060" algn="l"/>
              </a:tabLst>
            </a:pPr>
            <a:r>
              <a:rPr lang="en-US" sz="1200" dirty="0">
                <a:solidFill>
                  <a:srgbClr val="000000"/>
                </a:solidFill>
                <a:effectLst/>
                <a:latin typeface="+mn-lt"/>
                <a:ea typeface="Calibri" panose="020F0502020204030204" pitchFamily="34" charset="0"/>
                <a:cs typeface="Times New Roman" panose="02020603050405020304" pitchFamily="18" charset="0"/>
              </a:rPr>
              <a:t>Subsequently, the model's performance is evaluated using a separate set of data not seen during training (testing set) to ensure its generalizability. </a:t>
            </a:r>
          </a:p>
          <a:p>
            <a:pPr marL="0" marR="0" algn="just">
              <a:lnSpc>
                <a:spcPct val="150000"/>
              </a:lnSpc>
              <a:spcBef>
                <a:spcPts val="0"/>
              </a:spcBef>
              <a:spcAft>
                <a:spcPts val="1000"/>
              </a:spcAft>
              <a:tabLst>
                <a:tab pos="1496060" algn="l"/>
              </a:tabLst>
            </a:pPr>
            <a:r>
              <a:rPr lang="en-US" sz="1200" dirty="0">
                <a:solidFill>
                  <a:srgbClr val="000000"/>
                </a:solidFill>
                <a:effectLst/>
                <a:latin typeface="+mn-lt"/>
                <a:ea typeface="Calibri" panose="020F0502020204030204" pitchFamily="34" charset="0"/>
                <a:cs typeface="Times New Roman" panose="02020603050405020304" pitchFamily="18" charset="0"/>
              </a:rPr>
              <a:t>This module fine-tunes the </a:t>
            </a:r>
            <a:r>
              <a:rPr lang="en-US" sz="1200" dirty="0">
                <a:solidFill>
                  <a:srgbClr val="000000"/>
                </a:solidFill>
                <a:latin typeface="+mn-lt"/>
                <a:ea typeface="Calibri" panose="020F0502020204030204" pitchFamily="34" charset="0"/>
                <a:cs typeface="Times New Roman" panose="02020603050405020304" pitchFamily="18" charset="0"/>
              </a:rPr>
              <a:t>Random Forest</a:t>
            </a:r>
            <a:r>
              <a:rPr lang="en-US" sz="1200" dirty="0">
                <a:solidFill>
                  <a:srgbClr val="000000"/>
                </a:solidFill>
                <a:effectLst/>
                <a:latin typeface="+mn-lt"/>
                <a:ea typeface="Calibri" panose="020F0502020204030204" pitchFamily="34" charset="0"/>
                <a:cs typeface="Times New Roman" panose="02020603050405020304" pitchFamily="18" charset="0"/>
              </a:rPr>
              <a:t> parameters and assesses the model's accuracy and reliability in predicting crop yields under diverse conditions.</a:t>
            </a:r>
            <a:endParaRPr lang="en-US" sz="1200" dirty="0">
              <a:effectLst/>
              <a:latin typeface="+mn-lt"/>
              <a:ea typeface="Calibri" panose="020F0502020204030204" pitchFamily="34" charset="0"/>
              <a:cs typeface="Times New Roman" panose="02020603050405020304" pitchFamily="18" charset="0"/>
            </a:endParaRPr>
          </a:p>
        </p:txBody>
      </p:sp>
      <p:pic>
        <p:nvPicPr>
          <p:cNvPr id="76" name="Google Shape;76;p15">
            <a:extLst>
              <a:ext uri="{FF2B5EF4-FFF2-40B4-BE49-F238E27FC236}">
                <a16:creationId xmlns:a16="http://schemas.microsoft.com/office/drawing/2014/main" id="{8B0F7026-29A0-DDC6-0C2B-74CC32570EE8}"/>
              </a:ext>
            </a:extLst>
          </p:cNvPr>
          <p:cNvPicPr preferRelativeResize="0"/>
          <p:nvPr/>
        </p:nvPicPr>
        <p:blipFill>
          <a:blip r:embed="rId3">
            <a:alphaModFix/>
          </a:blip>
          <a:stretch>
            <a:fillRect/>
          </a:stretch>
        </p:blipFill>
        <p:spPr>
          <a:xfrm>
            <a:off x="6992250" y="71075"/>
            <a:ext cx="2073075" cy="535925"/>
          </a:xfrm>
          <a:prstGeom prst="rect">
            <a:avLst/>
          </a:prstGeom>
          <a:noFill/>
          <a:ln>
            <a:noFill/>
          </a:ln>
        </p:spPr>
      </p:pic>
      <p:sp>
        <p:nvSpPr>
          <p:cNvPr id="78" name="Google Shape;78;p15">
            <a:extLst>
              <a:ext uri="{FF2B5EF4-FFF2-40B4-BE49-F238E27FC236}">
                <a16:creationId xmlns:a16="http://schemas.microsoft.com/office/drawing/2014/main" id="{CB16711B-4D67-26E2-5189-C7AEA9DC5F44}"/>
              </a:ext>
            </a:extLst>
          </p:cNvPr>
          <p:cNvSpPr txBox="1">
            <a:spLocks noGrp="1"/>
          </p:cNvSpPr>
          <p:nvPr>
            <p:ph type="subTitle" idx="4294967295"/>
          </p:nvPr>
        </p:nvSpPr>
        <p:spPr>
          <a:xfrm>
            <a:off x="2303100" y="-12"/>
            <a:ext cx="4537800" cy="535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100" b="1">
                <a:latin typeface="Comfortaa"/>
                <a:ea typeface="Comfortaa"/>
                <a:cs typeface="Comfortaa"/>
                <a:sym typeface="Comfortaa"/>
              </a:rPr>
              <a:t>DEPARTMENT OF COMPUTER SCIENCE AND ENGINEERING</a:t>
            </a:r>
            <a:endParaRPr sz="1100" b="1">
              <a:latin typeface="Comfortaa"/>
              <a:ea typeface="Comfortaa"/>
              <a:cs typeface="Comfortaa"/>
              <a:sym typeface="Comfortaa"/>
            </a:endParaRPr>
          </a:p>
        </p:txBody>
      </p:sp>
      <p:sp>
        <p:nvSpPr>
          <p:cNvPr id="79" name="Google Shape;79;p15">
            <a:extLst>
              <a:ext uri="{FF2B5EF4-FFF2-40B4-BE49-F238E27FC236}">
                <a16:creationId xmlns:a16="http://schemas.microsoft.com/office/drawing/2014/main" id="{612DBDC9-2EDF-5712-EB46-2895E5468B0A}"/>
              </a:ext>
            </a:extLst>
          </p:cNvPr>
          <p:cNvSpPr txBox="1">
            <a:spLocks noGrp="1"/>
          </p:cNvSpPr>
          <p:nvPr>
            <p:ph type="subTitle" idx="4294967295"/>
          </p:nvPr>
        </p:nvSpPr>
        <p:spPr>
          <a:xfrm>
            <a:off x="961925" y="350700"/>
            <a:ext cx="7063200" cy="7698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US" sz="2800" b="1" dirty="0">
                <a:solidFill>
                  <a:schemeClr val="tx1"/>
                </a:solidFill>
                <a:latin typeface="Times New Roman" panose="02020603050405020304" pitchFamily="18" charset="0"/>
                <a:ea typeface="Comfortaa"/>
                <a:cs typeface="Times New Roman" panose="02020603050405020304" pitchFamily="18" charset="0"/>
                <a:sym typeface="Comfortaa"/>
              </a:rPr>
              <a:t>MODULES</a:t>
            </a:r>
            <a:endParaRPr sz="2800" b="1" dirty="0">
              <a:solidFill>
                <a:schemeClr val="tx1"/>
              </a:solidFill>
              <a:latin typeface="Times New Roman" panose="02020603050405020304" pitchFamily="18" charset="0"/>
              <a:ea typeface="Comfortaa"/>
              <a:cs typeface="Times New Roman" panose="02020603050405020304" pitchFamily="18" charset="0"/>
              <a:sym typeface="Comfortaa"/>
            </a:endParaRPr>
          </a:p>
        </p:txBody>
      </p:sp>
      <p:sp>
        <p:nvSpPr>
          <p:cNvPr id="80" name="Google Shape;80;p15">
            <a:extLst>
              <a:ext uri="{FF2B5EF4-FFF2-40B4-BE49-F238E27FC236}">
                <a16:creationId xmlns:a16="http://schemas.microsoft.com/office/drawing/2014/main" id="{B84C893B-DBBC-A7ED-8888-0EFB4CDC5065}"/>
              </a:ext>
            </a:extLst>
          </p:cNvPr>
          <p:cNvSpPr txBox="1">
            <a:spLocks noGrp="1"/>
          </p:cNvSpPr>
          <p:nvPr>
            <p:ph type="subTitle" idx="4294967295"/>
          </p:nvPr>
        </p:nvSpPr>
        <p:spPr>
          <a:xfrm>
            <a:off x="8589000" y="4686600"/>
            <a:ext cx="555000" cy="4569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1200"/>
              </a:spcAft>
              <a:buNone/>
            </a:pPr>
            <a:endParaRPr sz="1100" b="1" dirty="0">
              <a:latin typeface="Comfortaa"/>
              <a:ea typeface="Comfortaa"/>
              <a:cs typeface="Comfortaa"/>
              <a:sym typeface="Comfortaa"/>
            </a:endParaRPr>
          </a:p>
        </p:txBody>
      </p:sp>
    </p:spTree>
    <p:extLst>
      <p:ext uri="{BB962C8B-B14F-4D97-AF65-F5344CB8AC3E}">
        <p14:creationId xmlns:p14="http://schemas.microsoft.com/office/powerpoint/2010/main" val="1200952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4">
          <a:extLst>
            <a:ext uri="{FF2B5EF4-FFF2-40B4-BE49-F238E27FC236}">
              <a16:creationId xmlns:a16="http://schemas.microsoft.com/office/drawing/2014/main" id="{4B8D9F0C-8E95-B03D-25FA-F20A25D19537}"/>
            </a:ext>
          </a:extLst>
        </p:cNvPr>
        <p:cNvGrpSpPr/>
        <p:nvPr/>
      </p:nvGrpSpPr>
      <p:grpSpPr>
        <a:xfrm>
          <a:off x="0" y="0"/>
          <a:ext cx="0" cy="0"/>
          <a:chOff x="0" y="0"/>
          <a:chExt cx="0" cy="0"/>
        </a:xfrm>
      </p:grpSpPr>
      <p:sp>
        <p:nvSpPr>
          <p:cNvPr id="75" name="Google Shape;75;p15">
            <a:extLst>
              <a:ext uri="{FF2B5EF4-FFF2-40B4-BE49-F238E27FC236}">
                <a16:creationId xmlns:a16="http://schemas.microsoft.com/office/drawing/2014/main" id="{C6BEE2AE-8C25-E7E5-E373-5E8240E256A0}"/>
              </a:ext>
            </a:extLst>
          </p:cNvPr>
          <p:cNvSpPr txBox="1">
            <a:spLocks noGrp="1"/>
          </p:cNvSpPr>
          <p:nvPr>
            <p:ph type="subTitle" idx="4294967295"/>
          </p:nvPr>
        </p:nvSpPr>
        <p:spPr>
          <a:xfrm>
            <a:off x="847625" y="855413"/>
            <a:ext cx="7063200" cy="3844406"/>
          </a:xfrm>
          <a:prstGeom prst="rect">
            <a:avLst/>
          </a:prstGeom>
        </p:spPr>
        <p:txBody>
          <a:bodyPr spcFirstLastPara="1" wrap="square" lIns="91425" tIns="91425" rIns="91425" bIns="91425" anchor="t" anchorCtr="0">
            <a:noAutofit/>
          </a:bodyPr>
          <a:lstStyle/>
          <a:p>
            <a:pPr marL="0" marR="0" indent="0" algn="just">
              <a:lnSpc>
                <a:spcPct val="150000"/>
              </a:lnSpc>
              <a:spcBef>
                <a:spcPts val="0"/>
              </a:spcBef>
              <a:spcAft>
                <a:spcPts val="1000"/>
              </a:spcAft>
              <a:buNone/>
              <a:tabLst>
                <a:tab pos="1496060" algn="l"/>
              </a:tabLst>
            </a:pPr>
            <a:r>
              <a:rPr lang="en-US" sz="1200" b="1" dirty="0">
                <a:solidFill>
                  <a:srgbClr val="000000"/>
                </a:solidFill>
                <a:effectLst/>
                <a:latin typeface="+mn-lt"/>
                <a:ea typeface="Calibri" panose="020F0502020204030204" pitchFamily="34" charset="0"/>
                <a:cs typeface="Times New Roman" panose="02020603050405020304" pitchFamily="18" charset="0"/>
              </a:rPr>
              <a:t>CROP YIELD PREDICTION USING RANDM FOREST:</a:t>
            </a:r>
            <a:endParaRPr lang="en-US" sz="1200" dirty="0">
              <a:effectLst/>
              <a:latin typeface="+mn-lt"/>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tabLst>
                <a:tab pos="1496060" algn="l"/>
              </a:tabLst>
            </a:pPr>
            <a:r>
              <a:rPr lang="en-US" sz="1200" dirty="0">
                <a:solidFill>
                  <a:srgbClr val="000000"/>
                </a:solidFill>
                <a:effectLst/>
                <a:latin typeface="+mn-lt"/>
                <a:ea typeface="Calibri" panose="020F0502020204030204" pitchFamily="34" charset="0"/>
                <a:cs typeface="Times New Roman" panose="02020603050405020304" pitchFamily="18" charset="0"/>
              </a:rPr>
              <a:t>The Crop Yield Prediction Using </a:t>
            </a:r>
            <a:r>
              <a:rPr lang="en-US" sz="1200" dirty="0">
                <a:solidFill>
                  <a:srgbClr val="000000"/>
                </a:solidFill>
                <a:latin typeface="+mn-lt"/>
                <a:ea typeface="Calibri" panose="020F0502020204030204" pitchFamily="34" charset="0"/>
                <a:cs typeface="Times New Roman" panose="02020603050405020304" pitchFamily="18" charset="0"/>
              </a:rPr>
              <a:t>Random Forest</a:t>
            </a:r>
            <a:r>
              <a:rPr lang="en-US" sz="1200" dirty="0">
                <a:solidFill>
                  <a:srgbClr val="000000"/>
                </a:solidFill>
                <a:effectLst/>
                <a:latin typeface="+mn-lt"/>
                <a:ea typeface="Calibri" panose="020F0502020204030204" pitchFamily="34" charset="0"/>
                <a:cs typeface="Times New Roman" panose="02020603050405020304" pitchFamily="18" charset="0"/>
              </a:rPr>
              <a:t> module applies the trained model to make predictions on new, unseen data. </a:t>
            </a:r>
          </a:p>
          <a:p>
            <a:pPr marL="0" marR="0" algn="just">
              <a:lnSpc>
                <a:spcPct val="150000"/>
              </a:lnSpc>
              <a:spcBef>
                <a:spcPts val="0"/>
              </a:spcBef>
              <a:spcAft>
                <a:spcPts val="1000"/>
              </a:spcAft>
              <a:tabLst>
                <a:tab pos="1496060" algn="l"/>
              </a:tabLst>
            </a:pPr>
            <a:r>
              <a:rPr lang="en-US" sz="1200" dirty="0">
                <a:solidFill>
                  <a:srgbClr val="000000"/>
                </a:solidFill>
                <a:effectLst/>
                <a:latin typeface="+mn-lt"/>
                <a:ea typeface="Calibri" panose="020F0502020204030204" pitchFamily="34" charset="0"/>
                <a:cs typeface="Times New Roman" panose="02020603050405020304" pitchFamily="18" charset="0"/>
              </a:rPr>
              <a:t>By inputting relevant environmental variables, farmers can obtain predictions for crop yields. </a:t>
            </a:r>
          </a:p>
          <a:p>
            <a:pPr marL="0" marR="0" algn="just">
              <a:lnSpc>
                <a:spcPct val="150000"/>
              </a:lnSpc>
              <a:spcBef>
                <a:spcPts val="0"/>
              </a:spcBef>
              <a:spcAft>
                <a:spcPts val="1000"/>
              </a:spcAft>
              <a:tabLst>
                <a:tab pos="1496060" algn="l"/>
              </a:tabLst>
            </a:pPr>
            <a:r>
              <a:rPr lang="en-US" sz="1200" dirty="0">
                <a:solidFill>
                  <a:srgbClr val="000000"/>
                </a:solidFill>
                <a:effectLst/>
                <a:latin typeface="+mn-lt"/>
                <a:ea typeface="Calibri" panose="020F0502020204030204" pitchFamily="34" charset="0"/>
                <a:cs typeface="Times New Roman" panose="02020603050405020304" pitchFamily="18" charset="0"/>
              </a:rPr>
              <a:t>The </a:t>
            </a:r>
            <a:r>
              <a:rPr lang="en-US" sz="1200" dirty="0">
                <a:solidFill>
                  <a:srgbClr val="000000"/>
                </a:solidFill>
                <a:latin typeface="+mn-lt"/>
                <a:ea typeface="Calibri" panose="020F0502020204030204" pitchFamily="34" charset="0"/>
                <a:cs typeface="Times New Roman" panose="02020603050405020304" pitchFamily="18" charset="0"/>
              </a:rPr>
              <a:t>Random Forest</a:t>
            </a:r>
            <a:r>
              <a:rPr lang="en-US" sz="1200" dirty="0">
                <a:solidFill>
                  <a:srgbClr val="000000"/>
                </a:solidFill>
                <a:effectLst/>
                <a:latin typeface="+mn-lt"/>
                <a:ea typeface="Calibri" panose="020F0502020204030204" pitchFamily="34" charset="0"/>
                <a:cs typeface="Times New Roman" panose="02020603050405020304" pitchFamily="18" charset="0"/>
              </a:rPr>
              <a:t> algorithm, leveraging its pattern recognition capabilities, provides accurate and reliable estimates, empowering farmers with valuable insights for decision-making regarding crop management strategies. </a:t>
            </a:r>
          </a:p>
          <a:p>
            <a:pPr marL="0" marR="0" algn="just">
              <a:lnSpc>
                <a:spcPct val="150000"/>
              </a:lnSpc>
              <a:spcBef>
                <a:spcPts val="0"/>
              </a:spcBef>
              <a:spcAft>
                <a:spcPts val="1000"/>
              </a:spcAft>
              <a:tabLst>
                <a:tab pos="1496060" algn="l"/>
              </a:tabLst>
            </a:pPr>
            <a:r>
              <a:rPr lang="en-US" sz="1200" dirty="0">
                <a:solidFill>
                  <a:srgbClr val="000000"/>
                </a:solidFill>
                <a:effectLst/>
                <a:latin typeface="+mn-lt"/>
                <a:ea typeface="Calibri" panose="020F0502020204030204" pitchFamily="34" charset="0"/>
                <a:cs typeface="Times New Roman" panose="02020603050405020304" pitchFamily="18" charset="0"/>
              </a:rPr>
              <a:t>This module represents the practical application of the </a:t>
            </a:r>
            <a:r>
              <a:rPr lang="en-US" sz="1200" dirty="0">
                <a:solidFill>
                  <a:srgbClr val="000000"/>
                </a:solidFill>
                <a:latin typeface="+mn-lt"/>
                <a:ea typeface="Calibri" panose="020F0502020204030204" pitchFamily="34" charset="0"/>
                <a:cs typeface="Times New Roman" panose="02020603050405020304" pitchFamily="18" charset="0"/>
              </a:rPr>
              <a:t>Random Forest</a:t>
            </a:r>
            <a:r>
              <a:rPr lang="en-US" sz="1200" dirty="0">
                <a:solidFill>
                  <a:srgbClr val="000000"/>
                </a:solidFill>
                <a:effectLst/>
                <a:latin typeface="+mn-lt"/>
                <a:ea typeface="Calibri" panose="020F0502020204030204" pitchFamily="34" charset="0"/>
                <a:cs typeface="Times New Roman" panose="02020603050405020304" pitchFamily="18" charset="0"/>
              </a:rPr>
              <a:t>-based crop yield prediction system, contributing to informed and proactive agricultural practices</a:t>
            </a:r>
            <a:r>
              <a:rPr lang="en-US" sz="1400" dirty="0">
                <a:solidFill>
                  <a:srgbClr val="000000"/>
                </a:solidFill>
                <a:effectLst/>
                <a:latin typeface="+mn-lt"/>
                <a:ea typeface="Calibri" panose="020F0502020204030204" pitchFamily="34" charset="0"/>
                <a:cs typeface="Times New Roman" panose="02020603050405020304" pitchFamily="18" charset="0"/>
              </a:rPr>
              <a:t>.</a:t>
            </a:r>
            <a:endParaRPr lang="en-US" sz="1400" dirty="0">
              <a:effectLst/>
              <a:latin typeface="+mn-lt"/>
              <a:ea typeface="Calibri" panose="020F0502020204030204" pitchFamily="34" charset="0"/>
              <a:cs typeface="Times New Roman" panose="02020603050405020304" pitchFamily="18" charset="0"/>
            </a:endParaRPr>
          </a:p>
        </p:txBody>
      </p:sp>
      <p:pic>
        <p:nvPicPr>
          <p:cNvPr id="76" name="Google Shape;76;p15">
            <a:extLst>
              <a:ext uri="{FF2B5EF4-FFF2-40B4-BE49-F238E27FC236}">
                <a16:creationId xmlns:a16="http://schemas.microsoft.com/office/drawing/2014/main" id="{A6137CDD-1D63-B97D-B1D1-3F74CE39E213}"/>
              </a:ext>
            </a:extLst>
          </p:cNvPr>
          <p:cNvPicPr preferRelativeResize="0"/>
          <p:nvPr/>
        </p:nvPicPr>
        <p:blipFill>
          <a:blip r:embed="rId3">
            <a:alphaModFix/>
          </a:blip>
          <a:stretch>
            <a:fillRect/>
          </a:stretch>
        </p:blipFill>
        <p:spPr>
          <a:xfrm>
            <a:off x="6992250" y="71075"/>
            <a:ext cx="2073075" cy="535925"/>
          </a:xfrm>
          <a:prstGeom prst="rect">
            <a:avLst/>
          </a:prstGeom>
          <a:noFill/>
          <a:ln>
            <a:noFill/>
          </a:ln>
        </p:spPr>
      </p:pic>
      <p:sp>
        <p:nvSpPr>
          <p:cNvPr id="78" name="Google Shape;78;p15">
            <a:extLst>
              <a:ext uri="{FF2B5EF4-FFF2-40B4-BE49-F238E27FC236}">
                <a16:creationId xmlns:a16="http://schemas.microsoft.com/office/drawing/2014/main" id="{13BBEBFB-D2A0-87A0-FE17-9B2614D79B55}"/>
              </a:ext>
            </a:extLst>
          </p:cNvPr>
          <p:cNvSpPr txBox="1">
            <a:spLocks noGrp="1"/>
          </p:cNvSpPr>
          <p:nvPr>
            <p:ph type="subTitle" idx="4294967295"/>
          </p:nvPr>
        </p:nvSpPr>
        <p:spPr>
          <a:xfrm>
            <a:off x="2303100" y="-12"/>
            <a:ext cx="4537800" cy="535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100" b="1">
                <a:latin typeface="Comfortaa"/>
                <a:ea typeface="Comfortaa"/>
                <a:cs typeface="Comfortaa"/>
                <a:sym typeface="Comfortaa"/>
              </a:rPr>
              <a:t>DEPARTMENT OF COMPUTER SCIENCE AND ENGINEERING</a:t>
            </a:r>
            <a:endParaRPr sz="1100" b="1">
              <a:latin typeface="Comfortaa"/>
              <a:ea typeface="Comfortaa"/>
              <a:cs typeface="Comfortaa"/>
              <a:sym typeface="Comfortaa"/>
            </a:endParaRPr>
          </a:p>
        </p:txBody>
      </p:sp>
      <p:sp>
        <p:nvSpPr>
          <p:cNvPr id="79" name="Google Shape;79;p15">
            <a:extLst>
              <a:ext uri="{FF2B5EF4-FFF2-40B4-BE49-F238E27FC236}">
                <a16:creationId xmlns:a16="http://schemas.microsoft.com/office/drawing/2014/main" id="{4A9DC2FC-53C7-3A02-4D74-7D521D1EDCA9}"/>
              </a:ext>
            </a:extLst>
          </p:cNvPr>
          <p:cNvSpPr txBox="1">
            <a:spLocks noGrp="1"/>
          </p:cNvSpPr>
          <p:nvPr>
            <p:ph type="subTitle" idx="4294967295"/>
          </p:nvPr>
        </p:nvSpPr>
        <p:spPr>
          <a:xfrm>
            <a:off x="961925" y="350700"/>
            <a:ext cx="7063200" cy="7698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US" sz="2800" b="1" dirty="0">
                <a:solidFill>
                  <a:schemeClr val="tx1"/>
                </a:solidFill>
                <a:latin typeface="Times New Roman" panose="02020603050405020304" pitchFamily="18" charset="0"/>
                <a:ea typeface="Comfortaa"/>
                <a:cs typeface="Times New Roman" panose="02020603050405020304" pitchFamily="18" charset="0"/>
                <a:sym typeface="Comfortaa"/>
              </a:rPr>
              <a:t>MODULES</a:t>
            </a:r>
            <a:endParaRPr sz="2800" b="1" dirty="0">
              <a:solidFill>
                <a:schemeClr val="tx1"/>
              </a:solidFill>
              <a:latin typeface="Times New Roman" panose="02020603050405020304" pitchFamily="18" charset="0"/>
              <a:ea typeface="Comfortaa"/>
              <a:cs typeface="Times New Roman" panose="02020603050405020304" pitchFamily="18" charset="0"/>
              <a:sym typeface="Comfortaa"/>
            </a:endParaRPr>
          </a:p>
        </p:txBody>
      </p:sp>
      <p:sp>
        <p:nvSpPr>
          <p:cNvPr id="80" name="Google Shape;80;p15">
            <a:extLst>
              <a:ext uri="{FF2B5EF4-FFF2-40B4-BE49-F238E27FC236}">
                <a16:creationId xmlns:a16="http://schemas.microsoft.com/office/drawing/2014/main" id="{42C8568F-7376-CF65-C25D-A48D4D02CC2D}"/>
              </a:ext>
            </a:extLst>
          </p:cNvPr>
          <p:cNvSpPr txBox="1">
            <a:spLocks noGrp="1"/>
          </p:cNvSpPr>
          <p:nvPr>
            <p:ph type="subTitle" idx="4294967295"/>
          </p:nvPr>
        </p:nvSpPr>
        <p:spPr>
          <a:xfrm>
            <a:off x="8589000" y="4686600"/>
            <a:ext cx="555000" cy="4569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1200"/>
              </a:spcAft>
              <a:buNone/>
            </a:pPr>
            <a:endParaRPr sz="1100" b="1" dirty="0">
              <a:latin typeface="Comfortaa"/>
              <a:ea typeface="Comfortaa"/>
              <a:cs typeface="Comfortaa"/>
              <a:sym typeface="Comfortaa"/>
            </a:endParaRPr>
          </a:p>
        </p:txBody>
      </p:sp>
    </p:spTree>
    <p:extLst>
      <p:ext uri="{BB962C8B-B14F-4D97-AF65-F5344CB8AC3E}">
        <p14:creationId xmlns:p14="http://schemas.microsoft.com/office/powerpoint/2010/main" val="3605366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4">
          <a:extLst>
            <a:ext uri="{FF2B5EF4-FFF2-40B4-BE49-F238E27FC236}">
              <a16:creationId xmlns:a16="http://schemas.microsoft.com/office/drawing/2014/main" id="{CA113D60-14FD-962D-AB57-21D3C6F56BEA}"/>
            </a:ext>
          </a:extLst>
        </p:cNvPr>
        <p:cNvGrpSpPr/>
        <p:nvPr/>
      </p:nvGrpSpPr>
      <p:grpSpPr>
        <a:xfrm>
          <a:off x="0" y="0"/>
          <a:ext cx="0" cy="0"/>
          <a:chOff x="0" y="0"/>
          <a:chExt cx="0" cy="0"/>
        </a:xfrm>
      </p:grpSpPr>
      <p:sp>
        <p:nvSpPr>
          <p:cNvPr id="75" name="Google Shape;75;p15">
            <a:extLst>
              <a:ext uri="{FF2B5EF4-FFF2-40B4-BE49-F238E27FC236}">
                <a16:creationId xmlns:a16="http://schemas.microsoft.com/office/drawing/2014/main" id="{6C0963E5-C93B-83FA-04D9-CF8EAF9C3CAC}"/>
              </a:ext>
            </a:extLst>
          </p:cNvPr>
          <p:cNvSpPr txBox="1">
            <a:spLocks noGrp="1"/>
          </p:cNvSpPr>
          <p:nvPr>
            <p:ph type="subTitle" idx="4294967295"/>
          </p:nvPr>
        </p:nvSpPr>
        <p:spPr>
          <a:xfrm>
            <a:off x="961925" y="1120500"/>
            <a:ext cx="7220150" cy="3663712"/>
          </a:xfrm>
          <a:prstGeom prst="rect">
            <a:avLst/>
          </a:prstGeom>
        </p:spPr>
        <p:txBody>
          <a:bodyPr spcFirstLastPara="1" wrap="square" lIns="91425" tIns="91425" rIns="91425" bIns="91425" anchor="t" anchorCtr="0">
            <a:noAutofit/>
          </a:bodyPr>
          <a:lstStyle/>
          <a:p>
            <a:pPr marL="285750" marR="0" indent="-285750" algn="just">
              <a:lnSpc>
                <a:spcPct val="150000"/>
              </a:lnSpc>
              <a:spcBef>
                <a:spcPts val="0"/>
              </a:spcBef>
              <a:spcAft>
                <a:spcPts val="1000"/>
              </a:spcAft>
              <a:buFont typeface="Arial" panose="020B0604020202020204" pitchFamily="34" charset="0"/>
              <a:buChar char="•"/>
              <a:tabLst>
                <a:tab pos="1496060" algn="l"/>
              </a:tabLst>
            </a:pPr>
            <a:r>
              <a:rPr lang="en-US" sz="1200" b="1" dirty="0">
                <a:solidFill>
                  <a:schemeClr val="tx1"/>
                </a:solidFill>
              </a:rPr>
              <a:t>Random Forest</a:t>
            </a:r>
            <a:r>
              <a:rPr lang="en-US" sz="1200" dirty="0">
                <a:solidFill>
                  <a:schemeClr val="tx1"/>
                </a:solidFill>
              </a:rPr>
              <a:t> is an ensemble learning algorithm that constructs multiple decision trees during training and outputs the average prediction, enhancing accuracy and stability.</a:t>
            </a:r>
          </a:p>
          <a:p>
            <a:pPr marL="285750" indent="-285750" algn="just">
              <a:lnSpc>
                <a:spcPct val="150000"/>
              </a:lnSpc>
              <a:spcAft>
                <a:spcPts val="1000"/>
              </a:spcAft>
              <a:buFont typeface="Arial" panose="020B0604020202020204" pitchFamily="34" charset="0"/>
              <a:buChar char="•"/>
              <a:tabLst>
                <a:tab pos="1496060" algn="l"/>
              </a:tabLst>
            </a:pPr>
            <a:r>
              <a:rPr kumimoji="0" lang="en-US" altLang="en-US" sz="1200" b="0" i="0" u="none" strike="noStrike" cap="none" normalizeH="0" baseline="0" dirty="0">
                <a:ln>
                  <a:noFill/>
                </a:ln>
                <a:solidFill>
                  <a:schemeClr val="tx1"/>
                </a:solidFill>
                <a:effectLst/>
                <a:latin typeface="Arial" panose="020B0604020202020204" pitchFamily="34" charset="0"/>
              </a:rPr>
              <a:t>RF handles non-linear relationships and complex interactions among variables by using multiple decision paths, making it suitable for diverse agricultural datasets.</a:t>
            </a:r>
          </a:p>
          <a:p>
            <a:pPr marL="285750" marR="0" indent="-285750" algn="just">
              <a:lnSpc>
                <a:spcPct val="150000"/>
              </a:lnSpc>
              <a:spcBef>
                <a:spcPts val="0"/>
              </a:spcBef>
              <a:spcAft>
                <a:spcPts val="1000"/>
              </a:spcAft>
              <a:buFont typeface="Arial" panose="020B0604020202020204" pitchFamily="34" charset="0"/>
              <a:buChar char="•"/>
              <a:tabLst>
                <a:tab pos="1496060" algn="l"/>
              </a:tabLst>
            </a:pPr>
            <a:r>
              <a:rPr lang="en-US" sz="1200" dirty="0">
                <a:solidFill>
                  <a:schemeClr val="tx1"/>
                </a:solidFill>
                <a:latin typeface="+mn-lt"/>
              </a:rPr>
              <a:t>Each tree in the forest is built on a different random subset of the data and features, promoting model diversity and reducing overfitting.</a:t>
            </a:r>
          </a:p>
          <a:p>
            <a:pPr marL="285750" marR="0" indent="-285750" algn="just">
              <a:lnSpc>
                <a:spcPct val="150000"/>
              </a:lnSpc>
              <a:spcBef>
                <a:spcPts val="0"/>
              </a:spcBef>
              <a:spcAft>
                <a:spcPts val="1000"/>
              </a:spcAft>
              <a:buFont typeface="Arial" panose="020B0604020202020204" pitchFamily="34" charset="0"/>
              <a:buChar char="•"/>
              <a:tabLst>
                <a:tab pos="1496060" algn="l"/>
              </a:tabLst>
            </a:pPr>
            <a:r>
              <a:rPr lang="en-US" sz="1200" dirty="0">
                <a:solidFill>
                  <a:schemeClr val="tx1"/>
                </a:solidFill>
              </a:rPr>
              <a:t>A key parameter, </a:t>
            </a:r>
            <a:r>
              <a:rPr lang="en-US" sz="1200" b="1" dirty="0">
                <a:solidFill>
                  <a:schemeClr val="tx1"/>
                </a:solidFill>
              </a:rPr>
              <a:t>number of trees (</a:t>
            </a:r>
            <a:r>
              <a:rPr lang="en-US" sz="1200" b="1" dirty="0" err="1">
                <a:solidFill>
                  <a:schemeClr val="tx1"/>
                </a:solidFill>
              </a:rPr>
              <a:t>n_estimators</a:t>
            </a:r>
            <a:r>
              <a:rPr lang="en-US" sz="1200" b="1" dirty="0">
                <a:solidFill>
                  <a:schemeClr val="tx1"/>
                </a:solidFill>
              </a:rPr>
              <a:t>)</a:t>
            </a:r>
            <a:r>
              <a:rPr lang="en-US" sz="1200" dirty="0">
                <a:solidFill>
                  <a:schemeClr val="tx1"/>
                </a:solidFill>
              </a:rPr>
              <a:t>, determines the robustness of the model, while </a:t>
            </a:r>
            <a:r>
              <a:rPr lang="en-US" sz="1200" b="1" dirty="0" err="1">
                <a:solidFill>
                  <a:schemeClr val="tx1"/>
                </a:solidFill>
              </a:rPr>
              <a:t>max_depth</a:t>
            </a:r>
            <a:r>
              <a:rPr lang="en-US" sz="1200" dirty="0">
                <a:solidFill>
                  <a:schemeClr val="tx1"/>
                </a:solidFill>
              </a:rPr>
              <a:t> and </a:t>
            </a:r>
            <a:r>
              <a:rPr lang="en-US" sz="1200" b="1" dirty="0" err="1">
                <a:solidFill>
                  <a:schemeClr val="tx1"/>
                </a:solidFill>
              </a:rPr>
              <a:t>min_samples_split</a:t>
            </a:r>
            <a:r>
              <a:rPr lang="en-US" sz="1200" dirty="0">
                <a:solidFill>
                  <a:schemeClr val="tx1"/>
                </a:solidFill>
              </a:rPr>
              <a:t> control tree growth and complexity.</a:t>
            </a:r>
          </a:p>
          <a:p>
            <a:pPr marL="285750" indent="-285750" algn="just">
              <a:lnSpc>
                <a:spcPct val="150000"/>
              </a:lnSpc>
              <a:spcAft>
                <a:spcPts val="1000"/>
              </a:spcAft>
              <a:buFont typeface="Arial" panose="020B0604020202020204" pitchFamily="34" charset="0"/>
              <a:buChar char="•"/>
              <a:tabLst>
                <a:tab pos="1496060" algn="l"/>
              </a:tabLst>
            </a:pPr>
            <a:r>
              <a:rPr lang="en-US" sz="1200" dirty="0">
                <a:solidFill>
                  <a:schemeClr val="tx1"/>
                </a:solidFill>
              </a:rPr>
              <a:t>Random Forest performs well even with high-dimensional data, is resistant to noise, and provides </a:t>
            </a:r>
            <a:r>
              <a:rPr lang="en-US" sz="1200" b="1" dirty="0">
                <a:solidFill>
                  <a:schemeClr val="tx1"/>
                </a:solidFill>
              </a:rPr>
              <a:t>feature importance scores</a:t>
            </a:r>
            <a:r>
              <a:rPr lang="en-US" sz="1200" dirty="0">
                <a:solidFill>
                  <a:schemeClr val="tx1"/>
                </a:solidFill>
              </a:rPr>
              <a:t> that help identify key variables impacting crop yield.</a:t>
            </a:r>
          </a:p>
          <a:p>
            <a:pPr marL="285750" marR="0" indent="-285750" algn="just">
              <a:lnSpc>
                <a:spcPct val="150000"/>
              </a:lnSpc>
              <a:spcBef>
                <a:spcPts val="0"/>
              </a:spcBef>
              <a:spcAft>
                <a:spcPts val="1000"/>
              </a:spcAft>
              <a:buFont typeface="Arial" panose="020B0604020202020204" pitchFamily="34" charset="0"/>
              <a:buChar char="•"/>
              <a:tabLst>
                <a:tab pos="1496060" algn="l"/>
              </a:tabLst>
            </a:pPr>
            <a:endParaRPr lang="en-US" sz="1200" dirty="0">
              <a:solidFill>
                <a:schemeClr val="tx1"/>
              </a:solidFill>
              <a:effectLst/>
              <a:latin typeface="+mn-lt"/>
              <a:ea typeface="Calibri" panose="020F0502020204030204" pitchFamily="34" charset="0"/>
              <a:cs typeface="Times New Roman" panose="02020603050405020304" pitchFamily="18" charset="0"/>
            </a:endParaRPr>
          </a:p>
        </p:txBody>
      </p:sp>
      <p:pic>
        <p:nvPicPr>
          <p:cNvPr id="76" name="Google Shape;76;p15">
            <a:extLst>
              <a:ext uri="{FF2B5EF4-FFF2-40B4-BE49-F238E27FC236}">
                <a16:creationId xmlns:a16="http://schemas.microsoft.com/office/drawing/2014/main" id="{85F30728-F176-BC6E-C18E-6627775C815A}"/>
              </a:ext>
            </a:extLst>
          </p:cNvPr>
          <p:cNvPicPr preferRelativeResize="0"/>
          <p:nvPr/>
        </p:nvPicPr>
        <p:blipFill>
          <a:blip r:embed="rId3">
            <a:alphaModFix/>
          </a:blip>
          <a:stretch>
            <a:fillRect/>
          </a:stretch>
        </p:blipFill>
        <p:spPr>
          <a:xfrm>
            <a:off x="6992250" y="71075"/>
            <a:ext cx="2073075" cy="535925"/>
          </a:xfrm>
          <a:prstGeom prst="rect">
            <a:avLst/>
          </a:prstGeom>
          <a:noFill/>
          <a:ln>
            <a:noFill/>
          </a:ln>
        </p:spPr>
      </p:pic>
      <p:sp>
        <p:nvSpPr>
          <p:cNvPr id="78" name="Google Shape;78;p15">
            <a:extLst>
              <a:ext uri="{FF2B5EF4-FFF2-40B4-BE49-F238E27FC236}">
                <a16:creationId xmlns:a16="http://schemas.microsoft.com/office/drawing/2014/main" id="{EB1C7421-E18B-7EFF-4FB5-0A21F10B8778}"/>
              </a:ext>
            </a:extLst>
          </p:cNvPr>
          <p:cNvSpPr txBox="1">
            <a:spLocks noGrp="1"/>
          </p:cNvSpPr>
          <p:nvPr>
            <p:ph type="subTitle" idx="4294967295"/>
          </p:nvPr>
        </p:nvSpPr>
        <p:spPr>
          <a:xfrm>
            <a:off x="2303100" y="-12"/>
            <a:ext cx="4537800" cy="535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100" b="1">
                <a:latin typeface="Comfortaa"/>
                <a:ea typeface="Comfortaa"/>
                <a:cs typeface="Comfortaa"/>
                <a:sym typeface="Comfortaa"/>
              </a:rPr>
              <a:t>DEPARTMENT OF COMPUTER SCIENCE AND ENGINEERING</a:t>
            </a:r>
            <a:endParaRPr sz="1100" b="1">
              <a:latin typeface="Comfortaa"/>
              <a:ea typeface="Comfortaa"/>
              <a:cs typeface="Comfortaa"/>
              <a:sym typeface="Comfortaa"/>
            </a:endParaRPr>
          </a:p>
        </p:txBody>
      </p:sp>
      <p:sp>
        <p:nvSpPr>
          <p:cNvPr id="79" name="Google Shape;79;p15">
            <a:extLst>
              <a:ext uri="{FF2B5EF4-FFF2-40B4-BE49-F238E27FC236}">
                <a16:creationId xmlns:a16="http://schemas.microsoft.com/office/drawing/2014/main" id="{3D6F6168-B410-6408-249E-67BB897C31B2}"/>
              </a:ext>
            </a:extLst>
          </p:cNvPr>
          <p:cNvSpPr txBox="1">
            <a:spLocks noGrp="1"/>
          </p:cNvSpPr>
          <p:nvPr>
            <p:ph type="subTitle" idx="4294967295"/>
          </p:nvPr>
        </p:nvSpPr>
        <p:spPr>
          <a:xfrm>
            <a:off x="961925" y="350700"/>
            <a:ext cx="7063200" cy="7698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US" sz="2800" b="1" dirty="0">
                <a:solidFill>
                  <a:schemeClr val="tx1"/>
                </a:solidFill>
                <a:latin typeface="Times New Roman" panose="02020603050405020304" pitchFamily="18" charset="0"/>
                <a:ea typeface="Comfortaa"/>
                <a:cs typeface="Times New Roman" panose="02020603050405020304" pitchFamily="18" charset="0"/>
                <a:sym typeface="Comfortaa"/>
              </a:rPr>
              <a:t>ALGORITHM DETAILS</a:t>
            </a:r>
            <a:endParaRPr sz="2800" b="1" dirty="0">
              <a:solidFill>
                <a:schemeClr val="tx1"/>
              </a:solidFill>
              <a:latin typeface="Times New Roman" panose="02020603050405020304" pitchFamily="18" charset="0"/>
              <a:ea typeface="Comfortaa"/>
              <a:cs typeface="Times New Roman" panose="02020603050405020304" pitchFamily="18" charset="0"/>
              <a:sym typeface="Comfortaa"/>
            </a:endParaRPr>
          </a:p>
        </p:txBody>
      </p:sp>
      <p:sp>
        <p:nvSpPr>
          <p:cNvPr id="80" name="Google Shape;80;p15">
            <a:extLst>
              <a:ext uri="{FF2B5EF4-FFF2-40B4-BE49-F238E27FC236}">
                <a16:creationId xmlns:a16="http://schemas.microsoft.com/office/drawing/2014/main" id="{4A50C915-046F-3065-DA27-8F46D9650F18}"/>
              </a:ext>
            </a:extLst>
          </p:cNvPr>
          <p:cNvSpPr txBox="1">
            <a:spLocks noGrp="1"/>
          </p:cNvSpPr>
          <p:nvPr>
            <p:ph type="subTitle" idx="4294967295"/>
          </p:nvPr>
        </p:nvSpPr>
        <p:spPr>
          <a:xfrm>
            <a:off x="8589000" y="4686600"/>
            <a:ext cx="555000" cy="4569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1200"/>
              </a:spcAft>
              <a:buNone/>
            </a:pPr>
            <a:r>
              <a:rPr lang="en-GB" sz="1100" b="1">
                <a:latin typeface="Comfortaa"/>
                <a:ea typeface="Comfortaa"/>
                <a:cs typeface="Comfortaa"/>
                <a:sym typeface="Comfortaa"/>
              </a:rPr>
              <a:t>03</a:t>
            </a:r>
            <a:endParaRPr sz="1100" b="1">
              <a:latin typeface="Comfortaa"/>
              <a:ea typeface="Comfortaa"/>
              <a:cs typeface="Comfortaa"/>
              <a:sym typeface="Comfortaa"/>
            </a:endParaRPr>
          </a:p>
        </p:txBody>
      </p:sp>
    </p:spTree>
    <p:extLst>
      <p:ext uri="{BB962C8B-B14F-4D97-AF65-F5344CB8AC3E}">
        <p14:creationId xmlns:p14="http://schemas.microsoft.com/office/powerpoint/2010/main" val="34952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p:nvPr/>
        </p:nvSpPr>
        <p:spPr>
          <a:xfrm>
            <a:off x="237325" y="805542"/>
            <a:ext cx="8267400" cy="3926257"/>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GB" sz="1800" b="1" dirty="0">
                <a:solidFill>
                  <a:srgbClr val="1F1F1F"/>
                </a:solidFill>
                <a:highlight>
                  <a:srgbClr val="FFFFFF"/>
                </a:highlight>
                <a:latin typeface="Times New Roman" panose="02020603050405020304" pitchFamily="18" charset="0"/>
                <a:cs typeface="Times New Roman" panose="02020603050405020304" pitchFamily="18" charset="0"/>
              </a:rPr>
              <a:t>REFERENCES</a:t>
            </a:r>
          </a:p>
          <a:p>
            <a:pPr marL="0" lvl="0" indent="0" algn="ctr" rtl="0">
              <a:lnSpc>
                <a:spcPct val="150000"/>
              </a:lnSpc>
              <a:spcBef>
                <a:spcPts val="0"/>
              </a:spcBef>
              <a:spcAft>
                <a:spcPts val="0"/>
              </a:spcAft>
              <a:buNone/>
            </a:pPr>
            <a:endParaRPr lang="en-US" sz="1200" dirty="0">
              <a:solidFill>
                <a:schemeClr val="tx1"/>
              </a:solidFill>
              <a:latin typeface="Times New Roman" panose="02020603050405020304" pitchFamily="18" charset="0"/>
              <a:cs typeface="Times New Roman" panose="02020603050405020304" pitchFamily="18" charset="0"/>
            </a:endParaRPr>
          </a:p>
          <a:p>
            <a:pPr marL="171450" lvl="0" indent="-171450" algn="just" rtl="0">
              <a:lnSpc>
                <a:spcPct val="150000"/>
              </a:lnSpc>
              <a:spcBef>
                <a:spcPts val="0"/>
              </a:spcBef>
              <a:spcAft>
                <a:spcPts val="0"/>
              </a:spcAft>
              <a:buFont typeface="Arial" panose="020B0604020202020204" pitchFamily="34" charset="0"/>
              <a:buChar char="•"/>
            </a:pPr>
            <a:r>
              <a:rPr lang="en-US" sz="1200" dirty="0">
                <a:solidFill>
                  <a:schemeClr val="tx1"/>
                </a:solidFill>
                <a:latin typeface="+mn-lt"/>
                <a:cs typeface="Times New Roman" panose="02020603050405020304" pitchFamily="18" charset="0"/>
              </a:rPr>
              <a:t>N. Nyoman </a:t>
            </a:r>
            <a:r>
              <a:rPr lang="en-US" sz="1200" dirty="0" err="1">
                <a:solidFill>
                  <a:schemeClr val="tx1"/>
                </a:solidFill>
                <a:latin typeface="+mn-lt"/>
                <a:cs typeface="Times New Roman" panose="02020603050405020304" pitchFamily="18" charset="0"/>
              </a:rPr>
              <a:t>Kutha</a:t>
            </a:r>
            <a:r>
              <a:rPr lang="en-US" sz="1200" dirty="0">
                <a:solidFill>
                  <a:schemeClr val="tx1"/>
                </a:solidFill>
                <a:latin typeface="+mn-lt"/>
                <a:cs typeface="Times New Roman" panose="02020603050405020304" pitchFamily="18" charset="0"/>
              </a:rPr>
              <a:t> </a:t>
            </a:r>
            <a:r>
              <a:rPr lang="en-US" sz="1200" dirty="0" err="1">
                <a:solidFill>
                  <a:schemeClr val="tx1"/>
                </a:solidFill>
                <a:latin typeface="+mn-lt"/>
                <a:cs typeface="Times New Roman" panose="02020603050405020304" pitchFamily="18" charset="0"/>
              </a:rPr>
              <a:t>Krisnawijaya</a:t>
            </a:r>
            <a:r>
              <a:rPr lang="en-US" sz="1200" dirty="0">
                <a:solidFill>
                  <a:schemeClr val="tx1"/>
                </a:solidFill>
                <a:latin typeface="+mn-lt"/>
                <a:cs typeface="Times New Roman" panose="02020603050405020304" pitchFamily="18" charset="0"/>
              </a:rPr>
              <a:t>, B. </a:t>
            </a:r>
            <a:r>
              <a:rPr lang="en-US" sz="1200" dirty="0" err="1">
                <a:solidFill>
                  <a:schemeClr val="tx1"/>
                </a:solidFill>
                <a:latin typeface="+mn-lt"/>
                <a:cs typeface="Times New Roman" panose="02020603050405020304" pitchFamily="18" charset="0"/>
              </a:rPr>
              <a:t>Tekinerdogan</a:t>
            </a:r>
            <a:r>
              <a:rPr lang="en-US" sz="1200" dirty="0">
                <a:solidFill>
                  <a:schemeClr val="tx1"/>
                </a:solidFill>
                <a:latin typeface="+mn-lt"/>
                <a:cs typeface="Times New Roman" panose="02020603050405020304" pitchFamily="18" charset="0"/>
              </a:rPr>
              <a:t>, C. </a:t>
            </a:r>
            <a:r>
              <a:rPr lang="en-US" sz="1200" dirty="0" err="1">
                <a:solidFill>
                  <a:schemeClr val="tx1"/>
                </a:solidFill>
                <a:latin typeface="+mn-lt"/>
                <a:cs typeface="Times New Roman" panose="02020603050405020304" pitchFamily="18" charset="0"/>
              </a:rPr>
              <a:t>Catal</a:t>
            </a:r>
            <a:r>
              <a:rPr lang="en-US" sz="1200" dirty="0">
                <a:solidFill>
                  <a:schemeClr val="tx1"/>
                </a:solidFill>
                <a:latin typeface="+mn-lt"/>
                <a:cs typeface="Times New Roman" panose="02020603050405020304" pitchFamily="18" charset="0"/>
              </a:rPr>
              <a:t>, and R. v. d. Tol, “Data analytics platforms for agricultural systems: A systematic literature review,” Computers and Electronics in Agriculture, vol. 195, 2022</a:t>
            </a:r>
          </a:p>
          <a:p>
            <a:pPr marL="171450" lvl="0" indent="-171450" algn="just" rtl="0">
              <a:lnSpc>
                <a:spcPct val="150000"/>
              </a:lnSpc>
              <a:spcBef>
                <a:spcPts val="0"/>
              </a:spcBef>
              <a:spcAft>
                <a:spcPts val="0"/>
              </a:spcAft>
              <a:buFont typeface="Arial" panose="020B0604020202020204" pitchFamily="34" charset="0"/>
              <a:buChar char="•"/>
            </a:pPr>
            <a:r>
              <a:rPr lang="en-US" sz="1200" dirty="0" err="1">
                <a:solidFill>
                  <a:schemeClr val="tx1"/>
                </a:solidFill>
                <a:latin typeface="+mn-lt"/>
                <a:cs typeface="Times New Roman" panose="02020603050405020304" pitchFamily="18" charset="0"/>
              </a:rPr>
              <a:t>Durak</a:t>
            </a:r>
            <a:r>
              <a:rPr lang="en-US" sz="1200" dirty="0">
                <a:solidFill>
                  <a:schemeClr val="tx1"/>
                </a:solidFill>
                <a:latin typeface="+mn-lt"/>
                <a:cs typeface="Times New Roman" panose="02020603050405020304" pitchFamily="18" charset="0"/>
              </a:rPr>
              <a:t>, ˙I., Arslan, H.M., </a:t>
            </a:r>
            <a:r>
              <a:rPr lang="en-US" sz="1200" dirty="0" err="1">
                <a:solidFill>
                  <a:schemeClr val="tx1"/>
                </a:solidFill>
                <a:latin typeface="+mn-lt"/>
                <a:cs typeface="Times New Roman" panose="02020603050405020304" pitchFamily="18" charset="0"/>
              </a:rPr>
              <a:t>Ozdemir</a:t>
            </a:r>
            <a:r>
              <a:rPr lang="en-US" sz="1200" dirty="0">
                <a:solidFill>
                  <a:schemeClr val="tx1"/>
                </a:solidFill>
                <a:latin typeface="+mn-lt"/>
                <a:cs typeface="Times New Roman" panose="02020603050405020304" pitchFamily="18" charset="0"/>
              </a:rPr>
              <a:t>, ¨ Y., 2021. Application of AHP–TOPSIS methods in </a:t>
            </a:r>
            <a:r>
              <a:rPr lang="en-US" sz="1200" dirty="0" err="1">
                <a:solidFill>
                  <a:schemeClr val="tx1"/>
                </a:solidFill>
                <a:latin typeface="+mn-lt"/>
                <a:cs typeface="Times New Roman" panose="02020603050405020304" pitchFamily="18" charset="0"/>
              </a:rPr>
              <a:t>technopark</a:t>
            </a:r>
            <a:r>
              <a:rPr lang="en-US" sz="1200" dirty="0">
                <a:solidFill>
                  <a:schemeClr val="tx1"/>
                </a:solidFill>
                <a:latin typeface="+mn-lt"/>
                <a:cs typeface="Times New Roman" panose="02020603050405020304" pitchFamily="18" charset="0"/>
              </a:rPr>
              <a:t> selection of technology companies: Turkish case. Tech. Anal. Strat. </a:t>
            </a:r>
            <a:r>
              <a:rPr lang="en-US" sz="1200" dirty="0" err="1">
                <a:solidFill>
                  <a:schemeClr val="tx1"/>
                </a:solidFill>
                <a:latin typeface="+mn-lt"/>
                <a:cs typeface="Times New Roman" panose="02020603050405020304" pitchFamily="18" charset="0"/>
              </a:rPr>
              <a:t>Manag</a:t>
            </a:r>
            <a:r>
              <a:rPr lang="en-US" sz="1200" dirty="0">
                <a:solidFill>
                  <a:schemeClr val="tx1"/>
                </a:solidFill>
                <a:latin typeface="+mn-lt"/>
                <a:cs typeface="Times New Roman" panose="02020603050405020304" pitchFamily="18" charset="0"/>
              </a:rPr>
              <a:t>. 34 (10), 1109–1123</a:t>
            </a:r>
          </a:p>
          <a:p>
            <a:pPr marL="171450" lvl="0" indent="-171450" algn="just" rtl="0">
              <a:lnSpc>
                <a:spcPct val="150000"/>
              </a:lnSpc>
              <a:spcBef>
                <a:spcPts val="0"/>
              </a:spcBef>
              <a:spcAft>
                <a:spcPts val="0"/>
              </a:spcAft>
              <a:buFont typeface="Arial" panose="020B0604020202020204" pitchFamily="34" charset="0"/>
              <a:buChar char="•"/>
            </a:pPr>
            <a:r>
              <a:rPr lang="en-US" sz="1200" dirty="0" err="1">
                <a:solidFill>
                  <a:schemeClr val="tx1"/>
                </a:solidFill>
                <a:highlight>
                  <a:srgbClr val="FFFFFF"/>
                </a:highlight>
                <a:latin typeface="+mn-lt"/>
                <a:cs typeface="Times New Roman" panose="02020603050405020304" pitchFamily="18" charset="0"/>
              </a:rPr>
              <a:t>Giray</a:t>
            </a:r>
            <a:r>
              <a:rPr lang="en-US" sz="1200" dirty="0">
                <a:solidFill>
                  <a:schemeClr val="tx1"/>
                </a:solidFill>
                <a:highlight>
                  <a:srgbClr val="FFFFFF"/>
                </a:highlight>
                <a:latin typeface="+mn-lt"/>
                <a:cs typeface="Times New Roman" panose="02020603050405020304" pitchFamily="18" charset="0"/>
              </a:rPr>
              <a:t>, G., </a:t>
            </a:r>
            <a:r>
              <a:rPr lang="en-US" sz="1200" dirty="0" err="1">
                <a:solidFill>
                  <a:schemeClr val="tx1"/>
                </a:solidFill>
                <a:highlight>
                  <a:srgbClr val="FFFFFF"/>
                </a:highlight>
                <a:latin typeface="+mn-lt"/>
                <a:cs typeface="Times New Roman" panose="02020603050405020304" pitchFamily="18" charset="0"/>
              </a:rPr>
              <a:t>Catal</a:t>
            </a:r>
            <a:r>
              <a:rPr lang="en-US" sz="1200" dirty="0">
                <a:solidFill>
                  <a:schemeClr val="tx1"/>
                </a:solidFill>
                <a:highlight>
                  <a:srgbClr val="FFFFFF"/>
                </a:highlight>
                <a:latin typeface="+mn-lt"/>
                <a:cs typeface="Times New Roman" panose="02020603050405020304" pitchFamily="18" charset="0"/>
              </a:rPr>
              <a:t>, C., 2021. Design of a Data Management Reference Architecture for Sustainable Agriculture. Sustainability 13, 1–17</a:t>
            </a:r>
          </a:p>
          <a:p>
            <a:pPr marL="171450" lvl="0" indent="-171450" algn="just" rtl="0">
              <a:lnSpc>
                <a:spcPct val="150000"/>
              </a:lnSpc>
              <a:spcBef>
                <a:spcPts val="0"/>
              </a:spcBef>
              <a:spcAft>
                <a:spcPts val="0"/>
              </a:spcAft>
              <a:buFont typeface="Arial" panose="020B0604020202020204" pitchFamily="34" charset="0"/>
              <a:buChar char="•"/>
            </a:pPr>
            <a:r>
              <a:rPr lang="en-GB" sz="1200" dirty="0">
                <a:solidFill>
                  <a:schemeClr val="tx1"/>
                </a:solidFill>
                <a:highlight>
                  <a:srgbClr val="FFFFFF"/>
                </a:highlight>
                <a:latin typeface="+mn-lt"/>
                <a:cs typeface="Times New Roman" panose="02020603050405020304" pitchFamily="18" charset="0"/>
              </a:rPr>
              <a:t>Junaid, M., et al., 2021. Smart Agriculture Cloud Using AI Based Techniques. Energies 14 (16), pp</a:t>
            </a:r>
          </a:p>
          <a:p>
            <a:pPr marL="171450" lvl="0" indent="-171450" algn="just" rtl="0">
              <a:lnSpc>
                <a:spcPct val="150000"/>
              </a:lnSpc>
              <a:spcBef>
                <a:spcPts val="0"/>
              </a:spcBef>
              <a:spcAft>
                <a:spcPts val="0"/>
              </a:spcAft>
              <a:buFont typeface="Arial" panose="020B0604020202020204" pitchFamily="34" charset="0"/>
              <a:buChar char="•"/>
            </a:pPr>
            <a:r>
              <a:rPr lang="en-US" sz="1200" dirty="0">
                <a:solidFill>
                  <a:schemeClr val="tx1"/>
                </a:solidFill>
                <a:highlight>
                  <a:srgbClr val="FFFFFF"/>
                </a:highlight>
                <a:latin typeface="+mn-lt"/>
                <a:cs typeface="Times New Roman" panose="02020603050405020304" pitchFamily="18" charset="0"/>
              </a:rPr>
              <a:t>Kumar, R., et al., 2021. Multiple-Criteria Decision-Making and Sensitivity Analysis for Selection of Materials for Knee Implant Femoral Component. Materials 14</a:t>
            </a:r>
          </a:p>
        </p:txBody>
      </p:sp>
      <p:sp>
        <p:nvSpPr>
          <p:cNvPr id="2" name="Google Shape;56;p13">
            <a:extLst>
              <a:ext uri="{FF2B5EF4-FFF2-40B4-BE49-F238E27FC236}">
                <a16:creationId xmlns:a16="http://schemas.microsoft.com/office/drawing/2014/main" id="{B5F6E4CF-BF4B-C38E-D5F4-895DE8F4F655}"/>
              </a:ext>
            </a:extLst>
          </p:cNvPr>
          <p:cNvSpPr txBox="1"/>
          <p:nvPr/>
        </p:nvSpPr>
        <p:spPr>
          <a:xfrm>
            <a:off x="1505325" y="82325"/>
            <a:ext cx="5259900" cy="50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sz="1200" b="1" dirty="0">
                <a:solidFill>
                  <a:schemeClr val="dk2"/>
                </a:solidFill>
                <a:latin typeface="+mj-lt"/>
                <a:ea typeface="Comfortaa"/>
                <a:cs typeface="Comfortaa"/>
                <a:sym typeface="Comfortaa"/>
              </a:rPr>
              <a:t>DEPARTMENT OF COMPUTER SCIENCE AND ENGINEERING</a:t>
            </a:r>
            <a:endParaRPr sz="1200" b="1" dirty="0">
              <a:solidFill>
                <a:schemeClr val="dk2"/>
              </a:solidFill>
              <a:latin typeface="+mj-lt"/>
              <a:ea typeface="Comfortaa"/>
              <a:cs typeface="Comfortaa"/>
              <a:sym typeface="Comfortaa"/>
            </a:endParaRPr>
          </a:p>
          <a:p>
            <a:pPr marL="0" lvl="0" indent="0" algn="l" rtl="0">
              <a:spcBef>
                <a:spcPts val="0"/>
              </a:spcBef>
              <a:spcAft>
                <a:spcPts val="0"/>
              </a:spcAft>
              <a:buNone/>
            </a:pPr>
            <a:endParaRPr dirty="0"/>
          </a:p>
        </p:txBody>
      </p:sp>
      <p:pic>
        <p:nvPicPr>
          <p:cNvPr id="3" name="Google Shape;58;p13">
            <a:extLst>
              <a:ext uri="{FF2B5EF4-FFF2-40B4-BE49-F238E27FC236}">
                <a16:creationId xmlns:a16="http://schemas.microsoft.com/office/drawing/2014/main" id="{C02A28D0-C6A8-94FB-EA7F-929656B0A9BF}"/>
              </a:ext>
            </a:extLst>
          </p:cNvPr>
          <p:cNvPicPr preferRelativeResize="0"/>
          <p:nvPr/>
        </p:nvPicPr>
        <p:blipFill>
          <a:blip r:embed="rId3"/>
          <a:stretch>
            <a:fillRect/>
          </a:stretch>
        </p:blipFill>
        <p:spPr>
          <a:xfrm>
            <a:off x="6806822" y="34475"/>
            <a:ext cx="2337178" cy="604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699" y="633144"/>
            <a:ext cx="8520600" cy="604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sz="2400" b="1" dirty="0">
                <a:latin typeface="+mj-lt"/>
              </a:rPr>
              <a:t>Scope of the project</a:t>
            </a:r>
            <a:endParaRPr sz="2400" b="1" dirty="0">
              <a:latin typeface="+mj-lt"/>
            </a:endParaRPr>
          </a:p>
        </p:txBody>
      </p:sp>
      <p:sp>
        <p:nvSpPr>
          <p:cNvPr id="71" name="Google Shape;71;p15"/>
          <p:cNvSpPr txBox="1">
            <a:spLocks noGrp="1"/>
          </p:cNvSpPr>
          <p:nvPr>
            <p:ph type="body" idx="1"/>
          </p:nvPr>
        </p:nvSpPr>
        <p:spPr>
          <a:xfrm>
            <a:off x="413477" y="1237344"/>
            <a:ext cx="8317043" cy="3159537"/>
          </a:xfrm>
          <a:prstGeom prst="rect">
            <a:avLst/>
          </a:prstGeom>
        </p:spPr>
        <p:txBody>
          <a:bodyPr spcFirstLastPara="1" wrap="square" lIns="91425" tIns="91425" rIns="91425" bIns="91425" anchor="t" anchorCtr="0">
            <a:noAutofit/>
          </a:bodyPr>
          <a:lstStyle/>
          <a:p>
            <a:pPr marL="171450" lvl="0" indent="-171450" algn="l" rtl="0">
              <a:lnSpc>
                <a:spcPct val="150000"/>
              </a:lnSpc>
              <a:spcBef>
                <a:spcPts val="1200"/>
              </a:spcBef>
              <a:spcAft>
                <a:spcPts val="0"/>
              </a:spcAft>
              <a:buFont typeface="Arial" panose="020B0604020202020204" pitchFamily="34" charset="0"/>
              <a:buChar char="•"/>
            </a:pPr>
            <a:r>
              <a:rPr lang="en-US" sz="1200" dirty="0">
                <a:latin typeface="+mn-lt"/>
              </a:rPr>
              <a:t>Evaluate the effectiveness of Random Forest (RF) in predicting crop yields using complex agricultural datasets.</a:t>
            </a:r>
          </a:p>
          <a:p>
            <a:pPr marL="171450" lvl="0" indent="-171450" algn="l" rtl="0">
              <a:lnSpc>
                <a:spcPct val="150000"/>
              </a:lnSpc>
              <a:spcBef>
                <a:spcPts val="1200"/>
              </a:spcBef>
              <a:spcAft>
                <a:spcPts val="0"/>
              </a:spcAft>
              <a:buFont typeface="Arial" panose="020B0604020202020204" pitchFamily="34" charset="0"/>
              <a:buChar char="•"/>
            </a:pPr>
            <a:r>
              <a:rPr lang="en-US" sz="1200" dirty="0">
                <a:latin typeface="+mn-lt"/>
              </a:rPr>
              <a:t>Enhance farmers' decision-making by providing valuable insights into crop production dynamics through RF-based models. </a:t>
            </a:r>
          </a:p>
          <a:p>
            <a:pPr marL="171450" lvl="0" indent="-171450" algn="l" rtl="0">
              <a:lnSpc>
                <a:spcPct val="150000"/>
              </a:lnSpc>
              <a:spcBef>
                <a:spcPts val="1200"/>
              </a:spcBef>
              <a:spcAft>
                <a:spcPts val="0"/>
              </a:spcAft>
              <a:buFont typeface="Arial" panose="020B0604020202020204" pitchFamily="34" charset="0"/>
              <a:buChar char="•"/>
            </a:pPr>
            <a:r>
              <a:rPr lang="en-US" sz="1200" dirty="0">
                <a:latin typeface="+mn-lt"/>
              </a:rPr>
              <a:t>Address the challenges posed by climate change uncertainties in agriculture by leveraging Random Forest’s ensemble learning and strong generalization capabilities.</a:t>
            </a:r>
          </a:p>
          <a:p>
            <a:pPr marL="171450" lvl="0" indent="-171450" algn="l" rtl="0">
              <a:lnSpc>
                <a:spcPct val="150000"/>
              </a:lnSpc>
              <a:spcBef>
                <a:spcPts val="1200"/>
              </a:spcBef>
              <a:spcAft>
                <a:spcPts val="0"/>
              </a:spcAft>
              <a:buFont typeface="Arial" panose="020B0604020202020204" pitchFamily="34" charset="0"/>
              <a:buChar char="•"/>
            </a:pPr>
            <a:r>
              <a:rPr lang="en-US" sz="1200" dirty="0">
                <a:latin typeface="+mn-lt"/>
              </a:rPr>
              <a:t> Contribute to sustainable food production by establishing Random Forest as a pivotal tool for optimizing farming practices in an increasingly unpredictable agricultural landscape.</a:t>
            </a:r>
            <a:endParaRPr sz="1200" dirty="0">
              <a:latin typeface="+mn-lt"/>
              <a:cs typeface="Times New Roman" panose="02020603050405020304" pitchFamily="18" charset="0"/>
            </a:endParaRPr>
          </a:p>
          <a:p>
            <a:pPr marL="0" lvl="0" indent="0" algn="l" rtl="0">
              <a:spcBef>
                <a:spcPts val="1200"/>
              </a:spcBef>
              <a:spcAft>
                <a:spcPts val="0"/>
              </a:spcAft>
              <a:buClr>
                <a:schemeClr val="dk1"/>
              </a:buClr>
              <a:buSzPts val="1100"/>
              <a:buFont typeface="Arial" panose="020B0604020202020204"/>
              <a:buNone/>
            </a:pPr>
            <a:endParaRPr sz="1600" dirty="0">
              <a:latin typeface="Times New Roman" panose="02020603050405020304" pitchFamily="18" charset="0"/>
              <a:cs typeface="Times New Roman" panose="02020603050405020304" pitchFamily="18" charset="0"/>
            </a:endParaRPr>
          </a:p>
          <a:p>
            <a:pPr marL="0" lvl="0" indent="0" algn="l" rtl="0">
              <a:spcBef>
                <a:spcPts val="1200"/>
              </a:spcBef>
              <a:spcAft>
                <a:spcPts val="1200"/>
              </a:spcAft>
              <a:buNone/>
            </a:pPr>
            <a:endParaRPr sz="1600" dirty="0">
              <a:latin typeface="Times New Roman" panose="02020603050405020304" pitchFamily="18" charset="0"/>
              <a:cs typeface="Times New Roman" panose="02020603050405020304" pitchFamily="18" charset="0"/>
            </a:endParaRPr>
          </a:p>
        </p:txBody>
      </p:sp>
      <p:sp>
        <p:nvSpPr>
          <p:cNvPr id="2" name="Google Shape;56;p13">
            <a:extLst>
              <a:ext uri="{FF2B5EF4-FFF2-40B4-BE49-F238E27FC236}">
                <a16:creationId xmlns:a16="http://schemas.microsoft.com/office/drawing/2014/main" id="{EF66880B-876C-8D01-F7A4-3A495C820F51}"/>
              </a:ext>
            </a:extLst>
          </p:cNvPr>
          <p:cNvSpPr txBox="1"/>
          <p:nvPr/>
        </p:nvSpPr>
        <p:spPr>
          <a:xfrm>
            <a:off x="1505325" y="82325"/>
            <a:ext cx="5259900" cy="50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sz="1200" b="1" dirty="0">
                <a:solidFill>
                  <a:schemeClr val="dk2"/>
                </a:solidFill>
                <a:latin typeface="+mj-lt"/>
                <a:ea typeface="Comfortaa"/>
                <a:cs typeface="Comfortaa"/>
                <a:sym typeface="Comfortaa"/>
              </a:rPr>
              <a:t>DEPARTMENT OF COMPUTER SCIENCE AND ENGINEERING</a:t>
            </a:r>
            <a:endParaRPr sz="1200" b="1" dirty="0">
              <a:solidFill>
                <a:schemeClr val="dk2"/>
              </a:solidFill>
              <a:latin typeface="+mj-lt"/>
              <a:ea typeface="Comfortaa"/>
              <a:cs typeface="Comfortaa"/>
              <a:sym typeface="Comfortaa"/>
            </a:endParaRPr>
          </a:p>
          <a:p>
            <a:pPr marL="0" lvl="0" indent="0" algn="l" rtl="0">
              <a:spcBef>
                <a:spcPts val="0"/>
              </a:spcBef>
              <a:spcAft>
                <a:spcPts val="0"/>
              </a:spcAft>
              <a:buNone/>
            </a:pPr>
            <a:endParaRPr dirty="0"/>
          </a:p>
        </p:txBody>
      </p:sp>
      <p:pic>
        <p:nvPicPr>
          <p:cNvPr id="3" name="Google Shape;58;p13">
            <a:extLst>
              <a:ext uri="{FF2B5EF4-FFF2-40B4-BE49-F238E27FC236}">
                <a16:creationId xmlns:a16="http://schemas.microsoft.com/office/drawing/2014/main" id="{50F81C2D-749B-4374-EA75-CF0D5551B50D}"/>
              </a:ext>
            </a:extLst>
          </p:cNvPr>
          <p:cNvPicPr preferRelativeResize="0"/>
          <p:nvPr/>
        </p:nvPicPr>
        <p:blipFill>
          <a:blip r:embed="rId3"/>
          <a:stretch>
            <a:fillRect/>
          </a:stretch>
        </p:blipFill>
        <p:spPr>
          <a:xfrm>
            <a:off x="6806822" y="34475"/>
            <a:ext cx="2337178" cy="604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40730" y="608336"/>
            <a:ext cx="6870900" cy="18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dirty="0">
                <a:latin typeface="+mj-lt"/>
              </a:rPr>
              <a:t>                  RELATED WORK:</a:t>
            </a:r>
            <a:endParaRPr sz="1800" b="1" dirty="0">
              <a:latin typeface="+mj-lt"/>
            </a:endParaRPr>
          </a:p>
        </p:txBody>
      </p:sp>
      <p:graphicFrame>
        <p:nvGraphicFramePr>
          <p:cNvPr id="82" name="Google Shape;82;p17"/>
          <p:cNvGraphicFramePr/>
          <p:nvPr>
            <p:extLst>
              <p:ext uri="{D42A27DB-BD31-4B8C-83A1-F6EECF244321}">
                <p14:modId xmlns:p14="http://schemas.microsoft.com/office/powerpoint/2010/main" val="394829411"/>
              </p:ext>
            </p:extLst>
          </p:nvPr>
        </p:nvGraphicFramePr>
        <p:xfrm>
          <a:off x="188682" y="1368133"/>
          <a:ext cx="8905312" cy="2641649"/>
        </p:xfrm>
        <a:graphic>
          <a:graphicData uri="http://schemas.openxmlformats.org/drawingml/2006/table">
            <a:tbl>
              <a:tblPr>
                <a:noFill/>
                <a:tableStyleId>{056CDDE8-49BF-4FE1-937C-37A194BB0B4D}</a:tableStyleId>
              </a:tblPr>
              <a:tblGrid>
                <a:gridCol w="1886608">
                  <a:extLst>
                    <a:ext uri="{9D8B030D-6E8A-4147-A177-3AD203B41FA5}">
                      <a16:colId xmlns:a16="http://schemas.microsoft.com/office/drawing/2014/main" val="20000"/>
                    </a:ext>
                  </a:extLst>
                </a:gridCol>
                <a:gridCol w="1592285">
                  <a:extLst>
                    <a:ext uri="{9D8B030D-6E8A-4147-A177-3AD203B41FA5}">
                      <a16:colId xmlns:a16="http://schemas.microsoft.com/office/drawing/2014/main" val="20001"/>
                    </a:ext>
                  </a:extLst>
                </a:gridCol>
                <a:gridCol w="731594">
                  <a:extLst>
                    <a:ext uri="{9D8B030D-6E8A-4147-A177-3AD203B41FA5}">
                      <a16:colId xmlns:a16="http://schemas.microsoft.com/office/drawing/2014/main" val="20002"/>
                    </a:ext>
                  </a:extLst>
                </a:gridCol>
                <a:gridCol w="2199587">
                  <a:extLst>
                    <a:ext uri="{9D8B030D-6E8A-4147-A177-3AD203B41FA5}">
                      <a16:colId xmlns:a16="http://schemas.microsoft.com/office/drawing/2014/main" val="20003"/>
                    </a:ext>
                  </a:extLst>
                </a:gridCol>
                <a:gridCol w="2495238">
                  <a:extLst>
                    <a:ext uri="{9D8B030D-6E8A-4147-A177-3AD203B41FA5}">
                      <a16:colId xmlns:a16="http://schemas.microsoft.com/office/drawing/2014/main" val="20004"/>
                    </a:ext>
                  </a:extLst>
                </a:gridCol>
              </a:tblGrid>
              <a:tr h="419982">
                <a:tc>
                  <a:txBody>
                    <a:bodyPr/>
                    <a:lstStyle/>
                    <a:p>
                      <a:pPr marL="0" lvl="0" indent="0" algn="l" rtl="0">
                        <a:spcBef>
                          <a:spcPts val="0"/>
                        </a:spcBef>
                        <a:spcAft>
                          <a:spcPts val="0"/>
                        </a:spcAft>
                        <a:buNone/>
                      </a:pPr>
                      <a:r>
                        <a:rPr lang="en-GB" b="1" dirty="0">
                          <a:latin typeface="+mn-lt"/>
                        </a:rPr>
                        <a:t>TITLE </a:t>
                      </a:r>
                      <a:endParaRPr b="1" dirty="0">
                        <a:latin typeface="+mn-lt"/>
                      </a:endParaRPr>
                    </a:p>
                  </a:txBody>
                  <a:tcPr marL="91425" marR="91425" marT="91425" marB="91425"/>
                </a:tc>
                <a:tc>
                  <a:txBody>
                    <a:bodyPr/>
                    <a:lstStyle/>
                    <a:p>
                      <a:pPr marL="0" lvl="0" indent="0" algn="l" rtl="0">
                        <a:spcBef>
                          <a:spcPts val="0"/>
                        </a:spcBef>
                        <a:spcAft>
                          <a:spcPts val="0"/>
                        </a:spcAft>
                        <a:buNone/>
                      </a:pPr>
                      <a:r>
                        <a:rPr lang="en-GB" b="1" dirty="0">
                          <a:latin typeface="+mn-lt"/>
                        </a:rPr>
                        <a:t>AUTHOR</a:t>
                      </a:r>
                      <a:endParaRPr b="1" dirty="0">
                        <a:latin typeface="+mn-lt"/>
                      </a:endParaRPr>
                    </a:p>
                  </a:txBody>
                  <a:tcPr marL="91425" marR="91425" marT="91425" marB="91425"/>
                </a:tc>
                <a:tc>
                  <a:txBody>
                    <a:bodyPr/>
                    <a:lstStyle/>
                    <a:p>
                      <a:pPr marL="0" lvl="0" indent="0" algn="l" rtl="0">
                        <a:spcBef>
                          <a:spcPts val="0"/>
                        </a:spcBef>
                        <a:spcAft>
                          <a:spcPts val="0"/>
                        </a:spcAft>
                        <a:buNone/>
                      </a:pPr>
                      <a:r>
                        <a:rPr lang="en-GB" b="1" dirty="0">
                          <a:latin typeface="+mn-lt"/>
                        </a:rPr>
                        <a:t>YEAR</a:t>
                      </a:r>
                      <a:endParaRPr b="1" dirty="0">
                        <a:latin typeface="+mn-lt"/>
                      </a:endParaRPr>
                    </a:p>
                  </a:txBody>
                  <a:tcPr marL="91425" marR="91425" marT="91425" marB="91425"/>
                </a:tc>
                <a:tc>
                  <a:txBody>
                    <a:bodyPr/>
                    <a:lstStyle/>
                    <a:p>
                      <a:pPr marL="0" lvl="0" indent="0" algn="l" rtl="0">
                        <a:spcBef>
                          <a:spcPts val="0"/>
                        </a:spcBef>
                        <a:spcAft>
                          <a:spcPts val="0"/>
                        </a:spcAft>
                        <a:buNone/>
                      </a:pPr>
                      <a:r>
                        <a:rPr lang="en-GB" b="1" dirty="0">
                          <a:latin typeface="+mn-lt"/>
                        </a:rPr>
                        <a:t>ADVANTAGE</a:t>
                      </a:r>
                      <a:endParaRPr b="1" dirty="0">
                        <a:latin typeface="+mn-lt"/>
                      </a:endParaRPr>
                    </a:p>
                  </a:txBody>
                  <a:tcPr marL="91425" marR="91425" marT="91425" marB="91425"/>
                </a:tc>
                <a:tc>
                  <a:txBody>
                    <a:bodyPr/>
                    <a:lstStyle/>
                    <a:p>
                      <a:pPr marL="0" lvl="0" indent="0" algn="l" rtl="0">
                        <a:spcBef>
                          <a:spcPts val="0"/>
                        </a:spcBef>
                        <a:spcAft>
                          <a:spcPts val="0"/>
                        </a:spcAft>
                        <a:buNone/>
                      </a:pPr>
                      <a:r>
                        <a:rPr lang="en-GB" b="1" dirty="0">
                          <a:latin typeface="+mn-lt"/>
                        </a:rPr>
                        <a:t>LIMITATION</a:t>
                      </a:r>
                      <a:endParaRPr b="1" dirty="0">
                        <a:latin typeface="+mn-lt"/>
                      </a:endParaRPr>
                    </a:p>
                  </a:txBody>
                  <a:tcPr marL="91425" marR="91425" marT="91425" marB="91425"/>
                </a:tc>
                <a:extLst>
                  <a:ext uri="{0D108BD9-81ED-4DB2-BD59-A6C34878D82A}">
                    <a16:rowId xmlns:a16="http://schemas.microsoft.com/office/drawing/2014/main" val="10000"/>
                  </a:ext>
                </a:extLst>
              </a:tr>
              <a:tr h="2221667">
                <a:tc>
                  <a:txBody>
                    <a:bodyPr/>
                    <a:lstStyle/>
                    <a:p>
                      <a:pPr marL="0" marR="0" lvl="0" indent="0" algn="l" defTabSz="914400" rtl="0" eaLnBrk="1" fontAlgn="auto" latinLnBrk="0" hangingPunct="1">
                        <a:lnSpc>
                          <a:spcPct val="100000"/>
                        </a:lnSpc>
                        <a:spcBef>
                          <a:spcPts val="400"/>
                        </a:spcBef>
                        <a:spcAft>
                          <a:spcPts val="0"/>
                        </a:spcAft>
                        <a:buClr>
                          <a:srgbClr val="000000"/>
                        </a:buClr>
                        <a:buSzTx/>
                        <a:buFont typeface="Arial" panose="020B0604020202020204"/>
                        <a:buNone/>
                        <a:tabLst/>
                        <a:defRPr/>
                      </a:pPr>
                      <a:r>
                        <a:rPr lang="en-US" sz="1200" b="0" dirty="0">
                          <a:solidFill>
                            <a:schemeClr val="tx1"/>
                          </a:solidFill>
                          <a:latin typeface="+mn-lt"/>
                          <a:cs typeface="Times New Roman" panose="02020603050405020304" pitchFamily="18" charset="0"/>
                        </a:rPr>
                        <a:t>Data Analytics Platforms For Agricultural Systems</a:t>
                      </a:r>
                    </a:p>
                    <a:p>
                      <a:pPr marL="0" lvl="0" indent="0" algn="l" rtl="0">
                        <a:spcBef>
                          <a:spcPts val="400"/>
                        </a:spcBef>
                        <a:spcAft>
                          <a:spcPts val="0"/>
                        </a:spcAft>
                        <a:buNone/>
                      </a:pPr>
                      <a:endParaRPr sz="1400" dirty="0">
                        <a:latin typeface="+mn-lt"/>
                      </a:endParaRPr>
                    </a:p>
                  </a:txBody>
                  <a:tcPr marL="91425" marR="91425" marT="91425" marB="91425"/>
                </a:tc>
                <a:tc>
                  <a:txBody>
                    <a:bodyPr/>
                    <a:lstStyle/>
                    <a:p>
                      <a:pPr marL="0" lvl="0" indent="0" algn="l" rtl="0">
                        <a:spcBef>
                          <a:spcPts val="0"/>
                        </a:spcBef>
                        <a:spcAft>
                          <a:spcPts val="0"/>
                        </a:spcAft>
                        <a:buNone/>
                      </a:pPr>
                      <a:r>
                        <a:rPr lang="en-US" sz="1200" dirty="0" err="1">
                          <a:solidFill>
                            <a:schemeClr val="tx1"/>
                          </a:solidFill>
                          <a:latin typeface="+mn-lt"/>
                          <a:cs typeface="Times New Roman" panose="02020603050405020304" pitchFamily="18" charset="0"/>
                        </a:rPr>
                        <a:t>N.Ngakan</a:t>
                      </a:r>
                      <a:r>
                        <a:rPr lang="en-US" sz="1200" dirty="0">
                          <a:solidFill>
                            <a:schemeClr val="tx1"/>
                          </a:solidFill>
                          <a:latin typeface="+mn-lt"/>
                          <a:cs typeface="Times New Roman" panose="02020603050405020304" pitchFamily="18" charset="0"/>
                        </a:rPr>
                        <a:t> Nyoman </a:t>
                      </a:r>
                      <a:r>
                        <a:rPr lang="en-US" sz="1200" dirty="0" err="1">
                          <a:solidFill>
                            <a:schemeClr val="tx1"/>
                          </a:solidFill>
                          <a:latin typeface="+mn-lt"/>
                          <a:cs typeface="Times New Roman" panose="02020603050405020304" pitchFamily="18" charset="0"/>
                        </a:rPr>
                        <a:t>Kutha</a:t>
                      </a:r>
                      <a:r>
                        <a:rPr lang="en-US" sz="1200" dirty="0">
                          <a:solidFill>
                            <a:schemeClr val="tx1"/>
                          </a:solidFill>
                          <a:latin typeface="+mn-lt"/>
                          <a:cs typeface="Times New Roman" panose="02020603050405020304" pitchFamily="18" charset="0"/>
                        </a:rPr>
                        <a:t> </a:t>
                      </a:r>
                      <a:r>
                        <a:rPr lang="en-US" sz="1200" dirty="0" err="1">
                          <a:solidFill>
                            <a:schemeClr val="tx1"/>
                          </a:solidFill>
                          <a:latin typeface="+mn-lt"/>
                          <a:cs typeface="Times New Roman" panose="02020603050405020304" pitchFamily="18" charset="0"/>
                        </a:rPr>
                        <a:t>Krisnawijaya</a:t>
                      </a:r>
                      <a:r>
                        <a:rPr lang="en-US" sz="1200" dirty="0">
                          <a:solidFill>
                            <a:schemeClr val="tx1"/>
                          </a:solidFill>
                          <a:latin typeface="+mn-lt"/>
                          <a:cs typeface="Times New Roman" panose="02020603050405020304" pitchFamily="18" charset="0"/>
                        </a:rPr>
                        <a:t>,</a:t>
                      </a:r>
                      <a:r>
                        <a:rPr lang="en-US" sz="1200" b="0" i="0" u="none" strike="noStrike" cap="none" dirty="0">
                          <a:solidFill>
                            <a:schemeClr val="tx1"/>
                          </a:solidFill>
                          <a:latin typeface="Arial" panose="020B0604020202020204"/>
                          <a:ea typeface="Arial" panose="020B0604020202020204"/>
                          <a:cs typeface="Times New Roman" panose="02020603050405020304" pitchFamily="18" charset="0"/>
                          <a:sym typeface="Arial" panose="020B0604020202020204"/>
                        </a:rPr>
                        <a:t> B. </a:t>
                      </a:r>
                      <a:r>
                        <a:rPr lang="en-US" sz="1200" b="0" i="0" u="none" strike="noStrike" cap="none" dirty="0" err="1">
                          <a:solidFill>
                            <a:schemeClr val="tx1"/>
                          </a:solidFill>
                          <a:latin typeface="Arial" panose="020B0604020202020204"/>
                          <a:ea typeface="Arial" panose="020B0604020202020204"/>
                          <a:cs typeface="Times New Roman" panose="02020603050405020304" pitchFamily="18" charset="0"/>
                          <a:sym typeface="Arial" panose="020B0604020202020204"/>
                        </a:rPr>
                        <a:t>Tekinerdogan</a:t>
                      </a:r>
                      <a:r>
                        <a:rPr lang="en-US" sz="1200" b="0" i="0" u="none" strike="noStrike" cap="none" dirty="0">
                          <a:solidFill>
                            <a:schemeClr val="tx1"/>
                          </a:solidFill>
                          <a:latin typeface="Arial" panose="020B0604020202020204"/>
                          <a:ea typeface="Arial" panose="020B0604020202020204"/>
                          <a:cs typeface="Times New Roman" panose="02020603050405020304" pitchFamily="18" charset="0"/>
                          <a:sym typeface="Arial" panose="020B0604020202020204"/>
                        </a:rPr>
                        <a:t>, C. </a:t>
                      </a:r>
                      <a:r>
                        <a:rPr lang="en-US" sz="1200" b="0" i="0" u="none" strike="noStrike" cap="none" dirty="0" err="1">
                          <a:solidFill>
                            <a:schemeClr val="tx1"/>
                          </a:solidFill>
                          <a:latin typeface="Arial" panose="020B0604020202020204"/>
                          <a:ea typeface="Arial" panose="020B0604020202020204"/>
                          <a:cs typeface="Times New Roman" panose="02020603050405020304" pitchFamily="18" charset="0"/>
                          <a:sym typeface="Arial" panose="020B0604020202020204"/>
                        </a:rPr>
                        <a:t>Catal</a:t>
                      </a:r>
                      <a:r>
                        <a:rPr lang="en-US" sz="1200" b="0" i="0" u="none" strike="noStrike" cap="none" dirty="0">
                          <a:solidFill>
                            <a:schemeClr val="tx1"/>
                          </a:solidFill>
                          <a:latin typeface="Arial" panose="020B0604020202020204"/>
                          <a:ea typeface="Arial" panose="020B0604020202020204"/>
                          <a:cs typeface="Times New Roman" panose="02020603050405020304" pitchFamily="18" charset="0"/>
                          <a:sym typeface="Arial" panose="020B0604020202020204"/>
                        </a:rPr>
                        <a:t>, and R. v. d. Tol, [Computers and Electronics in Agriculture, vol. 195, 2022]</a:t>
                      </a:r>
                      <a:endParaRPr sz="1200" dirty="0">
                        <a:latin typeface="+mn-lt"/>
                      </a:endParaRPr>
                    </a:p>
                  </a:txBody>
                  <a:tcPr marL="91425" marR="91425" marT="91425" marB="91425"/>
                </a:tc>
                <a:tc>
                  <a:txBody>
                    <a:bodyPr/>
                    <a:lstStyle/>
                    <a:p>
                      <a:pPr marL="0" lvl="0" indent="0" algn="l" rtl="0">
                        <a:spcBef>
                          <a:spcPts val="0"/>
                        </a:spcBef>
                        <a:spcAft>
                          <a:spcPts val="0"/>
                        </a:spcAft>
                        <a:buNone/>
                      </a:pPr>
                      <a:r>
                        <a:rPr lang="en-GB" sz="1200" dirty="0">
                          <a:latin typeface="+mn-lt"/>
                        </a:rPr>
                        <a:t>2022</a:t>
                      </a:r>
                    </a:p>
                    <a:p>
                      <a:pPr marL="0" lvl="0" indent="0" algn="l" rtl="0">
                        <a:spcBef>
                          <a:spcPts val="0"/>
                        </a:spcBef>
                        <a:spcAft>
                          <a:spcPts val="0"/>
                        </a:spcAft>
                        <a:buNone/>
                      </a:pPr>
                      <a:r>
                        <a:rPr lang="en-GB" sz="1200" dirty="0">
                          <a:latin typeface="+mn-lt"/>
                        </a:rPr>
                        <a:t>[IEEE]</a:t>
                      </a:r>
                      <a:endParaRPr sz="1200" dirty="0">
                        <a:latin typeface="+mn-lt"/>
                      </a:endParaRPr>
                    </a:p>
                  </a:txBody>
                  <a:tcPr marL="91425" marR="91425" marT="91425" marB="91425"/>
                </a:tc>
                <a:tc>
                  <a:txBody>
                    <a:bodyPr/>
                    <a:lstStyle/>
                    <a:p>
                      <a:pPr marL="457200" lvl="0" indent="-304800" algn="just" rtl="0">
                        <a:lnSpc>
                          <a:spcPct val="115000"/>
                        </a:lnSpc>
                        <a:spcBef>
                          <a:spcPts val="300"/>
                        </a:spcBef>
                        <a:spcAft>
                          <a:spcPts val="0"/>
                        </a:spcAft>
                        <a:buClr>
                          <a:srgbClr val="1F1F1F"/>
                        </a:buClr>
                        <a:buSzPts val="1200"/>
                        <a:buChar char="●"/>
                      </a:pPr>
                      <a:r>
                        <a:rPr lang="en-US" sz="1200" dirty="0">
                          <a:highlight>
                            <a:srgbClr val="FFFFFF"/>
                          </a:highlight>
                          <a:latin typeface="+mn-lt"/>
                        </a:rPr>
                        <a:t>The article provides a systematic literature review (SLR) on data analytics platforms for agriculture</a:t>
                      </a:r>
                      <a:endParaRPr sz="1200" dirty="0">
                        <a:solidFill>
                          <a:srgbClr val="1F1F1F"/>
                        </a:solidFill>
                        <a:highlight>
                          <a:srgbClr val="FFFFFF"/>
                        </a:highlight>
                        <a:latin typeface="+mn-lt"/>
                      </a:endParaRPr>
                    </a:p>
                    <a:p>
                      <a:pPr marL="0" lvl="0" indent="0" algn="l" rtl="0">
                        <a:spcBef>
                          <a:spcPts val="1100"/>
                        </a:spcBef>
                        <a:spcAft>
                          <a:spcPts val="0"/>
                        </a:spcAft>
                        <a:buNone/>
                      </a:pPr>
                      <a:endParaRPr sz="1400" dirty="0">
                        <a:latin typeface="+mn-lt"/>
                      </a:endParaRPr>
                    </a:p>
                  </a:txBody>
                  <a:tcPr marL="91425" marR="91425" marT="91425" marB="91425"/>
                </a:tc>
                <a:tc>
                  <a:txBody>
                    <a:bodyPr/>
                    <a:lstStyle/>
                    <a:p>
                      <a:pPr marL="457200" lvl="0" indent="-304800" algn="just" rtl="0">
                        <a:lnSpc>
                          <a:spcPct val="115000"/>
                        </a:lnSpc>
                        <a:spcBef>
                          <a:spcPts val="300"/>
                        </a:spcBef>
                        <a:spcAft>
                          <a:spcPts val="0"/>
                        </a:spcAft>
                        <a:buClr>
                          <a:srgbClr val="1F1F1F"/>
                        </a:buClr>
                        <a:buSzPts val="1200"/>
                        <a:buChar char="●"/>
                      </a:pPr>
                      <a:r>
                        <a:rPr lang="en-US" sz="1200" dirty="0"/>
                        <a:t>The system works  well  in     controlled environments but may face challenges when scaled to different geographical areas with varying climatic and soil conditions.</a:t>
                      </a:r>
                    </a:p>
                    <a:p>
                      <a:pPr marL="457200" lvl="0" indent="-304800" algn="just" rtl="0">
                        <a:lnSpc>
                          <a:spcPct val="115000"/>
                        </a:lnSpc>
                        <a:spcBef>
                          <a:spcPts val="300"/>
                        </a:spcBef>
                        <a:spcAft>
                          <a:spcPts val="0"/>
                        </a:spcAft>
                        <a:buClr>
                          <a:srgbClr val="1F1F1F"/>
                        </a:buClr>
                        <a:buSzPts val="1200"/>
                        <a:buChar char="●"/>
                      </a:pPr>
                      <a:r>
                        <a:rPr lang="en-US" sz="1200" dirty="0">
                          <a:highlight>
                            <a:srgbClr val="FFFFFF"/>
                          </a:highlight>
                        </a:rPr>
                        <a:t>Findings before 2010 are considered less relevant.</a:t>
                      </a:r>
                      <a:endParaRPr sz="1200" dirty="0">
                        <a:solidFill>
                          <a:srgbClr val="1F1F1F"/>
                        </a:solidFill>
                        <a:highlight>
                          <a:srgbClr val="FFFFFF"/>
                        </a:highlight>
                        <a:latin typeface="+mn-lt"/>
                      </a:endParaRPr>
                    </a:p>
                  </a:txBody>
                  <a:tcPr marL="91425" marR="91425" marT="91425" marB="91425"/>
                </a:tc>
                <a:extLst>
                  <a:ext uri="{0D108BD9-81ED-4DB2-BD59-A6C34878D82A}">
                    <a16:rowId xmlns:a16="http://schemas.microsoft.com/office/drawing/2014/main" val="10001"/>
                  </a:ext>
                </a:extLst>
              </a:tr>
            </a:tbl>
          </a:graphicData>
        </a:graphic>
      </p:graphicFrame>
      <p:sp>
        <p:nvSpPr>
          <p:cNvPr id="2" name="Google Shape;56;p13">
            <a:extLst>
              <a:ext uri="{FF2B5EF4-FFF2-40B4-BE49-F238E27FC236}">
                <a16:creationId xmlns:a16="http://schemas.microsoft.com/office/drawing/2014/main" id="{E1E1855C-D9E1-1C94-8CEA-B9FCBD3F1253}"/>
              </a:ext>
            </a:extLst>
          </p:cNvPr>
          <p:cNvSpPr txBox="1"/>
          <p:nvPr/>
        </p:nvSpPr>
        <p:spPr>
          <a:xfrm>
            <a:off x="1781122" y="13920"/>
            <a:ext cx="5259900" cy="5085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panose="020B0604020202020204"/>
              <a:buNone/>
            </a:pPr>
            <a:r>
              <a:rPr lang="en-GB" sz="1200" b="1" dirty="0">
                <a:solidFill>
                  <a:schemeClr val="dk2"/>
                </a:solidFill>
                <a:latin typeface="+mj-lt"/>
                <a:ea typeface="Comfortaa"/>
                <a:cs typeface="Comfortaa"/>
                <a:sym typeface="Comfortaa"/>
              </a:rPr>
              <a:t>DEPARTMENT OF COMPUTER SCIENCE AND ENGINEERING</a:t>
            </a:r>
            <a:endParaRPr sz="1200" b="1" dirty="0">
              <a:solidFill>
                <a:schemeClr val="dk2"/>
              </a:solidFill>
              <a:latin typeface="+mj-lt"/>
              <a:ea typeface="Comfortaa"/>
              <a:cs typeface="Comfortaa"/>
              <a:sym typeface="Comfortaa"/>
            </a:endParaRPr>
          </a:p>
          <a:p>
            <a:pPr marL="0" lvl="0" indent="0" algn="just" rtl="0">
              <a:spcBef>
                <a:spcPts val="0"/>
              </a:spcBef>
              <a:spcAft>
                <a:spcPts val="0"/>
              </a:spcAft>
              <a:buNone/>
            </a:pPr>
            <a:endParaRPr dirty="0"/>
          </a:p>
        </p:txBody>
      </p:sp>
      <p:pic>
        <p:nvPicPr>
          <p:cNvPr id="3" name="Google Shape;58;p13">
            <a:extLst>
              <a:ext uri="{FF2B5EF4-FFF2-40B4-BE49-F238E27FC236}">
                <a16:creationId xmlns:a16="http://schemas.microsoft.com/office/drawing/2014/main" id="{817EF963-A08D-84A7-4F35-9F12AB4F687F}"/>
              </a:ext>
            </a:extLst>
          </p:cNvPr>
          <p:cNvPicPr preferRelativeResize="0"/>
          <p:nvPr/>
        </p:nvPicPr>
        <p:blipFill>
          <a:blip r:embed="rId3"/>
          <a:stretch>
            <a:fillRect/>
          </a:stretch>
        </p:blipFill>
        <p:spPr>
          <a:xfrm>
            <a:off x="6806822" y="34475"/>
            <a:ext cx="2337178" cy="604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p:nvPr/>
        </p:nvSpPr>
        <p:spPr>
          <a:xfrm>
            <a:off x="193725" y="140450"/>
            <a:ext cx="8674200" cy="491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aphicFrame>
        <p:nvGraphicFramePr>
          <p:cNvPr id="88" name="Google Shape;88;p18"/>
          <p:cNvGraphicFramePr/>
          <p:nvPr>
            <p:extLst>
              <p:ext uri="{D42A27DB-BD31-4B8C-83A1-F6EECF244321}">
                <p14:modId xmlns:p14="http://schemas.microsoft.com/office/powerpoint/2010/main" val="1744673568"/>
              </p:ext>
            </p:extLst>
          </p:nvPr>
        </p:nvGraphicFramePr>
        <p:xfrm>
          <a:off x="36285" y="577825"/>
          <a:ext cx="9043421" cy="4069465"/>
        </p:xfrm>
        <a:graphic>
          <a:graphicData uri="http://schemas.openxmlformats.org/drawingml/2006/table">
            <a:tbl>
              <a:tblPr>
                <a:noFill/>
                <a:tableStyleId>{056CDDE8-49BF-4FE1-937C-37A194BB0B4D}</a:tableStyleId>
              </a:tblPr>
              <a:tblGrid>
                <a:gridCol w="1717068">
                  <a:extLst>
                    <a:ext uri="{9D8B030D-6E8A-4147-A177-3AD203B41FA5}">
                      <a16:colId xmlns:a16="http://schemas.microsoft.com/office/drawing/2014/main" val="20000"/>
                    </a:ext>
                  </a:extLst>
                </a:gridCol>
                <a:gridCol w="1722106">
                  <a:extLst>
                    <a:ext uri="{9D8B030D-6E8A-4147-A177-3AD203B41FA5}">
                      <a16:colId xmlns:a16="http://schemas.microsoft.com/office/drawing/2014/main" val="20001"/>
                    </a:ext>
                  </a:extLst>
                </a:gridCol>
                <a:gridCol w="1482304">
                  <a:extLst>
                    <a:ext uri="{9D8B030D-6E8A-4147-A177-3AD203B41FA5}">
                      <a16:colId xmlns:a16="http://schemas.microsoft.com/office/drawing/2014/main" val="20002"/>
                    </a:ext>
                  </a:extLst>
                </a:gridCol>
                <a:gridCol w="1828036">
                  <a:extLst>
                    <a:ext uri="{9D8B030D-6E8A-4147-A177-3AD203B41FA5}">
                      <a16:colId xmlns:a16="http://schemas.microsoft.com/office/drawing/2014/main" val="20003"/>
                    </a:ext>
                  </a:extLst>
                </a:gridCol>
                <a:gridCol w="2293907">
                  <a:extLst>
                    <a:ext uri="{9D8B030D-6E8A-4147-A177-3AD203B41FA5}">
                      <a16:colId xmlns:a16="http://schemas.microsoft.com/office/drawing/2014/main" val="20004"/>
                    </a:ext>
                  </a:extLst>
                </a:gridCol>
              </a:tblGrid>
              <a:tr h="173675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sz="1200" dirty="0"/>
                        <a:t>Application Of The </a:t>
                      </a:r>
                      <a:r>
                        <a:rPr lang="en-US" sz="1200" dirty="0" err="1"/>
                        <a:t>Ahp</a:t>
                      </a:r>
                      <a:r>
                        <a:rPr lang="en-US" sz="1200" dirty="0"/>
                        <a:t> And </a:t>
                      </a:r>
                      <a:r>
                        <a:rPr lang="en-US" sz="1200" dirty="0" err="1"/>
                        <a:t>Topsis</a:t>
                      </a:r>
                      <a:r>
                        <a:rPr lang="en-US" sz="1200" dirty="0"/>
                        <a:t> Methods To The Assessment Of Photovoltaic Technologies</a:t>
                      </a:r>
                      <a:endParaRPr lang="en-US" sz="12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endParaRPr sz="1100" dirty="0">
                        <a:latin typeface="+mn-lt"/>
                      </a:endParaRPr>
                    </a:p>
                  </a:txBody>
                  <a:tcPr marL="91425" marR="91425" marT="91425" marB="91425"/>
                </a:tc>
                <a:tc>
                  <a:txBody>
                    <a:bodyPr/>
                    <a:lstStyle/>
                    <a:p>
                      <a:r>
                        <a:rPr lang="en-US"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J. Miguel Sánchez-Lozano, </a:t>
                      </a:r>
                    </a:p>
                    <a:p>
                      <a:r>
                        <a:rPr lang="en-US"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M. Socorro García-</a:t>
                      </a:r>
                      <a:r>
                        <a:rPr lang="en-US" sz="1100" b="0" i="0" u="none" strike="noStrike" cap="none" dirty="0" err="1">
                          <a:solidFill>
                            <a:srgbClr val="000000"/>
                          </a:solidFill>
                          <a:effectLst/>
                          <a:latin typeface="Arial" panose="020B0604020202020204"/>
                          <a:ea typeface="Arial" panose="020B0604020202020204"/>
                          <a:cs typeface="Arial" panose="020B0604020202020204"/>
                          <a:sym typeface="Arial" panose="020B0604020202020204"/>
                        </a:rPr>
                        <a:t>Cascales</a:t>
                      </a:r>
                      <a:r>
                        <a:rPr lang="en-US"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a:t>
                      </a:r>
                    </a:p>
                    <a:p>
                      <a:r>
                        <a:rPr lang="en-US"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Nieves </a:t>
                      </a:r>
                      <a:r>
                        <a:rPr lang="en-US" sz="1100" b="0" i="0" u="none" strike="noStrike" cap="none" dirty="0" err="1">
                          <a:solidFill>
                            <a:srgbClr val="000000"/>
                          </a:solidFill>
                          <a:effectLst/>
                          <a:latin typeface="Arial" panose="020B0604020202020204"/>
                          <a:ea typeface="Arial" panose="020B0604020202020204"/>
                          <a:cs typeface="Arial" panose="020B0604020202020204"/>
                          <a:sym typeface="Arial" panose="020B0604020202020204"/>
                        </a:rPr>
                        <a:t>Espinosa,Antonio</a:t>
                      </a:r>
                      <a:r>
                        <a:rPr lang="en-US"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Urbina</a:t>
                      </a:r>
                    </a:p>
                    <a:p>
                      <a:pPr marL="0" lvl="0" indent="0" algn="l" rtl="0">
                        <a:spcBef>
                          <a:spcPts val="0"/>
                        </a:spcBef>
                        <a:spcAft>
                          <a:spcPts val="0"/>
                        </a:spcAft>
                        <a:buNone/>
                      </a:pPr>
                      <a:endParaRPr sz="1100" dirty="0">
                        <a:latin typeface="+mn-lt"/>
                      </a:endParaRPr>
                    </a:p>
                  </a:txBody>
                  <a:tcPr marL="91425" marR="91425" marT="91425" marB="91425"/>
                </a:tc>
                <a:tc>
                  <a:txBody>
                    <a:bodyPr/>
                    <a:lstStyle/>
                    <a:p>
                      <a:pPr marL="0" lvl="0" indent="0" algn="l" rtl="0">
                        <a:spcBef>
                          <a:spcPts val="0"/>
                        </a:spcBef>
                        <a:spcAft>
                          <a:spcPts val="0"/>
                        </a:spcAft>
                        <a:buNone/>
                      </a:pPr>
                      <a:r>
                        <a:rPr lang="en-GB" sz="1200" dirty="0">
                          <a:latin typeface="+mn-lt"/>
                        </a:rPr>
                        <a:t>2020</a:t>
                      </a:r>
                    </a:p>
                    <a:p>
                      <a:pPr marL="0" lvl="0" indent="0" algn="l" rtl="0">
                        <a:spcBef>
                          <a:spcPts val="0"/>
                        </a:spcBef>
                        <a:spcAft>
                          <a:spcPts val="0"/>
                        </a:spcAft>
                        <a:buNone/>
                      </a:pPr>
                      <a:r>
                        <a:rPr lang="en-GB" sz="1200" dirty="0">
                          <a:latin typeface="+mn-lt"/>
                        </a:rPr>
                        <a:t>[Elsevier]</a:t>
                      </a:r>
                      <a:endParaRPr sz="1200" dirty="0">
                        <a:latin typeface="+mn-lt"/>
                      </a:endParaRPr>
                    </a:p>
                  </a:txBody>
                  <a:tcPr marL="91425" marR="91425" marT="91425" marB="91425">
                    <a:lnR w="9525" cap="flat" cmpd="sng">
                      <a:solidFill>
                        <a:schemeClr val="dk1"/>
                      </a:solidFill>
                      <a:prstDash val="solid"/>
                      <a:round/>
                      <a:headEnd type="none" w="sm" len="sm"/>
                      <a:tailEnd type="none" w="sm" len="sm"/>
                    </a:lnR>
                  </a:tcPr>
                </a:tc>
                <a:tc>
                  <a:txBody>
                    <a:bodyPr/>
                    <a:lstStyle/>
                    <a:p>
                      <a:pPr marL="457200" lvl="0" indent="-304800" algn="l" rtl="0">
                        <a:lnSpc>
                          <a:spcPct val="115000"/>
                        </a:lnSpc>
                        <a:spcBef>
                          <a:spcPts val="300"/>
                        </a:spcBef>
                        <a:spcAft>
                          <a:spcPts val="0"/>
                        </a:spcAft>
                        <a:buClr>
                          <a:srgbClr val="1F1F1F"/>
                        </a:buClr>
                        <a:buSzPts val="1200"/>
                        <a:buChar char="●"/>
                      </a:pPr>
                      <a:r>
                        <a:rPr lang="en-GB" sz="1200" dirty="0">
                          <a:solidFill>
                            <a:srgbClr val="1F1F1F"/>
                          </a:solidFill>
                          <a:highlight>
                            <a:srgbClr val="FFFFFF"/>
                          </a:highlight>
                          <a:latin typeface="+mn-lt"/>
                        </a:rPr>
                        <a:t> </a:t>
                      </a:r>
                      <a:r>
                        <a:rPr lang="en-US" sz="1200" dirty="0">
                          <a:highlight>
                            <a:srgbClr val="FFFFFF"/>
                          </a:highlight>
                          <a:latin typeface="+mn-lt"/>
                        </a:rPr>
                        <a:t>Uses Multi-Criteria Decision Making (MCDM) methods to assess the best technology for manufacturing photovoltaic module</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457200" lvl="0" indent="-304800" algn="l" rtl="0">
                        <a:lnSpc>
                          <a:spcPct val="115000"/>
                        </a:lnSpc>
                        <a:spcBef>
                          <a:spcPts val="0"/>
                        </a:spcBef>
                        <a:spcAft>
                          <a:spcPts val="0"/>
                        </a:spcAft>
                        <a:buClr>
                          <a:srgbClr val="1F1F1F"/>
                        </a:buClr>
                        <a:buSzPts val="1200"/>
                        <a:buChar char="●"/>
                      </a:pPr>
                      <a:r>
                        <a:rPr lang="en-US" sz="1200" dirty="0"/>
                        <a:t>The forecasted targets (like 12% electricity from PV systems by 2020) may face obstacles based on real-world market adoption and energy policy changes.</a:t>
                      </a:r>
                      <a:endParaRPr lang="en-US" sz="12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152400" lvl="0" indent="0" algn="l" rtl="0">
                        <a:lnSpc>
                          <a:spcPct val="115000"/>
                        </a:lnSpc>
                        <a:spcBef>
                          <a:spcPts val="0"/>
                        </a:spcBef>
                        <a:spcAft>
                          <a:spcPts val="0"/>
                        </a:spcAft>
                        <a:buClr>
                          <a:srgbClr val="1F1F1F"/>
                        </a:buClr>
                        <a:buSzPts val="1200"/>
                        <a:buNone/>
                      </a:pPr>
                      <a:endParaRPr sz="1100" dirty="0">
                        <a:latin typeface="+mn-lt"/>
                      </a:endParaRPr>
                    </a:p>
                  </a:txBody>
                  <a:tcPr marL="91425" marR="91425" marT="91425" marB="91425">
                    <a:lnL w="9525" cap="flat" cmpd="sng">
                      <a:solidFill>
                        <a:schemeClr val="dk1"/>
                      </a:solidFill>
                      <a:prstDash val="solid"/>
                      <a:round/>
                      <a:headEnd type="none" w="sm" len="sm"/>
                      <a:tailEnd type="none" w="sm" len="sm"/>
                    </a:lnL>
                  </a:tcPr>
                </a:tc>
                <a:extLst>
                  <a:ext uri="{0D108BD9-81ED-4DB2-BD59-A6C34878D82A}">
                    <a16:rowId xmlns:a16="http://schemas.microsoft.com/office/drawing/2014/main" val="10000"/>
                  </a:ext>
                </a:extLst>
              </a:tr>
              <a:tr h="1130845">
                <a:tc>
                  <a:txBody>
                    <a:bodyPr/>
                    <a:lstStyle/>
                    <a:p>
                      <a:pPr marL="0" lvl="0" indent="0" algn="l" rtl="0">
                        <a:lnSpc>
                          <a:spcPct val="115000"/>
                        </a:lnSpc>
                        <a:spcBef>
                          <a:spcPts val="0"/>
                        </a:spcBef>
                        <a:spcAft>
                          <a:spcPts val="0"/>
                        </a:spcAft>
                        <a:buClr>
                          <a:schemeClr val="dk1"/>
                        </a:buClr>
                        <a:buSzPts val="1100"/>
                        <a:buFont typeface="Arial" panose="020B0604020202020204"/>
                        <a:buNone/>
                      </a:pPr>
                      <a:r>
                        <a:rPr lang="en-US" sz="1200" dirty="0"/>
                        <a:t>Design Of A Data Management Reference Architecture For Sustainable Agriculture</a:t>
                      </a:r>
                      <a:endParaRPr lang="en-US" sz="1200" dirty="0">
                        <a:solidFill>
                          <a:schemeClr val="dk1"/>
                        </a:solidFill>
                        <a:latin typeface="+mn-lt"/>
                      </a:endParaRPr>
                    </a:p>
                    <a:p>
                      <a:pPr marL="0" lvl="0" indent="0" algn="l" rtl="0">
                        <a:lnSpc>
                          <a:spcPct val="115000"/>
                        </a:lnSpc>
                        <a:spcBef>
                          <a:spcPts val="0"/>
                        </a:spcBef>
                        <a:spcAft>
                          <a:spcPts val="0"/>
                        </a:spcAft>
                        <a:buClr>
                          <a:schemeClr val="dk1"/>
                        </a:buClr>
                        <a:buSzPts val="1100"/>
                        <a:buFont typeface="Arial" panose="020B0604020202020204"/>
                        <a:buNone/>
                      </a:pPr>
                      <a:endParaRPr sz="1100" dirty="0">
                        <a:solidFill>
                          <a:schemeClr val="dk1"/>
                        </a:solidFill>
                        <a:highlight>
                          <a:srgbClr val="FFFFFF"/>
                        </a:highlight>
                        <a:latin typeface="+mn-lt"/>
                      </a:endParaRPr>
                    </a:p>
                    <a:p>
                      <a:pPr marL="0" lvl="0" indent="0" algn="l" rtl="0">
                        <a:lnSpc>
                          <a:spcPct val="115000"/>
                        </a:lnSpc>
                        <a:spcBef>
                          <a:spcPts val="0"/>
                        </a:spcBef>
                        <a:spcAft>
                          <a:spcPts val="0"/>
                        </a:spcAft>
                        <a:buClr>
                          <a:schemeClr val="dk1"/>
                        </a:buClr>
                        <a:buSzPts val="1100"/>
                        <a:buFont typeface="Arial" panose="020B0604020202020204"/>
                        <a:buNone/>
                      </a:pPr>
                      <a:endParaRPr sz="1100" dirty="0">
                        <a:solidFill>
                          <a:schemeClr val="dk1"/>
                        </a:solidFill>
                        <a:latin typeface="+mn-lt"/>
                      </a:endParaRPr>
                    </a:p>
                    <a:p>
                      <a:pPr marL="0" lvl="0" indent="0" algn="l" rtl="0">
                        <a:spcBef>
                          <a:spcPts val="0"/>
                        </a:spcBef>
                        <a:spcAft>
                          <a:spcPts val="0"/>
                        </a:spcAft>
                        <a:buNone/>
                      </a:pPr>
                      <a:endParaRPr sz="1100" dirty="0">
                        <a:latin typeface="+mn-lt"/>
                      </a:endParaRPr>
                    </a:p>
                  </a:txBody>
                  <a:tcPr marL="91425" marR="91425" marT="91425" marB="91425"/>
                </a:tc>
                <a:tc>
                  <a:txBody>
                    <a:bodyPr/>
                    <a:lstStyle/>
                    <a:p>
                      <a:pPr marL="0" lvl="0" indent="0" algn="l" rtl="0">
                        <a:spcBef>
                          <a:spcPts val="0"/>
                        </a:spcBef>
                        <a:spcAft>
                          <a:spcPts val="0"/>
                        </a:spcAft>
                        <a:buClr>
                          <a:schemeClr val="dk1"/>
                        </a:buClr>
                        <a:buSzPts val="1100"/>
                        <a:buFont typeface="Arial" panose="020B0604020202020204"/>
                        <a:buNone/>
                      </a:pPr>
                      <a:r>
                        <a:rPr lang="en-US" sz="1100" b="0" i="0" u="none" strike="noStrike" cap="none" dirty="0" err="1">
                          <a:solidFill>
                            <a:schemeClr val="tx1"/>
                          </a:solidFill>
                          <a:highlight>
                            <a:srgbClr val="FFFFFF"/>
                          </a:highlight>
                          <a:latin typeface="Arial" panose="020B0604020202020204"/>
                          <a:ea typeface="Arial" panose="020B0604020202020204"/>
                          <a:cs typeface="Times New Roman" panose="02020603050405020304" pitchFamily="18" charset="0"/>
                          <a:sym typeface="Arial" panose="020B0604020202020204"/>
                        </a:rPr>
                        <a:t>Giray</a:t>
                      </a:r>
                      <a:r>
                        <a:rPr lang="en-US" sz="1100" b="0" i="0" u="none" strike="noStrike" cap="none" dirty="0">
                          <a:solidFill>
                            <a:schemeClr val="tx1"/>
                          </a:solidFill>
                          <a:highlight>
                            <a:srgbClr val="FFFFFF"/>
                          </a:highlight>
                          <a:latin typeface="Arial" panose="020B0604020202020204"/>
                          <a:ea typeface="Arial" panose="020B0604020202020204"/>
                          <a:cs typeface="Times New Roman" panose="02020603050405020304" pitchFamily="18" charset="0"/>
                          <a:sym typeface="Arial" panose="020B0604020202020204"/>
                        </a:rPr>
                        <a:t>, G., </a:t>
                      </a:r>
                      <a:r>
                        <a:rPr lang="en-US" sz="1100" b="0" i="0" u="none" strike="noStrike" cap="none" dirty="0" err="1">
                          <a:solidFill>
                            <a:schemeClr val="tx1"/>
                          </a:solidFill>
                          <a:highlight>
                            <a:srgbClr val="FFFFFF"/>
                          </a:highlight>
                          <a:latin typeface="Arial" panose="020B0604020202020204"/>
                          <a:ea typeface="Arial" panose="020B0604020202020204"/>
                          <a:cs typeface="Times New Roman" panose="02020603050405020304" pitchFamily="18" charset="0"/>
                          <a:sym typeface="Arial" panose="020B0604020202020204"/>
                        </a:rPr>
                        <a:t>Catal</a:t>
                      </a:r>
                      <a:r>
                        <a:rPr lang="en-US" sz="1100" b="0" i="0" u="none" strike="noStrike" cap="none" dirty="0">
                          <a:solidFill>
                            <a:schemeClr val="tx1"/>
                          </a:solidFill>
                          <a:highlight>
                            <a:srgbClr val="FFFFFF"/>
                          </a:highlight>
                          <a:latin typeface="Arial" panose="020B0604020202020204"/>
                          <a:ea typeface="Arial" panose="020B0604020202020204"/>
                          <a:cs typeface="Times New Roman" panose="02020603050405020304" pitchFamily="18" charset="0"/>
                          <a:sym typeface="Arial" panose="020B0604020202020204"/>
                        </a:rPr>
                        <a:t>, C</a:t>
                      </a:r>
                      <a:endParaRPr sz="1100" dirty="0">
                        <a:latin typeface="+mn-lt"/>
                      </a:endParaRPr>
                    </a:p>
                  </a:txBody>
                  <a:tcPr marL="91425" marR="91425" marT="91425" marB="91425"/>
                </a:tc>
                <a:tc>
                  <a:txBody>
                    <a:bodyPr/>
                    <a:lstStyle/>
                    <a:p>
                      <a:pPr marL="0" lvl="0" indent="0" algn="l" rtl="0">
                        <a:spcBef>
                          <a:spcPts val="0"/>
                        </a:spcBef>
                        <a:spcAft>
                          <a:spcPts val="0"/>
                        </a:spcAft>
                        <a:buNone/>
                      </a:pPr>
                      <a:r>
                        <a:rPr lang="en-GB" sz="1200" dirty="0">
                          <a:latin typeface="+mn-lt"/>
                        </a:rPr>
                        <a:t>2021</a:t>
                      </a:r>
                    </a:p>
                    <a:p>
                      <a:pPr marL="0" lvl="0" indent="0" algn="l" rtl="0">
                        <a:spcBef>
                          <a:spcPts val="0"/>
                        </a:spcBef>
                        <a:spcAft>
                          <a:spcPts val="0"/>
                        </a:spcAft>
                        <a:buNone/>
                      </a:pPr>
                      <a:r>
                        <a:rPr lang="en-GB" sz="1200" dirty="0">
                          <a:latin typeface="+mn-lt"/>
                        </a:rPr>
                        <a:t>[</a:t>
                      </a:r>
                      <a:r>
                        <a:rPr lang="en-US" sz="1200" dirty="0"/>
                        <a:t>Sustainability]</a:t>
                      </a:r>
                      <a:endParaRPr sz="1200" dirty="0">
                        <a:latin typeface="+mn-lt"/>
                      </a:endParaRPr>
                    </a:p>
                  </a:txBody>
                  <a:tcPr marL="91425" marR="91425" marT="91425" marB="91425"/>
                </a:tc>
                <a:tc>
                  <a:txBody>
                    <a:bodyPr/>
                    <a:lstStyle/>
                    <a:p>
                      <a:pPr marL="171450" lvl="0" indent="-171450" algn="l" rtl="0">
                        <a:spcBef>
                          <a:spcPts val="0"/>
                        </a:spcBef>
                        <a:spcAft>
                          <a:spcPts val="0"/>
                        </a:spcAft>
                        <a:buFont typeface="Arial" panose="020B0604020202020204" pitchFamily="34" charset="0"/>
                        <a:buChar char="•"/>
                      </a:pPr>
                      <a:r>
                        <a:rPr lang="en-US" sz="1200" dirty="0">
                          <a:highlight>
                            <a:schemeClr val="lt1"/>
                          </a:highlight>
                        </a:rPr>
                        <a:t>Provides a reference architecture specifically designed for sustainable agriculture, which addresses the complexity of data management in smart farming and precision agriculture.</a:t>
                      </a:r>
                    </a:p>
                  </a:txBody>
                  <a:tcPr marL="91425" marR="91425" marT="91425" marB="91425">
                    <a:lnT w="9525" cap="flat" cmpd="sng" algn="ctr">
                      <a:solidFill>
                        <a:schemeClr val="dk1"/>
                      </a:solidFill>
                      <a:prstDash val="solid"/>
                      <a:round/>
                      <a:headEnd type="none" w="sm" len="sm"/>
                      <a:tailEnd type="none" w="sm" len="sm"/>
                    </a:lnT>
                  </a:tcPr>
                </a:tc>
                <a:tc>
                  <a:txBody>
                    <a:bodyPr/>
                    <a:lstStyle/>
                    <a:p>
                      <a:pPr marL="171450" lvl="0" indent="-171450" algn="l" rtl="0">
                        <a:spcBef>
                          <a:spcPts val="0"/>
                        </a:spcBef>
                        <a:spcAft>
                          <a:spcPts val="0"/>
                        </a:spcAft>
                        <a:buFont typeface="Arial" panose="020B0604020202020204" pitchFamily="34" charset="0"/>
                        <a:buChar char="•"/>
                      </a:pPr>
                      <a:r>
                        <a:rPr lang="en-US" sz="1200" dirty="0">
                          <a:highlight>
                            <a:schemeClr val="lt1"/>
                          </a:highlight>
                        </a:rPr>
                        <a:t>The focus on sustainable agriculture might require adaptation for different agricultural environments or systems that vary in scale or technology use.</a:t>
                      </a:r>
                      <a:endParaRPr sz="1200" dirty="0">
                        <a:latin typeface="+mn-lt"/>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p:nvPr/>
        </p:nvSpPr>
        <p:spPr>
          <a:xfrm>
            <a:off x="193725" y="140450"/>
            <a:ext cx="8674200" cy="491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aphicFrame>
        <p:nvGraphicFramePr>
          <p:cNvPr id="88" name="Google Shape;88;p18"/>
          <p:cNvGraphicFramePr/>
          <p:nvPr>
            <p:extLst>
              <p:ext uri="{D42A27DB-BD31-4B8C-83A1-F6EECF244321}">
                <p14:modId xmlns:p14="http://schemas.microsoft.com/office/powerpoint/2010/main" val="1459098994"/>
              </p:ext>
            </p:extLst>
          </p:nvPr>
        </p:nvGraphicFramePr>
        <p:xfrm>
          <a:off x="18142" y="792137"/>
          <a:ext cx="9018702" cy="2268127"/>
        </p:xfrm>
        <a:graphic>
          <a:graphicData uri="http://schemas.openxmlformats.org/drawingml/2006/table">
            <a:tbl>
              <a:tblPr>
                <a:noFill/>
                <a:tableStyleId>{056CDDE8-49BF-4FE1-937C-37A194BB0B4D}</a:tableStyleId>
              </a:tblPr>
              <a:tblGrid>
                <a:gridCol w="1735364">
                  <a:extLst>
                    <a:ext uri="{9D8B030D-6E8A-4147-A177-3AD203B41FA5}">
                      <a16:colId xmlns:a16="http://schemas.microsoft.com/office/drawing/2014/main" val="20000"/>
                    </a:ext>
                  </a:extLst>
                </a:gridCol>
                <a:gridCol w="1703810">
                  <a:extLst>
                    <a:ext uri="{9D8B030D-6E8A-4147-A177-3AD203B41FA5}">
                      <a16:colId xmlns:a16="http://schemas.microsoft.com/office/drawing/2014/main" val="20001"/>
                    </a:ext>
                  </a:extLst>
                </a:gridCol>
                <a:gridCol w="986097">
                  <a:extLst>
                    <a:ext uri="{9D8B030D-6E8A-4147-A177-3AD203B41FA5}">
                      <a16:colId xmlns:a16="http://schemas.microsoft.com/office/drawing/2014/main" val="20002"/>
                    </a:ext>
                  </a:extLst>
                </a:gridCol>
                <a:gridCol w="2324243">
                  <a:extLst>
                    <a:ext uri="{9D8B030D-6E8A-4147-A177-3AD203B41FA5}">
                      <a16:colId xmlns:a16="http://schemas.microsoft.com/office/drawing/2014/main" val="20003"/>
                    </a:ext>
                  </a:extLst>
                </a:gridCol>
                <a:gridCol w="2269188">
                  <a:extLst>
                    <a:ext uri="{9D8B030D-6E8A-4147-A177-3AD203B41FA5}">
                      <a16:colId xmlns:a16="http://schemas.microsoft.com/office/drawing/2014/main" val="20004"/>
                    </a:ext>
                  </a:extLst>
                </a:gridCol>
              </a:tblGrid>
              <a:tr h="2186807">
                <a:tc>
                  <a:txBody>
                    <a:bodyPr/>
                    <a:lstStyle/>
                    <a:p>
                      <a:pPr marL="0" lvl="0" indent="0" algn="l" rtl="0">
                        <a:spcBef>
                          <a:spcPts val="0"/>
                        </a:spcBef>
                        <a:spcAft>
                          <a:spcPts val="0"/>
                        </a:spcAft>
                        <a:buNone/>
                      </a:pPr>
                      <a:r>
                        <a:rPr lang="en-US" sz="1200" dirty="0"/>
                        <a:t>Smart Agriculture Cloud Using Ai-based Techniques</a:t>
                      </a:r>
                      <a:endParaRPr lang="en-US" sz="1200" dirty="0">
                        <a:latin typeface="+mn-lt"/>
                      </a:endParaRPr>
                    </a:p>
                  </a:txBody>
                  <a:tcPr marL="91425" marR="91425" marT="91425" marB="91425"/>
                </a:tc>
                <a:tc>
                  <a:txBody>
                    <a:bodyPr/>
                    <a:lstStyle/>
                    <a:p>
                      <a:pPr marL="0" lvl="0" indent="0" algn="l" rtl="0">
                        <a:spcBef>
                          <a:spcPts val="0"/>
                        </a:spcBef>
                        <a:spcAft>
                          <a:spcPts val="0"/>
                        </a:spcAft>
                        <a:buNone/>
                      </a:pPr>
                      <a:r>
                        <a:rPr lang="en-US" sz="1200" dirty="0"/>
                        <a:t>Muhammad Junaid,</a:t>
                      </a:r>
                      <a:r>
                        <a:rPr lang="en-US" sz="14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a:t>
                      </a:r>
                      <a:r>
                        <a:rPr lang="en-US" sz="12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Asadullah shaikh,</a:t>
                      </a:r>
                    </a:p>
                    <a:p>
                      <a:pPr marL="0" lvl="0" indent="0" algn="l" rtl="0">
                        <a:spcBef>
                          <a:spcPts val="0"/>
                        </a:spcBef>
                        <a:spcAft>
                          <a:spcPts val="0"/>
                        </a:spcAft>
                        <a:buNone/>
                      </a:pPr>
                      <a:r>
                        <a:rPr lang="en-US" sz="12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Mahmood Ul Hassan,</a:t>
                      </a:r>
                    </a:p>
                    <a:p>
                      <a:pPr marL="0" lvl="0" indent="0" algn="l" rtl="0">
                        <a:spcBef>
                          <a:spcPts val="0"/>
                        </a:spcBef>
                        <a:spcAft>
                          <a:spcPts val="0"/>
                        </a:spcAft>
                        <a:buNone/>
                      </a:pPr>
                      <a:r>
                        <a:rPr lang="en-US" sz="12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Abdullah Alghamdi,</a:t>
                      </a:r>
                    </a:p>
                    <a:p>
                      <a:pPr marL="0" lvl="0" indent="0" algn="l" rtl="0">
                        <a:spcBef>
                          <a:spcPts val="0"/>
                        </a:spcBef>
                        <a:spcAft>
                          <a:spcPts val="0"/>
                        </a:spcAft>
                        <a:buNone/>
                      </a:pPr>
                      <a:r>
                        <a:rPr lang="en-US" sz="1200" b="0" i="0" u="none" strike="noStrike" cap="none" dirty="0" err="1">
                          <a:solidFill>
                            <a:srgbClr val="000000"/>
                          </a:solidFill>
                          <a:effectLst/>
                          <a:latin typeface="Arial" panose="020B0604020202020204"/>
                          <a:ea typeface="Arial" panose="020B0604020202020204"/>
                          <a:cs typeface="Arial" panose="020B0604020202020204"/>
                          <a:sym typeface="Arial" panose="020B0604020202020204"/>
                        </a:rPr>
                        <a:t>Khairan</a:t>
                      </a:r>
                      <a:r>
                        <a:rPr lang="en-US" sz="12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Rajab,</a:t>
                      </a:r>
                      <a:r>
                        <a:rPr lang="en-US" sz="14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a:t>
                      </a:r>
                      <a:r>
                        <a:rPr lang="en-US" sz="1200" b="0" i="0" u="none" strike="noStrike" cap="none" dirty="0" err="1">
                          <a:solidFill>
                            <a:srgbClr val="000000"/>
                          </a:solidFill>
                          <a:effectLst/>
                          <a:latin typeface="Arial" panose="020B0604020202020204"/>
                          <a:ea typeface="Arial" panose="020B0604020202020204"/>
                          <a:cs typeface="Arial" panose="020B0604020202020204"/>
                          <a:sym typeface="Arial" panose="020B0604020202020204"/>
                        </a:rPr>
                        <a:t>Monagi</a:t>
                      </a:r>
                      <a:r>
                        <a:rPr lang="en-US" sz="12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a:t>
                      </a:r>
                      <a:r>
                        <a:rPr lang="en-US" sz="1200" b="0" i="0" u="none" strike="noStrike" cap="none" dirty="0" err="1">
                          <a:solidFill>
                            <a:srgbClr val="000000"/>
                          </a:solidFill>
                          <a:effectLst/>
                          <a:latin typeface="Arial" panose="020B0604020202020204"/>
                          <a:ea typeface="Arial" panose="020B0604020202020204"/>
                          <a:cs typeface="Arial" panose="020B0604020202020204"/>
                          <a:sym typeface="Arial" panose="020B0604020202020204"/>
                        </a:rPr>
                        <a:t>Alkinani</a:t>
                      </a:r>
                      <a:r>
                        <a:rPr lang="en-US" sz="12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a:t>
                      </a:r>
                      <a:endParaRPr sz="1000" b="0" dirty="0">
                        <a:latin typeface="+mn-lt"/>
                      </a:endParaRPr>
                    </a:p>
                  </a:txBody>
                  <a:tcPr marL="91425" marR="91425" marT="91425" marB="91425"/>
                </a:tc>
                <a:tc>
                  <a:txBody>
                    <a:bodyPr/>
                    <a:lstStyle/>
                    <a:p>
                      <a:pPr marL="0" lvl="0" indent="0" algn="l" rtl="0">
                        <a:spcBef>
                          <a:spcPts val="0"/>
                        </a:spcBef>
                        <a:spcAft>
                          <a:spcPts val="0"/>
                        </a:spcAft>
                        <a:buNone/>
                      </a:pPr>
                      <a:r>
                        <a:rPr lang="en-US" sz="1200" dirty="0">
                          <a:latin typeface="+mn-lt"/>
                        </a:rPr>
                        <a:t>2021</a:t>
                      </a:r>
                    </a:p>
                    <a:p>
                      <a:pPr marL="0" lvl="0" indent="0" algn="l" rtl="0">
                        <a:spcBef>
                          <a:spcPts val="0"/>
                        </a:spcBef>
                        <a:spcAft>
                          <a:spcPts val="0"/>
                        </a:spcAft>
                        <a:buNone/>
                      </a:pPr>
                      <a:r>
                        <a:rPr lang="en-US" sz="1200"/>
                        <a:t>[Energies]</a:t>
                      </a:r>
                      <a:endParaRPr sz="1200" dirty="0">
                        <a:latin typeface="+mn-lt"/>
                      </a:endParaRPr>
                    </a:p>
                  </a:txBody>
                  <a:tcPr marL="91425" marR="91425" marT="91425" marB="91425">
                    <a:lnR w="9525" cap="flat" cmpd="sng">
                      <a:solidFill>
                        <a:schemeClr val="dk1"/>
                      </a:solidFill>
                      <a:prstDash val="solid"/>
                      <a:round/>
                      <a:headEnd type="none" w="sm" len="sm"/>
                      <a:tailEnd type="none" w="sm" len="sm"/>
                    </a:lnR>
                  </a:tcPr>
                </a:tc>
                <a:tc>
                  <a:txBody>
                    <a:bodyPr/>
                    <a:lstStyle/>
                    <a:p>
                      <a:pPr marL="457200" lvl="0" indent="-304800" algn="l" rtl="0">
                        <a:lnSpc>
                          <a:spcPct val="115000"/>
                        </a:lnSpc>
                        <a:spcBef>
                          <a:spcPts val="300"/>
                        </a:spcBef>
                        <a:spcAft>
                          <a:spcPts val="0"/>
                        </a:spcAft>
                        <a:buClr>
                          <a:srgbClr val="1F1F1F"/>
                        </a:buClr>
                        <a:buSzPts val="1200"/>
                        <a:buChar char="●"/>
                      </a:pPr>
                      <a:r>
                        <a:rPr lang="en-US" sz="1200" dirty="0">
                          <a:highlight>
                            <a:srgbClr val="FFFFFF"/>
                          </a:highlight>
                        </a:rPr>
                        <a:t>Utilizes Artificial Intelligence (AI) techniques, specifically machine learning models like Support Vector Machine (SVM), to accurately classify various types of data (audio, video, images, text, digital maps).</a:t>
                      </a:r>
                      <a:endParaRPr sz="1200" dirty="0">
                        <a:solidFill>
                          <a:srgbClr val="1F1F1F"/>
                        </a:solidFill>
                        <a:highlight>
                          <a:srgbClr val="FFFFFF"/>
                        </a:highlight>
                        <a:latin typeface="+mn-l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457200" lvl="0" indent="-304800" algn="l" rtl="0">
                        <a:lnSpc>
                          <a:spcPct val="115000"/>
                        </a:lnSpc>
                        <a:spcBef>
                          <a:spcPts val="0"/>
                        </a:spcBef>
                        <a:spcAft>
                          <a:spcPts val="0"/>
                        </a:spcAft>
                        <a:buClr>
                          <a:srgbClr val="1F1F1F"/>
                        </a:buClr>
                        <a:buSzPts val="1200"/>
                        <a:buChar char="●"/>
                      </a:pPr>
                      <a:r>
                        <a:rPr lang="en-US" sz="1200" dirty="0"/>
                        <a:t>The complexity of integrating and managing diverse data types in a centralized cloud system could pose technical challenges.</a:t>
                      </a:r>
                    </a:p>
                  </a:txBody>
                  <a:tcPr marL="91425" marR="91425" marT="91425" marB="91425">
                    <a:lnL w="9525" cap="flat" cmpd="sng">
                      <a:solidFill>
                        <a:schemeClr val="dk1"/>
                      </a:solidFill>
                      <a:prstDash val="solid"/>
                      <a:round/>
                      <a:headEnd type="none" w="sm" len="sm"/>
                      <a:tailEnd type="none" w="sm" len="sm"/>
                    </a:lnL>
                  </a:tcPr>
                </a:tc>
                <a:extLst>
                  <a:ext uri="{0D108BD9-81ED-4DB2-BD59-A6C34878D82A}">
                    <a16:rowId xmlns:a16="http://schemas.microsoft.com/office/drawing/2014/main" val="1000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87FDD2A5-0553-E4F4-9E30-717E8A9073C5}"/>
            </a:ext>
          </a:extLst>
        </p:cNvPr>
        <p:cNvGrpSpPr/>
        <p:nvPr/>
      </p:nvGrpSpPr>
      <p:grpSpPr>
        <a:xfrm>
          <a:off x="0" y="0"/>
          <a:ext cx="0" cy="0"/>
          <a:chOff x="0" y="0"/>
          <a:chExt cx="0" cy="0"/>
        </a:xfrm>
      </p:grpSpPr>
      <p:sp>
        <p:nvSpPr>
          <p:cNvPr id="70" name="Google Shape;70;p15">
            <a:extLst>
              <a:ext uri="{FF2B5EF4-FFF2-40B4-BE49-F238E27FC236}">
                <a16:creationId xmlns:a16="http://schemas.microsoft.com/office/drawing/2014/main" id="{3B5DF4F0-245E-CDB9-3759-DEC82C51EF32}"/>
              </a:ext>
            </a:extLst>
          </p:cNvPr>
          <p:cNvSpPr txBox="1">
            <a:spLocks noGrp="1"/>
          </p:cNvSpPr>
          <p:nvPr>
            <p:ph type="title"/>
          </p:nvPr>
        </p:nvSpPr>
        <p:spPr>
          <a:xfrm>
            <a:off x="311699" y="336575"/>
            <a:ext cx="8520600" cy="377418"/>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US" sz="2400" b="1" dirty="0">
                <a:latin typeface="Times New Roman" panose="02020603050405020304" pitchFamily="18" charset="0"/>
                <a:cs typeface="Times New Roman" panose="02020603050405020304" pitchFamily="18" charset="0"/>
              </a:rPr>
              <a:t>EXISTING SYSTEM</a:t>
            </a:r>
            <a:endParaRPr sz="2400" b="1" dirty="0">
              <a:latin typeface="Times New Roman" panose="02020603050405020304" pitchFamily="18" charset="0"/>
              <a:cs typeface="Times New Roman" panose="02020603050405020304" pitchFamily="18" charset="0"/>
            </a:endParaRPr>
          </a:p>
        </p:txBody>
      </p:sp>
      <p:sp>
        <p:nvSpPr>
          <p:cNvPr id="71" name="Google Shape;71;p15">
            <a:extLst>
              <a:ext uri="{FF2B5EF4-FFF2-40B4-BE49-F238E27FC236}">
                <a16:creationId xmlns:a16="http://schemas.microsoft.com/office/drawing/2014/main" id="{D7E88AE9-979A-2897-FEA9-46D1F1826D59}"/>
              </a:ext>
            </a:extLst>
          </p:cNvPr>
          <p:cNvSpPr txBox="1">
            <a:spLocks noGrp="1"/>
          </p:cNvSpPr>
          <p:nvPr>
            <p:ph type="body" idx="1"/>
          </p:nvPr>
        </p:nvSpPr>
        <p:spPr>
          <a:xfrm>
            <a:off x="413477" y="849415"/>
            <a:ext cx="8317043" cy="3998007"/>
          </a:xfrm>
          <a:prstGeom prst="rect">
            <a:avLst/>
          </a:prstGeom>
        </p:spPr>
        <p:txBody>
          <a:bodyPr spcFirstLastPara="1" wrap="square" lIns="91425" tIns="91425" rIns="91425" bIns="91425" anchor="t" anchorCtr="0">
            <a:noAutofit/>
          </a:bodyPr>
          <a:lstStyle/>
          <a:p>
            <a:pPr marL="171450" lvl="0" indent="-171450" algn="just">
              <a:lnSpc>
                <a:spcPct val="150000"/>
              </a:lnSpc>
              <a:spcBef>
                <a:spcPts val="1200"/>
              </a:spcBef>
              <a:buFont typeface="Arial" panose="020B0604020202020204" pitchFamily="34" charset="0"/>
              <a:buChar char="•"/>
            </a:pPr>
            <a:r>
              <a:rPr lang="en-US" sz="1200" dirty="0">
                <a:solidFill>
                  <a:schemeClr val="tx1"/>
                </a:solidFill>
                <a:latin typeface="+mn-lt"/>
                <a:cs typeface="Times New Roman" panose="02020603050405020304" pitchFamily="18" charset="0"/>
              </a:rPr>
              <a:t>Predicting crop yield based on the environmental, soil, water and crop parameters has been a potential research topic. </a:t>
            </a:r>
          </a:p>
          <a:p>
            <a:pPr marL="171450" lvl="0" indent="-171450" algn="just">
              <a:lnSpc>
                <a:spcPct val="150000"/>
              </a:lnSpc>
              <a:spcBef>
                <a:spcPts val="1200"/>
              </a:spcBef>
              <a:buFont typeface="Arial" panose="020B0604020202020204" pitchFamily="34" charset="0"/>
              <a:buChar char="•"/>
            </a:pPr>
            <a:r>
              <a:rPr lang="en-US" sz="1200" dirty="0">
                <a:solidFill>
                  <a:schemeClr val="tx1"/>
                </a:solidFill>
                <a:latin typeface="+mn-lt"/>
                <a:cs typeface="Times New Roman" panose="02020603050405020304" pitchFamily="18" charset="0"/>
              </a:rPr>
              <a:t>Deep-learning-based models are broadly used to extract significant crop features for prediction. </a:t>
            </a:r>
          </a:p>
          <a:p>
            <a:pPr marL="171450" lvl="0" indent="-171450" algn="just">
              <a:lnSpc>
                <a:spcPct val="150000"/>
              </a:lnSpc>
              <a:spcBef>
                <a:spcPts val="1200"/>
              </a:spcBef>
              <a:buFont typeface="Arial" panose="020B0604020202020204" pitchFamily="34" charset="0"/>
              <a:buChar char="•"/>
            </a:pPr>
            <a:r>
              <a:rPr lang="en-US" sz="1200" dirty="0">
                <a:solidFill>
                  <a:schemeClr val="tx1"/>
                </a:solidFill>
                <a:latin typeface="+mn-lt"/>
                <a:cs typeface="Times New Roman" panose="02020603050405020304" pitchFamily="18" charset="0"/>
              </a:rPr>
              <a:t>Though these methods could resolve the yield prediction problem there exist the following inadequacies: Unable to create a direct non-linear or linear mapping between the raw data and crop yield values; and the performance of those models highly relies on the quality of the extracted features.  </a:t>
            </a:r>
          </a:p>
          <a:p>
            <a:pPr marL="171450" lvl="0" indent="-171450" algn="just">
              <a:lnSpc>
                <a:spcPct val="150000"/>
              </a:lnSpc>
              <a:spcBef>
                <a:spcPts val="1200"/>
              </a:spcBef>
              <a:buFont typeface="Arial" panose="020B0604020202020204" pitchFamily="34" charset="0"/>
              <a:buChar char="•"/>
            </a:pPr>
            <a:r>
              <a:rPr lang="en-US" sz="1200" dirty="0">
                <a:solidFill>
                  <a:schemeClr val="tx1"/>
                </a:solidFill>
                <a:latin typeface="+mn-lt"/>
                <a:cs typeface="Times New Roman" panose="02020603050405020304" pitchFamily="18" charset="0"/>
              </a:rPr>
              <a:t>Deep reinforcement learning provides direction and motivation for the aforementioned shortcomings.</a:t>
            </a:r>
          </a:p>
          <a:p>
            <a:pPr marL="171450" lvl="0" indent="-171450" algn="just">
              <a:lnSpc>
                <a:spcPct val="150000"/>
              </a:lnSpc>
              <a:spcBef>
                <a:spcPts val="1200"/>
              </a:spcBef>
              <a:buFont typeface="Arial" panose="020B0604020202020204" pitchFamily="34" charset="0"/>
              <a:buChar char="•"/>
            </a:pPr>
            <a:r>
              <a:rPr lang="en-US" sz="1200" dirty="0">
                <a:solidFill>
                  <a:schemeClr val="tx1"/>
                </a:solidFill>
                <a:latin typeface="+mn-lt"/>
                <a:cs typeface="Times New Roman" panose="02020603050405020304" pitchFamily="18" charset="0"/>
              </a:rPr>
              <a:t> Combining the intelligence of reinforcement learning and deep learning, deep reinforcement learning builds a complete crop yield prediction framework that can map the raw data to the crop prediction values.  </a:t>
            </a:r>
          </a:p>
        </p:txBody>
      </p:sp>
      <p:sp>
        <p:nvSpPr>
          <p:cNvPr id="2" name="Google Shape;56;p13">
            <a:extLst>
              <a:ext uri="{FF2B5EF4-FFF2-40B4-BE49-F238E27FC236}">
                <a16:creationId xmlns:a16="http://schemas.microsoft.com/office/drawing/2014/main" id="{75D82DD5-200D-9562-A8C6-320517CB9D6E}"/>
              </a:ext>
            </a:extLst>
          </p:cNvPr>
          <p:cNvSpPr txBox="1"/>
          <p:nvPr/>
        </p:nvSpPr>
        <p:spPr>
          <a:xfrm>
            <a:off x="1505325" y="82324"/>
            <a:ext cx="5259900" cy="76709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sz="1200" b="1" dirty="0">
                <a:solidFill>
                  <a:schemeClr val="dk2"/>
                </a:solidFill>
                <a:latin typeface="+mj-lt"/>
                <a:ea typeface="Comfortaa"/>
                <a:cs typeface="Comfortaa"/>
                <a:sym typeface="Comfortaa"/>
              </a:rPr>
              <a:t>DEPARTMENT OF COMPUTER SCIENCE AND ENGINEERING</a:t>
            </a:r>
            <a:endParaRPr sz="1200" b="1" dirty="0">
              <a:solidFill>
                <a:schemeClr val="dk2"/>
              </a:solidFill>
              <a:latin typeface="+mj-lt"/>
              <a:ea typeface="Comfortaa"/>
              <a:cs typeface="Comfortaa"/>
              <a:sym typeface="Comfortaa"/>
            </a:endParaRPr>
          </a:p>
          <a:p>
            <a:pPr marL="0" lvl="0" indent="0" algn="l" rtl="0">
              <a:spcBef>
                <a:spcPts val="0"/>
              </a:spcBef>
              <a:spcAft>
                <a:spcPts val="0"/>
              </a:spcAft>
              <a:buNone/>
            </a:pPr>
            <a:endParaRPr dirty="0"/>
          </a:p>
        </p:txBody>
      </p:sp>
      <p:pic>
        <p:nvPicPr>
          <p:cNvPr id="3" name="Google Shape;58;p13">
            <a:extLst>
              <a:ext uri="{FF2B5EF4-FFF2-40B4-BE49-F238E27FC236}">
                <a16:creationId xmlns:a16="http://schemas.microsoft.com/office/drawing/2014/main" id="{D2AC4851-A258-E427-B1EA-9BBFB6240C40}"/>
              </a:ext>
            </a:extLst>
          </p:cNvPr>
          <p:cNvPicPr preferRelativeResize="0"/>
          <p:nvPr/>
        </p:nvPicPr>
        <p:blipFill>
          <a:blip r:embed="rId3"/>
          <a:stretch>
            <a:fillRect/>
          </a:stretch>
        </p:blipFill>
        <p:spPr>
          <a:xfrm>
            <a:off x="6806822" y="34475"/>
            <a:ext cx="2337178" cy="604200"/>
          </a:xfrm>
          <a:prstGeom prst="rect">
            <a:avLst/>
          </a:prstGeom>
          <a:noFill/>
          <a:ln>
            <a:noFill/>
          </a:ln>
        </p:spPr>
      </p:pic>
    </p:spTree>
    <p:extLst>
      <p:ext uri="{BB962C8B-B14F-4D97-AF65-F5344CB8AC3E}">
        <p14:creationId xmlns:p14="http://schemas.microsoft.com/office/powerpoint/2010/main" val="2904071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A9FF8-E0DF-9CE7-851A-A8B6065E8F89}"/>
              </a:ext>
            </a:extLst>
          </p:cNvPr>
          <p:cNvSpPr>
            <a:spLocks noGrp="1"/>
          </p:cNvSpPr>
          <p:nvPr>
            <p:ph type="title"/>
          </p:nvPr>
        </p:nvSpPr>
        <p:spPr/>
        <p:txBody>
          <a:bodyPr>
            <a:normAutofit fontScale="90000"/>
          </a:bodyPr>
          <a:lstStyle/>
          <a:p>
            <a:pPr algn="ctr"/>
            <a:r>
              <a:rPr lang="en-US" b="1" dirty="0">
                <a:latin typeface="Times New Roman" panose="02020603050405020304" pitchFamily="18" charset="0"/>
                <a:cs typeface="Times New Roman" panose="02020603050405020304" pitchFamily="18" charset="0"/>
              </a:rPr>
              <a:t>DRAWBACKS</a:t>
            </a:r>
          </a:p>
        </p:txBody>
      </p:sp>
      <p:sp>
        <p:nvSpPr>
          <p:cNvPr id="3" name="Text Placeholder 2">
            <a:extLst>
              <a:ext uri="{FF2B5EF4-FFF2-40B4-BE49-F238E27FC236}">
                <a16:creationId xmlns:a16="http://schemas.microsoft.com/office/drawing/2014/main" id="{909B701C-3829-B63E-532D-55289A17AD6C}"/>
              </a:ext>
            </a:extLst>
          </p:cNvPr>
          <p:cNvSpPr>
            <a:spLocks noGrp="1"/>
          </p:cNvSpPr>
          <p:nvPr>
            <p:ph type="body" idx="1"/>
          </p:nvPr>
        </p:nvSpPr>
        <p:spPr/>
        <p:txBody>
          <a:bodyPr>
            <a:normAutofit/>
          </a:bodyPr>
          <a:lstStyle/>
          <a:p>
            <a:pPr lvl="0" algn="just">
              <a:lnSpc>
                <a:spcPct val="150000"/>
              </a:lnSpc>
            </a:pPr>
            <a:r>
              <a:rPr lang="en-US" sz="1200" dirty="0">
                <a:solidFill>
                  <a:schemeClr val="tx1"/>
                </a:solidFill>
                <a:latin typeface="+mn-lt"/>
                <a:cs typeface="Times New Roman" panose="02020603050405020304" pitchFamily="18" charset="0"/>
              </a:rPr>
              <a:t>Training a DRL model for crop yield prediction could be computationally expensive, especially if the model is complex or the dataset is large.</a:t>
            </a:r>
            <a:endParaRPr lang="en-GB" sz="1200" dirty="0">
              <a:solidFill>
                <a:schemeClr val="tx1"/>
              </a:solidFill>
              <a:latin typeface="+mn-lt"/>
              <a:cs typeface="Times New Roman" panose="02020603050405020304" pitchFamily="18" charset="0"/>
            </a:endParaRPr>
          </a:p>
          <a:p>
            <a:pPr lvl="0" algn="just">
              <a:lnSpc>
                <a:spcPct val="150000"/>
              </a:lnSpc>
            </a:pPr>
            <a:r>
              <a:rPr lang="en-US" sz="1200" dirty="0">
                <a:solidFill>
                  <a:schemeClr val="tx1"/>
                </a:solidFill>
                <a:latin typeface="+mn-lt"/>
                <a:cs typeface="Times New Roman" panose="02020603050405020304" pitchFamily="18" charset="0"/>
              </a:rPr>
              <a:t>If the hyper parameters of a DRL model are not tuned carefully, the model may not learn to predict crop yield accurately.</a:t>
            </a:r>
            <a:endParaRPr lang="en-GB" sz="1200" dirty="0">
              <a:solidFill>
                <a:schemeClr val="tx1"/>
              </a:solidFill>
              <a:latin typeface="+mn-lt"/>
              <a:cs typeface="Times New Roman" panose="02020603050405020304" pitchFamily="18" charset="0"/>
            </a:endParaRPr>
          </a:p>
          <a:p>
            <a:pPr lvl="0" algn="just">
              <a:lnSpc>
                <a:spcPct val="150000"/>
              </a:lnSpc>
            </a:pPr>
            <a:r>
              <a:rPr lang="en-US" sz="1200" dirty="0">
                <a:solidFill>
                  <a:schemeClr val="tx1"/>
                </a:solidFill>
                <a:latin typeface="+mn-lt"/>
                <a:cs typeface="Times New Roman" panose="02020603050405020304" pitchFamily="18" charset="0"/>
              </a:rPr>
              <a:t>It can be difficult to understand how a DRL model makes its predictions. </a:t>
            </a:r>
            <a:endParaRPr lang="en-GB" sz="1200" dirty="0">
              <a:solidFill>
                <a:schemeClr val="tx1"/>
              </a:solidFill>
              <a:latin typeface="+mn-lt"/>
              <a:cs typeface="Times New Roman" panose="02020603050405020304" pitchFamily="18" charset="0"/>
            </a:endParaRPr>
          </a:p>
          <a:p>
            <a:pPr lvl="0" algn="just">
              <a:lnSpc>
                <a:spcPct val="150000"/>
              </a:lnSpc>
            </a:pPr>
            <a:r>
              <a:rPr lang="en-US" sz="1200" dirty="0">
                <a:solidFill>
                  <a:schemeClr val="tx1"/>
                </a:solidFill>
                <a:latin typeface="+mn-lt"/>
                <a:cs typeface="Times New Roman" panose="02020603050405020304" pitchFamily="18" charset="0"/>
              </a:rPr>
              <a:t>This could make it difficult for farmers to trust the predictions of the model and to use them to make informed decisions.</a:t>
            </a:r>
            <a:endParaRPr lang="en-GB" sz="1200" dirty="0">
              <a:solidFill>
                <a:schemeClr val="tx1"/>
              </a:solidFill>
              <a:latin typeface="+mn-lt"/>
              <a:cs typeface="Times New Roman" panose="02020603050405020304" pitchFamily="18" charset="0"/>
            </a:endParaRPr>
          </a:p>
        </p:txBody>
      </p:sp>
    </p:spTree>
    <p:extLst>
      <p:ext uri="{BB962C8B-B14F-4D97-AF65-F5344CB8AC3E}">
        <p14:creationId xmlns:p14="http://schemas.microsoft.com/office/powerpoint/2010/main" val="2574773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0EB4F-64EC-D855-36EE-7E8E83456994}"/>
              </a:ext>
            </a:extLst>
          </p:cNvPr>
          <p:cNvSpPr>
            <a:spLocks noGrp="1"/>
          </p:cNvSpPr>
          <p:nvPr>
            <p:ph type="title"/>
          </p:nvPr>
        </p:nvSpPr>
        <p:spPr/>
        <p:txBody>
          <a:bodyPr>
            <a:normAutofit fontScale="90000"/>
          </a:bodyPr>
          <a:lstStyle/>
          <a:p>
            <a:pPr algn="ctr"/>
            <a:r>
              <a:rPr lang="en-US" b="1" dirty="0">
                <a:latin typeface="Times New Roman" panose="02020603050405020304" pitchFamily="18" charset="0"/>
                <a:cs typeface="Times New Roman" panose="02020603050405020304" pitchFamily="18" charset="0"/>
              </a:rPr>
              <a:t>PROBLEM STATEMENT</a:t>
            </a:r>
          </a:p>
        </p:txBody>
      </p:sp>
      <p:sp>
        <p:nvSpPr>
          <p:cNvPr id="3" name="Text Placeholder 2">
            <a:extLst>
              <a:ext uri="{FF2B5EF4-FFF2-40B4-BE49-F238E27FC236}">
                <a16:creationId xmlns:a16="http://schemas.microsoft.com/office/drawing/2014/main" id="{0ADA26D6-6FB5-64A4-59E2-E40122F40A1F}"/>
              </a:ext>
            </a:extLst>
          </p:cNvPr>
          <p:cNvSpPr>
            <a:spLocks noGrp="1"/>
          </p:cNvSpPr>
          <p:nvPr>
            <p:ph type="body" idx="1"/>
          </p:nvPr>
        </p:nvSpPr>
        <p:spPr/>
        <p:txBody>
          <a:bodyPr>
            <a:normAutofit fontScale="85000" lnSpcReduction="10000"/>
          </a:bodyPr>
          <a:lstStyle/>
          <a:p>
            <a:pPr algn="just">
              <a:lnSpc>
                <a:spcPct val="170000"/>
              </a:lnSpc>
            </a:pPr>
            <a:r>
              <a:rPr lang="en-US" sz="1400" dirty="0">
                <a:solidFill>
                  <a:schemeClr val="tx1"/>
                </a:solidFill>
                <a:latin typeface="+mn-lt"/>
                <a:cs typeface="Times New Roman" panose="02020603050405020304" pitchFamily="18" charset="0"/>
              </a:rPr>
              <a:t>As smart farming systems increasingly rely on data analytics and visualization, selecting the most suitable cloud computing platform becomes essential for efficient data storage and processing.</a:t>
            </a:r>
          </a:p>
          <a:p>
            <a:pPr algn="just">
              <a:lnSpc>
                <a:spcPct val="170000"/>
              </a:lnSpc>
            </a:pPr>
            <a:r>
              <a:rPr lang="en-US" sz="1400" dirty="0">
                <a:solidFill>
                  <a:schemeClr val="tx1"/>
                </a:solidFill>
                <a:latin typeface="+mn-lt"/>
                <a:cs typeface="Times New Roman" panose="02020603050405020304" pitchFamily="18" charset="0"/>
              </a:rPr>
              <a:t>Decision-makers face challenges due to the vast array of available cloud platforms, each offering various services, features, and pricing models. Identifying the optimal solution for specific farming needs is not straightforward.</a:t>
            </a:r>
          </a:p>
          <a:p>
            <a:pPr algn="just">
              <a:lnSpc>
                <a:spcPct val="170000"/>
              </a:lnSpc>
            </a:pPr>
            <a:r>
              <a:rPr lang="en-US" sz="1400" dirty="0">
                <a:solidFill>
                  <a:schemeClr val="tx1"/>
                </a:solidFill>
                <a:latin typeface="+mn-lt"/>
                <a:cs typeface="Times New Roman" panose="02020603050405020304" pitchFamily="18" charset="0"/>
              </a:rPr>
              <a:t>There is no standardized framework that guides stakeholders in selecting cloud platforms tailored to precision farming, leading to inconsistencies in the decision-making process.</a:t>
            </a:r>
          </a:p>
          <a:p>
            <a:pPr algn="just">
              <a:lnSpc>
                <a:spcPct val="170000"/>
              </a:lnSpc>
            </a:pPr>
            <a:r>
              <a:rPr lang="en-US" sz="1400" dirty="0">
                <a:solidFill>
                  <a:schemeClr val="tx1"/>
                </a:solidFill>
                <a:latin typeface="+mn-lt"/>
                <a:cs typeface="Times New Roman" panose="02020603050405020304" pitchFamily="18" charset="0"/>
              </a:rPr>
              <a:t>Multiple factors, such as scalability, performance, security, and cost, must be weighed, making it difficult for stakeholders to evaluate cloud platforms based on their specific requirements.</a:t>
            </a:r>
          </a:p>
          <a:p>
            <a:pPr algn="just">
              <a:lnSpc>
                <a:spcPct val="170000"/>
              </a:lnSpc>
            </a:pPr>
            <a:r>
              <a:rPr lang="en-US" sz="1400" dirty="0">
                <a:solidFill>
                  <a:schemeClr val="tx1"/>
                </a:solidFill>
                <a:latin typeface="+mn-lt"/>
                <a:cs typeface="Times New Roman" panose="02020603050405020304" pitchFamily="18" charset="0"/>
              </a:rPr>
              <a:t>Current selection methods lack robustness, raising the need for a systematic approach that ensures reliable and consistent decisions across different smart farming projects and scenarios.</a:t>
            </a:r>
          </a:p>
        </p:txBody>
      </p:sp>
    </p:spTree>
    <p:extLst>
      <p:ext uri="{BB962C8B-B14F-4D97-AF65-F5344CB8AC3E}">
        <p14:creationId xmlns:p14="http://schemas.microsoft.com/office/powerpoint/2010/main" val="268485665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1148</TotalTime>
  <Words>2460</Words>
  <Application>Microsoft Office PowerPoint</Application>
  <PresentationFormat>On-screen Show (16:9)</PresentationFormat>
  <Paragraphs>208</Paragraphs>
  <Slides>25</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Times New Roman</vt:lpstr>
      <vt:lpstr>Arial</vt:lpstr>
      <vt:lpstr>Comfortaa</vt:lpstr>
      <vt:lpstr>Wingdings</vt:lpstr>
      <vt:lpstr>Calibri</vt:lpstr>
      <vt:lpstr>Wingdings 3</vt:lpstr>
      <vt:lpstr>Simple Light</vt:lpstr>
      <vt:lpstr>MULTI-CRITERIA DECISION ANALYSIS APPROACH FOR CROP YIELD PREDICTION</vt:lpstr>
      <vt:lpstr>ABSTRACT</vt:lpstr>
      <vt:lpstr>Scope of the project</vt:lpstr>
      <vt:lpstr>                  RELATED WORK:</vt:lpstr>
      <vt:lpstr>PowerPoint Presentation</vt:lpstr>
      <vt:lpstr>PowerPoint Presentation</vt:lpstr>
      <vt:lpstr>EXISTING SYSTEM</vt:lpstr>
      <vt:lpstr>DRAWBACKS</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INTEGRATED AI-POWERED PARKING MANAGEMENT SYSTEM</dc:title>
  <dc:creator>naveen m</dc:creator>
  <cp:lastModifiedBy>imad</cp:lastModifiedBy>
  <cp:revision>26</cp:revision>
  <dcterms:created xsi:type="dcterms:W3CDTF">2023-11-06T14:08:53Z</dcterms:created>
  <dcterms:modified xsi:type="dcterms:W3CDTF">2025-04-15T03:41:59Z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19BC96909A1E4C5D88DE74C0BC219E94_12</vt:lpwstr>
  </property>
  <property fmtid="{D5CDD505-2E9C-101B-9397-08002B2CF9AE}" pid="3" name="KSOProductBuildVer">
    <vt:lpwstr>2057-12.2.0.13266</vt:lpwstr>
  </property>
</Properties>
</file>