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 id="2147483696" r:id="rId5"/>
  </p:sldMasterIdLst>
  <p:notesMasterIdLst>
    <p:notesMasterId r:id="rId35"/>
  </p:notesMasterIdLst>
  <p:sldIdLst>
    <p:sldId id="256" r:id="rId6"/>
    <p:sldId id="389" r:id="rId7"/>
    <p:sldId id="387" r:id="rId8"/>
    <p:sldId id="365" r:id="rId9"/>
    <p:sldId id="390" r:id="rId10"/>
    <p:sldId id="270" r:id="rId11"/>
    <p:sldId id="392" r:id="rId12"/>
    <p:sldId id="393" r:id="rId13"/>
    <p:sldId id="366" r:id="rId14"/>
    <p:sldId id="368" r:id="rId15"/>
    <p:sldId id="372" r:id="rId16"/>
    <p:sldId id="370" r:id="rId17"/>
    <p:sldId id="371" r:id="rId18"/>
    <p:sldId id="398" r:id="rId19"/>
    <p:sldId id="399" r:id="rId20"/>
    <p:sldId id="400" r:id="rId21"/>
    <p:sldId id="401" r:id="rId22"/>
    <p:sldId id="377" r:id="rId23"/>
    <p:sldId id="402" r:id="rId24"/>
    <p:sldId id="403" r:id="rId25"/>
    <p:sldId id="350" r:id="rId26"/>
    <p:sldId id="363" r:id="rId27"/>
    <p:sldId id="396" r:id="rId28"/>
    <p:sldId id="397" r:id="rId29"/>
    <p:sldId id="384" r:id="rId30"/>
    <p:sldId id="394" r:id="rId31"/>
    <p:sldId id="386" r:id="rId32"/>
    <p:sldId id="383" r:id="rId33"/>
    <p:sldId id="395"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5" clrIdx="0"/>
  <p:cmAuthor id="2" name="Thomas Sinclair" initials="TS" lastIdx="11" clrIdx="1">
    <p:extLst>
      <p:ext uri="{19B8F6BF-5375-455C-9EA6-DF929625EA0E}">
        <p15:presenceInfo xmlns:p15="http://schemas.microsoft.com/office/powerpoint/2012/main" userId="S::thomass@aie.edu.au::ea7e17c6-715c-40d9-8261-37f47b5b9a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8CB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A4254-5CCF-67DD-A9C9-1688B4721AA4}" v="9" dt="2021-11-11T04:34:26.810"/>
    <p1510:client id="{14AE0D0E-DC5E-DD54-3484-829599FF576E}" v="1" dt="2021-09-15T01:19:13.116"/>
    <p1510:client id="{1ACBC39F-C32A-4397-BAE8-3519423D6C47}" v="5" dt="2021-08-06T01:19:20.495"/>
    <p1510:client id="{25F0EAA6-9026-A53B-8B91-8BC3A7127C5D}" v="4" dt="2021-08-25T04:31:52.856"/>
    <p1510:client id="{2F4D793B-D588-05B6-8E1D-4EE015FCCACB}" v="7" dt="2021-08-23T02:01:33.824"/>
    <p1510:client id="{370696A5-7E3B-B3C6-EE09-BEDF0F4EB726}" v="621" dt="2021-07-05T07:04:58.384"/>
    <p1510:client id="{3C4D0679-BDEB-541F-61DF-383C6375172E}" v="136" dt="2021-10-07T03:52:00.291"/>
    <p1510:client id="{4251D513-A9D5-17C4-49F2-EB00DAB01FB7}" v="98" dt="2021-09-14T04:40:32.715"/>
    <p1510:client id="{600800C5-9BC1-66FE-16D1-0A1E2F937669}" v="25" dt="2021-07-05T06:47:19.083"/>
    <p1510:client id="{61F56BA4-A3F2-8C36-F018-2DC3AE0E5FF5}" v="17" dt="2021-10-28T00:05:59.179"/>
    <p1510:client id="{6E1D265B-35DB-E455-78F1-EE17DB1D9F21}" v="1746" dt="2021-11-04T06:18:06.262"/>
    <p1510:client id="{6FCB4B15-EE27-8E0B-E346-B48111A3590C}" v="203" dt="2021-08-06T05:19:09.975"/>
    <p1510:client id="{7AAE3A81-E130-A827-F740-EEF66031BDFC}" v="1" dt="2021-10-07T23:43:10.214"/>
    <p1510:client id="{7B1E8656-729C-D1D8-B558-A567528A87AA}" v="30" dt="2021-07-06T01:38:09.865"/>
    <p1510:client id="{7DD3E2C3-E1B0-0A24-8D7E-67BF28261E70}" v="44" dt="2021-08-10T04:21:21.448"/>
    <p1510:client id="{8321F4C8-2DEF-6A94-1CC2-C991C0EECD14}" v="2" dt="2021-07-02T07:05:53.509"/>
    <p1510:client id="{AEF4E67C-C905-81B2-2637-ADB43FA10BB9}" v="3206" dt="2021-07-05T05:30:29.101"/>
    <p1510:client id="{B54D540F-C0F1-BB9B-FC80-A3D812FA220A}" v="842" dt="2021-07-06T01:02:39.766"/>
    <p1510:client id="{D7EDD751-6BDF-9BDE-006F-8357D6F3C79D}" v="1270" dt="2021-10-28T06:13:06.705"/>
    <p1510:client id="{F19BF77B-0CDC-0E34-2C85-9BCCC58DB11C}" v="2" dt="2021-07-06T01:40:47.725"/>
  </p1510:revLst>
</p1510:revInfo>
</file>

<file path=ppt/tableStyles.xml><?xml version="1.0" encoding="utf-8"?>
<a:tblStyleLst xmlns:a="http://schemas.openxmlformats.org/drawingml/2006/main" def="{2DE40A0A-F175-4DEE-BA99-264EB937CA04}">
  <a:tblStyle styleId="{2DE40A0A-F175-4DEE-BA99-264EB937CA0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4.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341743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03" name="Google Shape;203;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611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949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402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293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4884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2145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343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5827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8534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0376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255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0" name="Google Shape;210;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1351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p>
        </p:txBody>
      </p:sp>
      <p:sp>
        <p:nvSpPr>
          <p:cNvPr id="177" name="Google Shape;17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4164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017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5976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4827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939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2392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1901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5124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1623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c8c0532c2_0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417" name="Google Shape;417;g2c8c0532c2_0_35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77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253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4168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324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1">
    <p:bg>
      <p:bgPr>
        <a:blipFill rotWithShape="1">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04787"/>
            <a:ext cx="3008400" cy="871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1" name="Google Shape;31;p5"/>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7" name="Google Shape;77;p12"/>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6" name="Google Shape;86;p14"/>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3" name="Google Shape;93;p15"/>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99" name="Google Shape;99;p16"/>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 name="Google Shape;24;p4"/>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28" name="Google Shape;28;p4"/>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8" name="Google Shape;38;p6"/>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45" name="Google Shape;45;p7"/>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7" name="Google Shape;57;p9"/>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61" name="Google Shape;61;p9"/>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3" name="Google Shape;73;p11"/>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jpe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11" r:id="rId12"/>
    <p:sldLayoutId id="2147483708" r:id="rId13"/>
    <p:sldLayoutId id="2147483709" r:id="rId14"/>
    <p:sldLayoutId id="214748371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4" name="Google Shape;205;p33">
            <a:extLst>
              <a:ext uri="{FF2B5EF4-FFF2-40B4-BE49-F238E27FC236}">
                <a16:creationId xmlns:a16="http://schemas.microsoft.com/office/drawing/2014/main" id="{92DEDFD5-C95C-4A8C-AFE5-FA446D69DA93}"/>
              </a:ext>
            </a:extLst>
          </p:cNvPr>
          <p:cNvSpPr txBox="1">
            <a:spLocks noGrp="1"/>
          </p:cNvSpPr>
          <p:nvPr/>
        </p:nvSpPr>
        <p:spPr>
          <a:xfrm>
            <a:off x="755575" y="771550"/>
            <a:ext cx="7632900" cy="165686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AU" dirty="0">
                <a:latin typeface="Roboto"/>
                <a:ea typeface="Roboto"/>
                <a:cs typeface="Roboto"/>
                <a:sym typeface="Roboto"/>
              </a:rPr>
              <a:t>Professional Practice</a:t>
            </a:r>
            <a:endParaRPr lang="en-US" dirty="0">
              <a:ea typeface="Roboto"/>
              <a:sym typeface="Roboto"/>
            </a:endParaRPr>
          </a:p>
          <a:p>
            <a:r>
              <a:rPr lang="en-AU" dirty="0">
                <a:latin typeface="Roboto"/>
                <a:ea typeface="Roboto"/>
                <a:cs typeface="Roboto"/>
                <a:sym typeface="Roboto"/>
              </a:rPr>
              <a:t>Development Assessment </a:t>
            </a:r>
            <a:endParaRPr lang="en-US" dirty="0"/>
          </a:p>
        </p:txBody>
      </p:sp>
      <p:sp>
        <p:nvSpPr>
          <p:cNvPr id="9" name="Google Shape;206;p33">
            <a:extLst>
              <a:ext uri="{FF2B5EF4-FFF2-40B4-BE49-F238E27FC236}">
                <a16:creationId xmlns:a16="http://schemas.microsoft.com/office/drawing/2014/main" id="{8C0ABF06-165A-4D36-890C-A49DA96D133A}"/>
              </a:ext>
            </a:extLst>
          </p:cNvPr>
          <p:cNvSpPr txBox="1">
            <a:spLocks noGrp="1"/>
          </p:cNvSpPr>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Brian McNamee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Job Advert 1</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302532" cy="290185"/>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 job advertisement related to your career goals. Identify and list the soft and technical skills required.</a:t>
            </a:r>
            <a:endParaRPr lang="en-US" sz="900" dirty="0">
              <a:solidFill>
                <a:schemeClr val="bg1">
                  <a:lumMod val="75000"/>
                </a:schemeClr>
              </a:solidFill>
              <a:latin typeface="Roboto"/>
              <a:ea typeface="Roboto"/>
              <a:cs typeface="Roboto"/>
            </a:endParaRPr>
          </a:p>
        </p:txBody>
      </p:sp>
      <p:sp>
        <p:nvSpPr>
          <p:cNvPr id="17" name="Google Shape;292;p44">
            <a:extLst>
              <a:ext uri="{FF2B5EF4-FFF2-40B4-BE49-F238E27FC236}">
                <a16:creationId xmlns:a16="http://schemas.microsoft.com/office/drawing/2014/main" id="{73E2260B-DF69-4965-8212-6B603ADCFB5E}"/>
              </a:ext>
            </a:extLst>
          </p:cNvPr>
          <p:cNvSpPr txBox="1">
            <a:spLocks/>
          </p:cNvSpPr>
          <p:nvPr/>
        </p:nvSpPr>
        <p:spPr>
          <a:xfrm>
            <a:off x="403553" y="1266759"/>
            <a:ext cx="3287341"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dirty="0">
                <a:solidFill>
                  <a:schemeClr val="bg1">
                    <a:lumMod val="85000"/>
                  </a:schemeClr>
                </a:solidFill>
                <a:latin typeface="Roboto"/>
                <a:ea typeface="Roboto"/>
                <a:cs typeface="Roboto"/>
                <a:sym typeface="Roboto"/>
              </a:rPr>
              <a:t>Job advertisement soft skill requirements:</a:t>
            </a:r>
          </a:p>
          <a:p>
            <a:pPr marL="0" indent="0">
              <a:spcBef>
                <a:spcPts val="0"/>
              </a:spcBef>
              <a:buFont typeface="Arial"/>
              <a:buNone/>
            </a:pPr>
            <a:endParaRPr lang="en-US" sz="900" dirty="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dirty="0">
              <a:solidFill>
                <a:srgbClr val="B7B7B7"/>
              </a:solidFill>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p:txBody>
      </p:sp>
      <p:sp>
        <p:nvSpPr>
          <p:cNvPr id="19" name="Google Shape;292;p44">
            <a:extLst>
              <a:ext uri="{FF2B5EF4-FFF2-40B4-BE49-F238E27FC236}">
                <a16:creationId xmlns:a16="http://schemas.microsoft.com/office/drawing/2014/main" id="{E9281A1A-0C1C-40E9-A740-49823F81112B}"/>
              </a:ext>
            </a:extLst>
          </p:cNvPr>
          <p:cNvSpPr txBox="1">
            <a:spLocks/>
          </p:cNvSpPr>
          <p:nvPr/>
        </p:nvSpPr>
        <p:spPr>
          <a:xfrm>
            <a:off x="403554" y="2773217"/>
            <a:ext cx="3287339" cy="2208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dirty="0">
                <a:solidFill>
                  <a:schemeClr val="bg1">
                    <a:lumMod val="85000"/>
                  </a:schemeClr>
                </a:solidFill>
                <a:latin typeface="Roboto"/>
                <a:ea typeface="Roboto"/>
                <a:cs typeface="Roboto"/>
                <a:sym typeface="Roboto"/>
              </a:rPr>
              <a:t>Job advertisement technical skill requirements:</a:t>
            </a:r>
          </a:p>
          <a:p>
            <a:pPr marL="0" indent="0">
              <a:spcBef>
                <a:spcPts val="0"/>
              </a:spcBef>
              <a:buFont typeface="Arial"/>
              <a:buNone/>
            </a:pPr>
            <a:endParaRPr lang="en-US" sz="900" dirty="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dirty="0">
              <a:solidFill>
                <a:srgbClr val="B7B7B7"/>
              </a:solidFill>
              <a:latin typeface="Roboto"/>
              <a:ea typeface="Roboto"/>
              <a:cs typeface="Roboto"/>
              <a:sym typeface="Roboto"/>
            </a:endParaRPr>
          </a:p>
          <a:p>
            <a:pPr marL="0" indent="0">
              <a:spcBef>
                <a:spcPts val="0"/>
              </a:spcBef>
              <a:buFont typeface="Arial"/>
              <a:buNone/>
            </a:pPr>
            <a:endParaRPr lang="en-US" sz="900" dirty="0">
              <a:solidFill>
                <a:srgbClr val="B7B7B7"/>
              </a:solidFill>
              <a:latin typeface="Roboto"/>
              <a:ea typeface="Roboto"/>
              <a:cs typeface="Roboto"/>
              <a:sym typeface="Roboto"/>
            </a:endParaRPr>
          </a:p>
        </p:txBody>
      </p:sp>
      <p:pic>
        <p:nvPicPr>
          <p:cNvPr id="20" name="Google Shape;403;p53">
            <a:extLst>
              <a:ext uri="{FF2B5EF4-FFF2-40B4-BE49-F238E27FC236}">
                <a16:creationId xmlns:a16="http://schemas.microsoft.com/office/drawing/2014/main" id="{1BF55B81-EA1B-41A1-8076-0523D639C368}"/>
              </a:ext>
            </a:extLst>
          </p:cNvPr>
          <p:cNvPicPr preferRelativeResize="0"/>
          <p:nvPr/>
        </p:nvPicPr>
        <p:blipFill rotWithShape="1">
          <a:blip r:embed="rId3">
            <a:alphaModFix/>
          </a:blip>
          <a:srcRect/>
          <a:stretch/>
        </p:blipFill>
        <p:spPr>
          <a:xfrm>
            <a:off x="3840660" y="1215568"/>
            <a:ext cx="5023885" cy="3466770"/>
          </a:xfrm>
          <a:prstGeom prst="roundRect">
            <a:avLst>
              <a:gd name="adj" fmla="val 0"/>
            </a:avLst>
          </a:prstGeom>
          <a:noFill/>
          <a:ln w="19050" cap="flat" cmpd="sng">
            <a:solidFill>
              <a:srgbClr val="92D050"/>
            </a:solidFill>
            <a:prstDash val="solid"/>
            <a:round/>
            <a:headEnd type="none" w="sm" len="sm"/>
            <a:tailEnd type="none" w="sm" len="sm"/>
          </a:ln>
        </p:spPr>
      </p:pic>
      <p:sp>
        <p:nvSpPr>
          <p:cNvPr id="21" name="Google Shape;292;p44">
            <a:extLst>
              <a:ext uri="{FF2B5EF4-FFF2-40B4-BE49-F238E27FC236}">
                <a16:creationId xmlns:a16="http://schemas.microsoft.com/office/drawing/2014/main" id="{FF2904A9-6617-4A04-B436-96B97D74A5C6}"/>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Job Advert Screenshot</a:t>
            </a:r>
          </a:p>
        </p:txBody>
      </p:sp>
    </p:spTree>
    <p:extLst>
      <p:ext uri="{BB962C8B-B14F-4D97-AF65-F5344CB8AC3E}">
        <p14:creationId xmlns:p14="http://schemas.microsoft.com/office/powerpoint/2010/main" val="144229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Job Advert 2</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308424" cy="284293"/>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another job advertisement related to your career goals. Identify and list the soft and technical skills required.</a:t>
            </a:r>
            <a:endParaRPr lang="en-US" sz="900" dirty="0">
              <a:solidFill>
                <a:schemeClr val="bg1">
                  <a:lumMod val="75000"/>
                </a:schemeClr>
              </a:solidFill>
              <a:latin typeface="Roboto"/>
              <a:ea typeface="Roboto"/>
              <a:cs typeface="Roboto"/>
            </a:endParaRPr>
          </a:p>
        </p:txBody>
      </p:sp>
      <p:pic>
        <p:nvPicPr>
          <p:cNvPr id="2" name="Google Shape;403;p53" descr="Shape, rectangle&#10;&#10;Description automatically generated">
            <a:extLst>
              <a:ext uri="{FF2B5EF4-FFF2-40B4-BE49-F238E27FC236}">
                <a16:creationId xmlns:a16="http://schemas.microsoft.com/office/drawing/2014/main" id="{C9908DE1-6431-429B-A620-8076F166DAFA}"/>
              </a:ext>
            </a:extLst>
          </p:cNvPr>
          <p:cNvPicPr preferRelativeResize="0"/>
          <p:nvPr/>
        </p:nvPicPr>
        <p:blipFill rotWithShape="1">
          <a:blip r:embed="rId3">
            <a:alphaModFix/>
          </a:blip>
          <a:srcRect/>
          <a:stretch/>
        </p:blipFill>
        <p:spPr>
          <a:xfrm>
            <a:off x="3840660" y="1215568"/>
            <a:ext cx="5023885" cy="3466770"/>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A882F243-D0E0-48A5-A14E-735063AEC79A}"/>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Job Advert Screenshot</a:t>
            </a:r>
          </a:p>
        </p:txBody>
      </p:sp>
      <p:sp>
        <p:nvSpPr>
          <p:cNvPr id="4" name="Google Shape;292;p44">
            <a:extLst>
              <a:ext uri="{FF2B5EF4-FFF2-40B4-BE49-F238E27FC236}">
                <a16:creationId xmlns:a16="http://schemas.microsoft.com/office/drawing/2014/main" id="{D950D4C1-E841-4E4F-B205-BB95149ADF73}"/>
              </a:ext>
            </a:extLst>
          </p:cNvPr>
          <p:cNvSpPr txBox="1">
            <a:spLocks/>
          </p:cNvSpPr>
          <p:nvPr/>
        </p:nvSpPr>
        <p:spPr>
          <a:xfrm>
            <a:off x="403553" y="1266759"/>
            <a:ext cx="3287341"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soft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5" name="Google Shape;292;p44">
            <a:extLst>
              <a:ext uri="{FF2B5EF4-FFF2-40B4-BE49-F238E27FC236}">
                <a16:creationId xmlns:a16="http://schemas.microsoft.com/office/drawing/2014/main" id="{002D877B-4FE7-4461-979B-B5411584662D}"/>
              </a:ext>
            </a:extLst>
          </p:cNvPr>
          <p:cNvSpPr txBox="1">
            <a:spLocks/>
          </p:cNvSpPr>
          <p:nvPr/>
        </p:nvSpPr>
        <p:spPr>
          <a:xfrm>
            <a:off x="403554" y="2773217"/>
            <a:ext cx="3287339" cy="2208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Job advertisement technical skill requirements:</a:t>
            </a:r>
            <a:endParaRPr lang="en-US" sz="900" b="1" dirty="0">
              <a:solidFill>
                <a:schemeClr val="bg1">
                  <a:lumMod val="85000"/>
                </a:schemeClr>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171450" indent="-171450">
              <a:spcBef>
                <a:spcPts val="0"/>
              </a:spcBef>
              <a:buSzPct val="100000"/>
            </a:pPr>
            <a:r>
              <a:rPr kumimoji="0" lang="en-AU" sz="900" b="0" i="0" u="none" strike="noStrike" kern="0" cap="none" spc="0" normalizeH="0" baseline="0" noProof="0" dirty="0">
                <a:ln>
                  <a:noFill/>
                </a:ln>
                <a:solidFill>
                  <a:srgbClr val="92D050"/>
                </a:solidFill>
                <a:effectLst/>
                <a:uLnTx/>
                <a:uFillTx/>
                <a:latin typeface="Roboto"/>
                <a:ea typeface="Roboto"/>
                <a:cs typeface="Roboto"/>
                <a:sym typeface="Roboto"/>
              </a:rPr>
              <a:t>List</a:t>
            </a:r>
            <a:endParaRPr lang="en-AU" sz="900" b="0" i="0" u="none" strike="noStrike" kern="0" cap="none" spc="0" normalizeH="0" baseline="0" noProof="0" dirty="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77439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Portfolio 1</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676207" cy="254834"/>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and </a:t>
            </a:r>
            <a:r>
              <a:rPr lang="en-AU" sz="900" dirty="0">
                <a:solidFill>
                  <a:schemeClr val="bg1">
                    <a:lumMod val="75000"/>
                  </a:schemeClr>
                </a:solidFill>
                <a:latin typeface="Roboto"/>
                <a:ea typeface="Roboto"/>
                <a:cs typeface="Roboto"/>
                <a:sym typeface="Roboto"/>
              </a:rPr>
              <a:t>analyse</a:t>
            </a:r>
            <a:r>
              <a:rPr lang="en-US" sz="900" dirty="0">
                <a:solidFill>
                  <a:schemeClr val="bg1">
                    <a:lumMod val="75000"/>
                  </a:schemeClr>
                </a:solidFill>
                <a:latin typeface="Roboto"/>
                <a:ea typeface="Roboto"/>
                <a:cs typeface="Roboto"/>
                <a:sym typeface="Roboto"/>
              </a:rPr>
              <a:t> a portfolio of an industry professional that aligns with your career goals. List the software used and technical skill proficiencies demonstrated.</a:t>
            </a:r>
          </a:p>
        </p:txBody>
      </p:sp>
      <p:pic>
        <p:nvPicPr>
          <p:cNvPr id="11" name="Google Shape;403;p53">
            <a:extLst>
              <a:ext uri="{FF2B5EF4-FFF2-40B4-BE49-F238E27FC236}">
                <a16:creationId xmlns:a16="http://schemas.microsoft.com/office/drawing/2014/main" id="{398A6F1C-CBB8-4092-9CF9-6A9BB85F9346}"/>
              </a:ext>
            </a:extLst>
          </p:cNvPr>
          <p:cNvPicPr preferRelativeResize="0"/>
          <p:nvPr/>
        </p:nvPicPr>
        <p:blipFill rotWithShape="1">
          <a:blip r:embed="rId3">
            <a:alphaModFix/>
          </a:blip>
          <a:srcRect/>
          <a:stretch/>
        </p:blipFill>
        <p:spPr>
          <a:xfrm>
            <a:off x="3840660" y="1215568"/>
            <a:ext cx="5023885" cy="3460811"/>
          </a:xfrm>
          <a:prstGeom prst="roundRect">
            <a:avLst>
              <a:gd name="adj" fmla="val 0"/>
            </a:avLst>
          </a:prstGeom>
          <a:noFill/>
          <a:ln w="19050" cap="flat" cmpd="sng">
            <a:solidFill>
              <a:srgbClr val="92D050"/>
            </a:solidFill>
            <a:prstDash val="solid"/>
            <a:round/>
            <a:headEnd type="none" w="sm" len="sm"/>
            <a:tailEnd type="none" w="sm" len="sm"/>
          </a:ln>
        </p:spPr>
      </p:pic>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410198" y="1266759"/>
            <a:ext cx="3293987"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Software used to create the portfolio:</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12" name="Google Shape;292;p44">
            <a:extLst>
              <a:ext uri="{FF2B5EF4-FFF2-40B4-BE49-F238E27FC236}">
                <a16:creationId xmlns:a16="http://schemas.microsoft.com/office/drawing/2014/main" id="{2E2DDD1D-A296-46AC-8D3A-C67255C473AA}"/>
              </a:ext>
            </a:extLst>
          </p:cNvPr>
          <p:cNvSpPr txBox="1">
            <a:spLocks/>
          </p:cNvSpPr>
          <p:nvPr/>
        </p:nvSpPr>
        <p:spPr>
          <a:xfrm>
            <a:off x="410199" y="2773217"/>
            <a:ext cx="3293985" cy="22154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Technical proficiencies demonstrated:</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2" name="Google Shape;292;p44">
            <a:extLst>
              <a:ext uri="{FF2B5EF4-FFF2-40B4-BE49-F238E27FC236}">
                <a16:creationId xmlns:a16="http://schemas.microsoft.com/office/drawing/2014/main" id="{FAD1B35E-02E7-4D59-831B-AB6D68687D19}"/>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dirty="0">
                <a:solidFill>
                  <a:schemeClr val="bg1">
                    <a:lumMod val="85000"/>
                  </a:schemeClr>
                </a:solidFill>
                <a:latin typeface="Roboto"/>
                <a:ea typeface="Roboto"/>
                <a:cs typeface="Roboto"/>
                <a:sym typeface="Roboto"/>
              </a:rPr>
              <a:t>Portfolio Screenshot</a:t>
            </a:r>
          </a:p>
        </p:txBody>
      </p:sp>
    </p:spTree>
    <p:extLst>
      <p:ext uri="{BB962C8B-B14F-4D97-AF65-F5344CB8AC3E}">
        <p14:creationId xmlns:p14="http://schemas.microsoft.com/office/powerpoint/2010/main" val="300040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Portfolio 2</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8677474" cy="254834"/>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Research and </a:t>
            </a:r>
            <a:r>
              <a:rPr lang="en-AU" sz="900" dirty="0">
                <a:solidFill>
                  <a:schemeClr val="bg1">
                    <a:lumMod val="75000"/>
                  </a:schemeClr>
                </a:solidFill>
                <a:latin typeface="Roboto"/>
                <a:ea typeface="Roboto"/>
                <a:cs typeface="Roboto"/>
                <a:sym typeface="Roboto"/>
              </a:rPr>
              <a:t>analyse</a:t>
            </a:r>
            <a:r>
              <a:rPr lang="en-US" sz="900">
                <a:solidFill>
                  <a:schemeClr val="bg1">
                    <a:lumMod val="75000"/>
                  </a:schemeClr>
                </a:solidFill>
                <a:latin typeface="Roboto"/>
                <a:ea typeface="Roboto"/>
                <a:cs typeface="Roboto"/>
                <a:sym typeface="Roboto"/>
              </a:rPr>
              <a:t> another portfolio of an industry professional that aligns with your goals. List the software used and technical skill proficiencies demonstrated.</a:t>
            </a:r>
            <a:endParaRPr lang="en-US" sz="900">
              <a:solidFill>
                <a:schemeClr val="bg1">
                  <a:lumMod val="75000"/>
                </a:schemeClr>
              </a:solidFill>
              <a:latin typeface="Roboto"/>
              <a:ea typeface="Roboto"/>
              <a:cs typeface="Roboto"/>
            </a:endParaRPr>
          </a:p>
        </p:txBody>
      </p:sp>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410198" y="1266759"/>
            <a:ext cx="3274050" cy="15131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Software used to create the portfolio:</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12" name="Google Shape;292;p44">
            <a:extLst>
              <a:ext uri="{FF2B5EF4-FFF2-40B4-BE49-F238E27FC236}">
                <a16:creationId xmlns:a16="http://schemas.microsoft.com/office/drawing/2014/main" id="{2E2DDD1D-A296-46AC-8D3A-C67255C473AA}"/>
              </a:ext>
            </a:extLst>
          </p:cNvPr>
          <p:cNvSpPr txBox="1">
            <a:spLocks/>
          </p:cNvSpPr>
          <p:nvPr/>
        </p:nvSpPr>
        <p:spPr>
          <a:xfrm>
            <a:off x="410199" y="2773217"/>
            <a:ext cx="3274049" cy="22154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b="1">
                <a:solidFill>
                  <a:schemeClr val="bg1">
                    <a:lumMod val="85000"/>
                  </a:schemeClr>
                </a:solidFill>
                <a:latin typeface="Roboto"/>
                <a:ea typeface="Roboto"/>
                <a:cs typeface="Roboto"/>
                <a:sym typeface="Roboto"/>
              </a:rPr>
              <a:t>Technical proficiencies demonstrated:</a:t>
            </a:r>
          </a:p>
          <a:p>
            <a:pPr marL="0" indent="0">
              <a:spcBef>
                <a:spcPts val="0"/>
              </a:spcBef>
              <a:buNone/>
            </a:pPr>
            <a:r>
              <a:rPr kumimoji="0" lang="en-AU" sz="900" b="0" i="0" u="none" strike="noStrike" kern="0" cap="none" spc="0" normalizeH="0" baseline="0" noProof="0">
                <a:ln>
                  <a:noFill/>
                </a:ln>
                <a:solidFill>
                  <a:srgbClr val="92D050"/>
                </a:solidFill>
                <a:effectLst/>
                <a:uLnTx/>
                <a:uFillTx/>
                <a:latin typeface="Roboto"/>
                <a:ea typeface="Roboto"/>
                <a:cs typeface="Roboto"/>
                <a:sym typeface="Roboto"/>
              </a:rPr>
              <a:t>List</a:t>
            </a:r>
            <a:r>
              <a:rPr lang="en-AU" sz="900">
                <a:solidFill>
                  <a:srgbClr val="92D050"/>
                </a:solidFill>
                <a:latin typeface="Roboto"/>
                <a:ea typeface="Roboto"/>
                <a:cs typeface="Roboto"/>
                <a:sym typeface="Roboto"/>
              </a:rPr>
              <a:t> here</a:t>
            </a:r>
            <a:endParaRPr lang="en-AU" sz="900" b="0" i="0" u="none" strike="noStrike" kern="0" cap="none" spc="0" normalizeH="0" baseline="0" noProof="0">
              <a:ln>
                <a:noFill/>
              </a:ln>
              <a:solidFill>
                <a:srgbClr val="92D050"/>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pic>
        <p:nvPicPr>
          <p:cNvPr id="2" name="Google Shape;403;p53">
            <a:extLst>
              <a:ext uri="{FF2B5EF4-FFF2-40B4-BE49-F238E27FC236}">
                <a16:creationId xmlns:a16="http://schemas.microsoft.com/office/drawing/2014/main" id="{D5AC83F4-A562-4BC3-AAAB-20C0C9DEB1E9}"/>
              </a:ext>
            </a:extLst>
          </p:cNvPr>
          <p:cNvPicPr preferRelativeResize="0"/>
          <p:nvPr/>
        </p:nvPicPr>
        <p:blipFill rotWithShape="1">
          <a:blip r:embed="rId3">
            <a:alphaModFix/>
          </a:blip>
          <a:srcRect/>
          <a:stretch/>
        </p:blipFill>
        <p:spPr>
          <a:xfrm>
            <a:off x="3840660" y="1215568"/>
            <a:ext cx="5023885" cy="3460811"/>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32950ECD-D4B5-46C1-B11A-0490A3E59039}"/>
              </a:ext>
            </a:extLst>
          </p:cNvPr>
          <p:cNvSpPr txBox="1">
            <a:spLocks/>
          </p:cNvSpPr>
          <p:nvPr/>
        </p:nvSpPr>
        <p:spPr>
          <a:xfrm>
            <a:off x="5233385" y="4790027"/>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dirty="0">
                <a:solidFill>
                  <a:schemeClr val="bg1">
                    <a:lumMod val="85000"/>
                  </a:schemeClr>
                </a:solidFill>
                <a:latin typeface="Roboto"/>
                <a:ea typeface="Roboto"/>
                <a:cs typeface="Roboto"/>
                <a:sym typeface="Roboto"/>
              </a:rPr>
              <a:t>Portfolio Screenshot</a:t>
            </a:r>
          </a:p>
        </p:txBody>
      </p:sp>
    </p:spTree>
    <p:extLst>
      <p:ext uri="{BB962C8B-B14F-4D97-AF65-F5344CB8AC3E}">
        <p14:creationId xmlns:p14="http://schemas.microsoft.com/office/powerpoint/2010/main" val="3509696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3014303899"/>
              </p:ext>
            </p:extLst>
          </p:nvPr>
        </p:nvGraphicFramePr>
        <p:xfrm>
          <a:off x="445238" y="1342360"/>
          <a:ext cx="7538157" cy="331664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What is the name of the chosen company researched?</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How many employees work at the company?</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Where is the studio located?</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347849">
                <a:tc>
                  <a:txBody>
                    <a:bodyPr/>
                    <a:lstStyle/>
                    <a:p>
                      <a:pPr marL="0" marR="0" lvl="0" indent="0">
                        <a:lnSpc>
                          <a:spcPct val="100000"/>
                        </a:lnSpc>
                        <a:spcBef>
                          <a:spcPts val="0"/>
                        </a:spcBef>
                        <a:spcAft>
                          <a:spcPts val="0"/>
                        </a:spcAft>
                        <a:buNone/>
                      </a:pPr>
                      <a:r>
                        <a:rPr lang="en-US" sz="900" b="0" i="0" u="none" strike="noStrike" noProof="0">
                          <a:solidFill>
                            <a:schemeClr val="bg1">
                              <a:lumMod val="85000"/>
                            </a:schemeClr>
                          </a:solidFill>
                          <a:latin typeface="Roboto"/>
                        </a:rPr>
                        <a:t>When was the company founded?</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Who are the key people of the company?</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42271665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Select and research a local studio/comapny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Local Company</a:t>
            </a:r>
            <a:endParaRPr/>
          </a:p>
        </p:txBody>
      </p:sp>
    </p:spTree>
    <p:extLst>
      <p:ext uri="{BB962C8B-B14F-4D97-AF65-F5344CB8AC3E}">
        <p14:creationId xmlns:p14="http://schemas.microsoft.com/office/powerpoint/2010/main" val="323476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249166448"/>
              </p:ext>
            </p:extLst>
          </p:nvPr>
        </p:nvGraphicFramePr>
        <p:xfrm>
          <a:off x="445238" y="1342360"/>
          <a:ext cx="7538157" cy="3288886"/>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42902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717506">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Identify a project the company has release including the release date?</a:t>
                      </a:r>
                      <a:endParaRPr lang="en-US">
                        <a:solidFill>
                          <a:schemeClr val="bg1">
                            <a:lumMod val="85000"/>
                          </a:schemeClr>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681812">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Who is the target audience?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735640">
                <a:tc>
                  <a:txBody>
                    <a:bodyPr/>
                    <a:lstStyle/>
                    <a:p>
                      <a:pPr marL="0" lvl="0" indent="0">
                        <a:lnSpc>
                          <a:spcPct val="100000"/>
                        </a:lnSpc>
                        <a:spcBef>
                          <a:spcPts val="0"/>
                        </a:spcBef>
                        <a:spcAft>
                          <a:spcPts val="0"/>
                        </a:spcAft>
                        <a:buNone/>
                      </a:pPr>
                      <a:r>
                        <a:rPr lang="en-AU" sz="900" b="0" i="0" u="none" strike="noStrike" noProof="0">
                          <a:solidFill>
                            <a:schemeClr val="bg1">
                              <a:lumMod val="85000"/>
                            </a:schemeClr>
                          </a:solidFill>
                          <a:latin typeface="Roboto"/>
                        </a:rPr>
                        <a:t>How successful was the project? Include sales figures if available.</a:t>
                      </a:r>
                      <a:endParaRPr lang="en-US" sz="900" b="0" i="0" u="none" strike="noStrike" noProof="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724904">
                <a:tc>
                  <a:txBody>
                    <a:bodyPr/>
                    <a:lstStyle/>
                    <a:p>
                      <a:pPr marL="0" marR="0" lvl="0" indent="0">
                        <a:lnSpc>
                          <a:spcPct val="100000"/>
                        </a:lnSpc>
                        <a:spcBef>
                          <a:spcPts val="0"/>
                        </a:spcBef>
                        <a:spcAft>
                          <a:spcPts val="0"/>
                        </a:spcAft>
                        <a:buNone/>
                      </a:pPr>
                      <a:r>
                        <a:rPr lang="en-AU" sz="900" b="0" i="0" u="none" strike="noStrike" noProof="0">
                          <a:solidFill>
                            <a:schemeClr val="bg1">
                              <a:lumMod val="85000"/>
                            </a:schemeClr>
                          </a:solidFill>
                          <a:latin typeface="Roboto"/>
                        </a:rPr>
                        <a:t>How was the project received by the public?</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Utilising the chosen local studio/company research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dirty="0">
                <a:latin typeface="Roboto"/>
                <a:ea typeface="Roboto"/>
                <a:cs typeface="Roboto"/>
                <a:sym typeface="Roboto"/>
              </a:rPr>
              <a:t>Industry Research | </a:t>
            </a:r>
            <a:r>
              <a:rPr lang="en-AU" sz="3000">
                <a:solidFill>
                  <a:srgbClr val="8CB3E3"/>
                </a:solidFill>
                <a:latin typeface="Roboto"/>
                <a:ea typeface="Roboto"/>
                <a:cs typeface="Roboto"/>
                <a:sym typeface="Roboto"/>
              </a:rPr>
              <a:t>Local Projects </a:t>
            </a:r>
            <a:endParaRPr/>
          </a:p>
        </p:txBody>
      </p:sp>
    </p:spTree>
    <p:extLst>
      <p:ext uri="{BB962C8B-B14F-4D97-AF65-F5344CB8AC3E}">
        <p14:creationId xmlns:p14="http://schemas.microsoft.com/office/powerpoint/2010/main" val="383801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342360"/>
          <a:ext cx="7538157" cy="331664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What is the name of the chosen company researched?</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How many employees work at the company?</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Where is the studio located?</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347849">
                <a:tc>
                  <a:txBody>
                    <a:bodyPr/>
                    <a:lstStyle/>
                    <a:p>
                      <a:pPr marL="0" marR="0" lvl="0" indent="0">
                        <a:lnSpc>
                          <a:spcPct val="100000"/>
                        </a:lnSpc>
                        <a:spcBef>
                          <a:spcPts val="0"/>
                        </a:spcBef>
                        <a:spcAft>
                          <a:spcPts val="0"/>
                        </a:spcAft>
                        <a:buNone/>
                      </a:pPr>
                      <a:r>
                        <a:rPr lang="en-US" sz="900" b="0" i="0" u="none" strike="noStrike" noProof="0">
                          <a:solidFill>
                            <a:schemeClr val="bg1">
                              <a:lumMod val="85000"/>
                            </a:schemeClr>
                          </a:solidFill>
                          <a:latin typeface="Roboto"/>
                        </a:rPr>
                        <a:t>When was the company founded?</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US" sz="900" b="0" i="0" u="none" strike="noStrike" noProof="0">
                          <a:solidFill>
                            <a:schemeClr val="bg1">
                              <a:lumMod val="85000"/>
                            </a:schemeClr>
                          </a:solidFill>
                          <a:latin typeface="Roboto"/>
                        </a:rPr>
                        <a:t>Who are the key people of the company?</a:t>
                      </a: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42271665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24667"/>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rPr>
              <a:t>Select and research </a:t>
            </a:r>
            <a:r>
              <a:rPr lang="en-US" sz="900">
                <a:solidFill>
                  <a:schemeClr val="bg1">
                    <a:lumMod val="75000"/>
                  </a:schemeClr>
                </a:solidFill>
                <a:latin typeface="Roboto"/>
                <a:ea typeface="Roboto"/>
              </a:rPr>
              <a:t>an international studio/comapny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International Company</a:t>
            </a:r>
            <a:endParaRPr/>
          </a:p>
        </p:txBody>
      </p:sp>
    </p:spTree>
    <p:extLst>
      <p:ext uri="{BB962C8B-B14F-4D97-AF65-F5344CB8AC3E}">
        <p14:creationId xmlns:p14="http://schemas.microsoft.com/office/powerpoint/2010/main" val="1305780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342360"/>
          <a:ext cx="7538157" cy="3288886"/>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42902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Answers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717506">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Identify a project the company has release including the release date?</a:t>
                      </a:r>
                      <a:endParaRPr lang="en-US">
                        <a:solidFill>
                          <a:schemeClr val="bg1">
                            <a:lumMod val="85000"/>
                          </a:schemeClr>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681812">
                <a:tc>
                  <a:txBody>
                    <a:bodyPr/>
                    <a:lstStyle/>
                    <a:p>
                      <a:pPr marL="0" marR="0" lvl="0" indent="0">
                        <a:lnSpc>
                          <a:spcPct val="100000"/>
                        </a:lnSpc>
                        <a:spcBef>
                          <a:spcPts val="0"/>
                        </a:spcBef>
                        <a:spcAft>
                          <a:spcPts val="0"/>
                        </a:spcAft>
                        <a:buNone/>
                      </a:pPr>
                      <a:r>
                        <a:rPr lang="en-US" sz="900" b="0" i="0" u="none" strike="noStrike" cap="none" noProof="0">
                          <a:solidFill>
                            <a:schemeClr val="bg1">
                              <a:lumMod val="85000"/>
                            </a:schemeClr>
                          </a:solidFill>
                          <a:latin typeface="Roboto"/>
                        </a:rPr>
                        <a:t>Who is the target audience?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735640">
                <a:tc>
                  <a:txBody>
                    <a:bodyPr/>
                    <a:lstStyle/>
                    <a:p>
                      <a:pPr marL="0" lvl="0" indent="0">
                        <a:lnSpc>
                          <a:spcPct val="100000"/>
                        </a:lnSpc>
                        <a:spcBef>
                          <a:spcPts val="0"/>
                        </a:spcBef>
                        <a:spcAft>
                          <a:spcPts val="0"/>
                        </a:spcAft>
                        <a:buNone/>
                      </a:pPr>
                      <a:r>
                        <a:rPr lang="en-AU" sz="900" b="0" i="0" u="none" strike="noStrike" noProof="0">
                          <a:solidFill>
                            <a:schemeClr val="bg1">
                              <a:lumMod val="85000"/>
                            </a:schemeClr>
                          </a:solidFill>
                          <a:latin typeface="Roboto"/>
                        </a:rPr>
                        <a:t>How successful was the project? Include sales figures if available.</a:t>
                      </a:r>
                      <a:endParaRPr lang="en-US" sz="900" b="0" i="0" u="none" strike="noStrike" noProof="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331818025"/>
                  </a:ext>
                </a:extLst>
              </a:tr>
              <a:tr h="724904">
                <a:tc>
                  <a:txBody>
                    <a:bodyPr/>
                    <a:lstStyle/>
                    <a:p>
                      <a:pPr marL="0" marR="0" lvl="0" indent="0">
                        <a:lnSpc>
                          <a:spcPct val="100000"/>
                        </a:lnSpc>
                        <a:spcBef>
                          <a:spcPts val="0"/>
                        </a:spcBef>
                        <a:spcAft>
                          <a:spcPts val="0"/>
                        </a:spcAft>
                        <a:buNone/>
                      </a:pPr>
                      <a:r>
                        <a:rPr lang="en-AU" sz="900" b="0" i="0" u="none" strike="noStrike" noProof="0">
                          <a:solidFill>
                            <a:schemeClr val="bg1">
                              <a:lumMod val="85000"/>
                            </a:schemeClr>
                          </a:solidFill>
                          <a:latin typeface="Roboto"/>
                        </a:rPr>
                        <a:t>How was the project received by the public?</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Utilising the chosen international studio/company research and answer the questions below.</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dirty="0">
                <a:latin typeface="Roboto"/>
                <a:ea typeface="Roboto"/>
                <a:cs typeface="Roboto"/>
                <a:sym typeface="Roboto"/>
              </a:rPr>
              <a:t>Industry Research | </a:t>
            </a:r>
            <a:r>
              <a:rPr lang="en-AU" sz="3000">
                <a:solidFill>
                  <a:srgbClr val="8CB3E3"/>
                </a:solidFill>
                <a:latin typeface="Roboto"/>
                <a:ea typeface="Roboto"/>
                <a:cs typeface="Roboto"/>
                <a:sym typeface="Roboto"/>
              </a:rPr>
              <a:t>International Projects </a:t>
            </a:r>
            <a:endParaRPr/>
          </a:p>
        </p:txBody>
      </p:sp>
    </p:spTree>
    <p:extLst>
      <p:ext uri="{BB962C8B-B14F-4D97-AF65-F5344CB8AC3E}">
        <p14:creationId xmlns:p14="http://schemas.microsoft.com/office/powerpoint/2010/main" val="1307804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Knowledge</a:t>
            </a:r>
            <a:endParaRPr/>
          </a:p>
        </p:txBody>
      </p:sp>
      <p:sp>
        <p:nvSpPr>
          <p:cNvPr id="8" name="Google Shape;292;p44">
            <a:extLst>
              <a:ext uri="{FF2B5EF4-FFF2-40B4-BE49-F238E27FC236}">
                <a16:creationId xmlns:a16="http://schemas.microsoft.com/office/drawing/2014/main" id="{F5FAA9CF-428C-46C2-89F1-30FBB174100C}"/>
              </a:ext>
            </a:extLst>
          </p:cNvPr>
          <p:cNvSpPr txBox="1">
            <a:spLocks noGrp="1"/>
          </p:cNvSpPr>
          <p:nvPr>
            <p:ph type="body" idx="1"/>
          </p:nvPr>
        </p:nvSpPr>
        <p:spPr>
          <a:xfrm>
            <a:off x="383574" y="921329"/>
            <a:ext cx="7957859" cy="243051"/>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cs typeface="Roboto"/>
                <a:sym typeface="Roboto"/>
              </a:rPr>
              <a:t>Research intellectual property rights, industry social issues, and emerging technologies and answer the questions below.</a:t>
            </a:r>
            <a:endParaRPr lang="en-US" sz="900">
              <a:solidFill>
                <a:schemeClr val="bg1">
                  <a:lumMod val="75000"/>
                </a:schemeClr>
              </a:solidFill>
              <a:latin typeface="Roboto"/>
              <a:ea typeface="Roboto"/>
              <a:cs typeface="Roboto"/>
            </a:endParaRPr>
          </a:p>
        </p:txBody>
      </p:sp>
      <p:sp>
        <p:nvSpPr>
          <p:cNvPr id="10" name="Google Shape;292;p44">
            <a:extLst>
              <a:ext uri="{FF2B5EF4-FFF2-40B4-BE49-F238E27FC236}">
                <a16:creationId xmlns:a16="http://schemas.microsoft.com/office/drawing/2014/main" id="{B3639AA9-EACE-4E17-9948-A54875E8557A}"/>
              </a:ext>
            </a:extLst>
          </p:cNvPr>
          <p:cNvSpPr txBox="1">
            <a:spLocks/>
          </p:cNvSpPr>
          <p:nvPr/>
        </p:nvSpPr>
        <p:spPr>
          <a:xfrm>
            <a:off x="383617" y="1284507"/>
            <a:ext cx="8358832" cy="37439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85000"/>
                  </a:schemeClr>
                </a:solidFill>
                <a:latin typeface="Roboto"/>
                <a:ea typeface="Roboto"/>
              </a:rPr>
              <a:t>Explain</a:t>
            </a:r>
            <a:r>
              <a:rPr lang="en-US" sz="900">
                <a:solidFill>
                  <a:schemeClr val="bg1">
                    <a:lumMod val="85000"/>
                  </a:schemeClr>
                </a:solidFill>
                <a:latin typeface="Roboto"/>
                <a:ea typeface="Roboto"/>
                <a:cs typeface="Roboto"/>
              </a:rPr>
              <a:t> why intellectual property regulations must be adhered to.</a:t>
            </a:r>
          </a:p>
          <a:p>
            <a:pPr marL="0" indent="0">
              <a:spcBef>
                <a:spcPts val="0"/>
              </a:spcBef>
              <a:buNone/>
            </a:pPr>
            <a:r>
              <a:rPr lang="en-AU" sz="900">
                <a:solidFill>
                  <a:srgbClr val="92D050"/>
                </a:solidFill>
                <a:latin typeface="Roboto"/>
                <a:ea typeface="Roboto"/>
                <a:cs typeface="Roboto"/>
                <a:sym typeface="Roboto"/>
              </a:rPr>
              <a:t>Answer</a:t>
            </a:r>
            <a:endParaRPr lang="en-US" sz="900" b="0" i="0" u="none" strike="noStrike" kern="0" cap="none" spc="0" normalizeH="0" baseline="0" noProof="0">
              <a:ln>
                <a:noFill/>
              </a:ln>
              <a:solidFill>
                <a:srgbClr val="B7B7B7"/>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dirty="0">
              <a:solidFill>
                <a:schemeClr val="bg1">
                  <a:lumMod val="85000"/>
                </a:schemeClr>
              </a:solidFill>
              <a:latin typeface="Roboto"/>
              <a:ea typeface="Roboto"/>
              <a:cs typeface="Roboto"/>
            </a:endParaRPr>
          </a:p>
          <a:p>
            <a:pPr marL="0" indent="0">
              <a:spcBef>
                <a:spcPts val="0"/>
              </a:spcBef>
              <a:buNone/>
            </a:pPr>
            <a:r>
              <a:rPr lang="en-US" sz="900">
                <a:solidFill>
                  <a:schemeClr val="bg1">
                    <a:lumMod val="85000"/>
                  </a:schemeClr>
                </a:solidFill>
                <a:latin typeface="Roboto"/>
                <a:ea typeface="Roboto"/>
              </a:rPr>
              <a:t>Research industry relevant social issue. Choose one and explain how the social issue is impacting the industry and suggest solutions.</a:t>
            </a:r>
            <a:endParaRPr lang="en-US">
              <a:solidFill>
                <a:schemeClr val="bg1">
                  <a:lumMod val="85000"/>
                </a:schemeClr>
              </a:solidFill>
              <a:ea typeface="Roboto"/>
            </a:endParaRPr>
          </a:p>
          <a:p>
            <a:pPr marL="0" indent="0">
              <a:spcBef>
                <a:spcPts val="0"/>
              </a:spcBef>
              <a:buNone/>
            </a:pPr>
            <a:r>
              <a:rPr lang="en-AU" sz="900">
                <a:solidFill>
                  <a:srgbClr val="92D050"/>
                </a:solidFill>
                <a:latin typeface="Roboto"/>
                <a:ea typeface="Roboto"/>
              </a:rPr>
              <a:t>Answer</a:t>
            </a:r>
            <a:endParaRPr lang="en-US" sz="900">
              <a:solidFill>
                <a:srgbClr val="FFFFFF"/>
              </a:solidFill>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endParaRPr lang="en-AU" sz="900">
              <a:solidFill>
                <a:srgbClr val="92D050"/>
              </a:solidFill>
              <a:latin typeface="Roboto"/>
              <a:ea typeface="Roboto"/>
            </a:endParaRPr>
          </a:p>
          <a:p>
            <a:pPr marL="0" indent="0">
              <a:spcBef>
                <a:spcPts val="0"/>
              </a:spcBef>
              <a:buNone/>
            </a:pPr>
            <a:r>
              <a:rPr lang="en-US" sz="900">
                <a:solidFill>
                  <a:schemeClr val="bg1">
                    <a:lumMod val="85000"/>
                  </a:schemeClr>
                </a:solidFill>
                <a:latin typeface="Roboto"/>
                <a:ea typeface="Roboto"/>
              </a:rPr>
              <a:t>Research industry relevant emerging technologies. Choose one and explain how it affects the industry.</a:t>
            </a:r>
            <a:endParaRPr lang="en-US" sz="900">
              <a:solidFill>
                <a:schemeClr val="bg1">
                  <a:lumMod val="85000"/>
                </a:schemeClr>
              </a:solidFill>
              <a:ea typeface="Roboto"/>
            </a:endParaRPr>
          </a:p>
          <a:p>
            <a:pPr marL="0" indent="0">
              <a:spcBef>
                <a:spcPts val="0"/>
              </a:spcBef>
              <a:buNone/>
            </a:pPr>
            <a:r>
              <a:rPr lang="en-AU" sz="900">
                <a:solidFill>
                  <a:srgbClr val="92D050"/>
                </a:solidFill>
                <a:latin typeface="Roboto"/>
                <a:ea typeface="Roboto"/>
              </a:rPr>
              <a:t>Answer</a:t>
            </a:r>
            <a:endParaRPr lang="en-AU"/>
          </a:p>
        </p:txBody>
      </p:sp>
    </p:spTree>
    <p:extLst>
      <p:ext uri="{BB962C8B-B14F-4D97-AF65-F5344CB8AC3E}">
        <p14:creationId xmlns:p14="http://schemas.microsoft.com/office/powerpoint/2010/main" val="340875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597085255"/>
              </p:ext>
            </p:extLst>
          </p:nvPr>
        </p:nvGraphicFramePr>
        <p:xfrm>
          <a:off x="445238" y="1342360"/>
          <a:ext cx="7538156" cy="2691976"/>
        </p:xfrm>
        <a:graphic>
          <a:graphicData uri="http://schemas.openxmlformats.org/drawingml/2006/table">
            <a:tbl>
              <a:tblPr>
                <a:noFill/>
                <a:tableStyleId>{2DE40A0A-F175-4DEE-BA99-264EB937CA04}</a:tableStyleId>
              </a:tblPr>
              <a:tblGrid>
                <a:gridCol w="1931802">
                  <a:extLst>
                    <a:ext uri="{9D8B030D-6E8A-4147-A177-3AD203B41FA5}">
                      <a16:colId xmlns:a16="http://schemas.microsoft.com/office/drawing/2014/main" val="20000"/>
                    </a:ext>
                  </a:extLst>
                </a:gridCol>
                <a:gridCol w="5606354">
                  <a:extLst>
                    <a:ext uri="{9D8B030D-6E8A-4147-A177-3AD203B41FA5}">
                      <a16:colId xmlns:a16="http://schemas.microsoft.com/office/drawing/2014/main" val="20002"/>
                    </a:ext>
                  </a:extLst>
                </a:gridCol>
              </a:tblGrid>
              <a:tr h="334925">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Industry Body/Association</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Benefits</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1130373">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Industry body/association 1</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1226353">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Industry body/association 2</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Research two industry bodies or associations and explain the how they can benefit your professional development. Focus on finding local groups that </a:t>
            </a:r>
            <a:r>
              <a:rPr lang="en-US" sz="900" dirty="0">
                <a:solidFill>
                  <a:schemeClr val="bg1">
                    <a:lumMod val="75000"/>
                  </a:schemeClr>
                </a:solidFill>
                <a:latin typeface="Roboto"/>
                <a:ea typeface="Roboto"/>
              </a:rPr>
              <a:t>you have easy access to.</a:t>
            </a:r>
            <a:endParaRPr lang="en-US" dirty="0">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Industry Bodies </a:t>
            </a:r>
            <a:endParaRPr/>
          </a:p>
        </p:txBody>
      </p:sp>
    </p:spTree>
    <p:extLst>
      <p:ext uri="{BB962C8B-B14F-4D97-AF65-F5344CB8AC3E}">
        <p14:creationId xmlns:p14="http://schemas.microsoft.com/office/powerpoint/2010/main" val="207816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i="0" u="none" strike="noStrike" cap="none">
                <a:solidFill>
                  <a:srgbClr val="00B0F0"/>
                </a:solidFill>
                <a:latin typeface="Roboto"/>
                <a:ea typeface="Roboto"/>
                <a:cs typeface="Roboto"/>
                <a:sym typeface="Roboto"/>
              </a:rPr>
              <a:t>Introduction</a:t>
            </a:r>
            <a:endParaRPr/>
          </a:p>
        </p:txBody>
      </p:sp>
      <p:sp>
        <p:nvSpPr>
          <p:cNvPr id="213" name="Google Shape;213;p34"/>
          <p:cNvSpPr txBox="1">
            <a:spLocks noGrp="1"/>
          </p:cNvSpPr>
          <p:nvPr>
            <p:ph type="body" idx="1"/>
          </p:nvPr>
        </p:nvSpPr>
        <p:spPr>
          <a:xfrm>
            <a:off x="323528" y="1063375"/>
            <a:ext cx="8064900" cy="37646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AU" sz="900" b="1" i="0" u="none" strike="noStrike" cap="none" dirty="0">
                <a:solidFill>
                  <a:srgbClr val="D9D9D9"/>
                </a:solidFill>
                <a:latin typeface="Roboto"/>
                <a:ea typeface="Roboto"/>
                <a:cs typeface="Roboto"/>
                <a:sym typeface="Roboto"/>
              </a:rPr>
              <a:t>Introduction:</a:t>
            </a:r>
            <a:endParaRPr sz="900" dirty="0">
              <a:latin typeface="Roboto"/>
              <a:ea typeface="Roboto"/>
              <a:cs typeface="Roboto"/>
              <a:sym typeface="Roboto"/>
            </a:endParaRPr>
          </a:p>
          <a:p>
            <a:pPr marL="0" indent="0">
              <a:spcBef>
                <a:spcPts val="0"/>
              </a:spcBef>
              <a:buNone/>
            </a:pPr>
            <a:r>
              <a:rPr lang="en-AU" sz="900" i="0" u="none" strike="noStrike" cap="none" dirty="0">
                <a:solidFill>
                  <a:srgbClr val="B7B7B7"/>
                </a:solidFill>
                <a:latin typeface="Roboto"/>
                <a:ea typeface="Roboto"/>
                <a:cs typeface="Roboto"/>
                <a:sym typeface="Roboto"/>
              </a:rPr>
              <a:t>This assessment will cover the process of</a:t>
            </a:r>
            <a:r>
              <a:rPr lang="en-AU" sz="900" dirty="0">
                <a:solidFill>
                  <a:srgbClr val="B7B7B7"/>
                </a:solidFill>
                <a:latin typeface="Roboto"/>
                <a:ea typeface="Roboto"/>
                <a:cs typeface="Roboto"/>
                <a:sym typeface="Roboto"/>
              </a:rPr>
              <a:t> </a:t>
            </a:r>
            <a:r>
              <a:rPr lang="en-US" sz="900">
                <a:solidFill>
                  <a:schemeClr val="bg1">
                    <a:lumMod val="75000"/>
                  </a:schemeClr>
                </a:solidFill>
                <a:latin typeface="Roboto"/>
                <a:ea typeface="Roboto"/>
                <a:cs typeface="Roboto"/>
                <a:sym typeface="Roboto"/>
              </a:rPr>
              <a:t>conducting research and developing an industry relevant professional development plan.</a:t>
            </a:r>
            <a:endParaRPr lang="en-US" sz="900">
              <a:solidFill>
                <a:schemeClr val="bg1">
                  <a:lumMod val="75000"/>
                </a:schemeClr>
              </a:solidFill>
              <a:latin typeface="Roboto"/>
              <a:ea typeface="Roboto"/>
              <a:sym typeface="Roboto"/>
            </a:endParaRPr>
          </a:p>
          <a:p>
            <a:pPr marL="0" indent="0">
              <a:spcBef>
                <a:spcPts val="0"/>
              </a:spcBef>
              <a:buNone/>
            </a:pPr>
            <a:endParaRPr lang="en-US" sz="900" dirty="0">
              <a:solidFill>
                <a:schemeClr val="bg1">
                  <a:lumMod val="75000"/>
                </a:schemeClr>
              </a:solidFill>
              <a:latin typeface="Roboto"/>
              <a:ea typeface="Roboto"/>
            </a:endParaRPr>
          </a:p>
          <a:p>
            <a:pPr marL="0" marR="0" lvl="0" indent="0" algn="l" rtl="0">
              <a:lnSpc>
                <a:spcPct val="100000"/>
              </a:lnSpc>
              <a:spcBef>
                <a:spcPts val="0"/>
              </a:spcBef>
              <a:spcAft>
                <a:spcPts val="0"/>
              </a:spcAft>
              <a:buClr>
                <a:srgbClr val="92D050"/>
              </a:buClr>
              <a:buSzPts val="2800"/>
              <a:buFont typeface="Arial"/>
              <a:buNone/>
            </a:pPr>
            <a:r>
              <a:rPr lang="en-US" sz="900" dirty="0">
                <a:solidFill>
                  <a:srgbClr val="B7B7B7"/>
                </a:solidFill>
                <a:latin typeface="Roboto"/>
                <a:ea typeface="Roboto"/>
                <a:cs typeface="Roboto"/>
                <a:sym typeface="Roboto"/>
              </a:rPr>
              <a:t>The provided brief is designed to collect all the evidence of competency required for this subject. Following an alternative brief and/or presenting additional evidence of competency needs to be negotiated with your trainer. Further information on the assessment process and requirements can be found in the unit’s subject and assessment guide.</a:t>
            </a:r>
            <a:endParaRPr lang="en-US" sz="900" dirty="0">
              <a:solidFill>
                <a:srgbClr val="B7B7B7"/>
              </a:solidFill>
              <a:latin typeface="Roboto"/>
              <a:ea typeface="Roboto"/>
              <a:cs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indent="0">
              <a:lnSpc>
                <a:spcPct val="115000"/>
              </a:lnSpc>
              <a:spcBef>
                <a:spcPts val="0"/>
              </a:spcBef>
              <a:buNone/>
            </a:pPr>
            <a:r>
              <a:rPr lang="en-AU" sz="900" b="1" dirty="0">
                <a:solidFill>
                  <a:srgbClr val="D9D9D9"/>
                </a:solidFill>
                <a:latin typeface="Roboto"/>
                <a:ea typeface="Roboto"/>
                <a:cs typeface="Roboto"/>
              </a:rPr>
              <a:t>The assessment will include:</a:t>
            </a:r>
            <a:endParaRPr lang="en-AU" sz="900" dirty="0">
              <a:solidFill>
                <a:srgbClr val="FFFFFF"/>
              </a:solidFill>
              <a:latin typeface="Roboto"/>
              <a:ea typeface="Roboto"/>
              <a:cs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A self-evaluation.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rPr>
              <a:t>Conducting research into</a:t>
            </a:r>
            <a:r>
              <a:rPr lang="en-AU" sz="900" dirty="0">
                <a:solidFill>
                  <a:schemeClr val="bg1">
                    <a:lumMod val="75000"/>
                  </a:schemeClr>
                </a:solidFill>
                <a:latin typeface="Roboto"/>
                <a:ea typeface="Roboto"/>
              </a:rPr>
              <a:t> studios and </a:t>
            </a:r>
            <a:r>
              <a:rPr lang="en-AU" sz="900">
                <a:solidFill>
                  <a:schemeClr val="bg1">
                    <a:lumMod val="75000"/>
                  </a:schemeClr>
                </a:solidFill>
                <a:latin typeface="Roboto"/>
                <a:ea typeface="Roboto"/>
              </a:rPr>
              <a:t>products.</a:t>
            </a: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Research into key sources of industry relevant information.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Analysing job listings and determining industry requirements.</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Creating a professional development plan.</a:t>
            </a:r>
            <a:endParaRPr lang="en-AU" sz="900">
              <a:solidFill>
                <a:schemeClr val="bg1">
                  <a:lumMod val="75000"/>
                </a:schemeClr>
              </a:solidFill>
              <a:latin typeface="Roboto"/>
              <a:ea typeface="Roboto"/>
            </a:endParaRPr>
          </a:p>
          <a:p>
            <a:pPr marL="342900" indent="-228600">
              <a:lnSpc>
                <a:spcPct val="114999"/>
              </a:lnSpc>
              <a:spcBef>
                <a:spcPts val="0"/>
              </a:spcBef>
              <a:buClr>
                <a:srgbClr val="00B0F0"/>
              </a:buClr>
              <a:buSzPts val="900"/>
              <a:buFont typeface="Roboto"/>
              <a:buChar char="•"/>
            </a:pPr>
            <a:r>
              <a:rPr lang="en-AU" sz="900" dirty="0">
                <a:solidFill>
                  <a:schemeClr val="bg1">
                    <a:lumMod val="75000"/>
                  </a:schemeClr>
                </a:solidFill>
                <a:latin typeface="Roboto"/>
                <a:ea typeface="Roboto"/>
              </a:rPr>
              <a:t>Seeking feedback and evaluating career plans. </a:t>
            </a:r>
          </a:p>
          <a:p>
            <a:pPr marL="114300" indent="0">
              <a:lnSpc>
                <a:spcPct val="114999"/>
              </a:lnSpc>
              <a:spcBef>
                <a:spcPts val="0"/>
              </a:spcBef>
              <a:buClr>
                <a:srgbClr val="00B0F0"/>
              </a:buClr>
              <a:buSzPts val="900"/>
              <a:buNone/>
            </a:pPr>
            <a:endParaRPr lang="en-AU" sz="900" dirty="0">
              <a:solidFill>
                <a:srgbClr val="FFFFFF"/>
              </a:solidFill>
              <a:ea typeface="Roboto"/>
            </a:endParaRPr>
          </a:p>
          <a:p>
            <a:pPr marL="0" lvl="0" indent="0" rtl="0">
              <a:lnSpc>
                <a:spcPct val="115000"/>
              </a:lnSpc>
              <a:spcBef>
                <a:spcPts val="0"/>
              </a:spcBef>
              <a:spcAft>
                <a:spcPts val="0"/>
              </a:spcAft>
              <a:buNone/>
            </a:pPr>
            <a:r>
              <a:rPr lang="en-AU" sz="900" b="1" i="0" u="none" strike="noStrike" cap="none" dirty="0">
                <a:solidFill>
                  <a:schemeClr val="lt2"/>
                </a:solidFill>
                <a:latin typeface="Roboto"/>
                <a:ea typeface="Roboto"/>
                <a:cs typeface="Roboto"/>
                <a:sym typeface="Roboto"/>
              </a:rPr>
              <a:t>The assessment instructions:</a:t>
            </a:r>
            <a:endParaRPr sz="900" b="1" i="0" u="none" strike="noStrike" cap="none" dirty="0">
              <a:solidFill>
                <a:schemeClr val="lt2"/>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i="0" u="none" strike="noStrike" cap="none" dirty="0">
                <a:solidFill>
                  <a:srgbClr val="B7B7B7"/>
                </a:solidFill>
                <a:latin typeface="Roboto"/>
                <a:ea typeface="Roboto"/>
                <a:cs typeface="Roboto"/>
                <a:sym typeface="Roboto"/>
              </a:rPr>
              <a:t>All sections marked in </a:t>
            </a:r>
            <a:r>
              <a:rPr lang="en-AU" sz="900" i="0" u="none" strike="noStrike" cap="none" dirty="0">
                <a:solidFill>
                  <a:srgbClr val="92D050"/>
                </a:solidFill>
                <a:latin typeface="Roboto"/>
                <a:ea typeface="Roboto"/>
                <a:cs typeface="Roboto"/>
                <a:sym typeface="Roboto"/>
              </a:rPr>
              <a:t>green</a:t>
            </a:r>
            <a:r>
              <a:rPr lang="en-AU" sz="900" i="0" u="none" strike="noStrike" cap="none" dirty="0">
                <a:solidFill>
                  <a:srgbClr val="B7B7B7"/>
                </a:solidFill>
                <a:latin typeface="Roboto"/>
                <a:ea typeface="Roboto"/>
                <a:cs typeface="Roboto"/>
                <a:sym typeface="Roboto"/>
              </a:rPr>
              <a:t> must be edited/filled out by each student. Be sure to replace “Student Name” on the first slide and include your name in the document filename.</a:t>
            </a:r>
          </a:p>
          <a:p>
            <a:pPr marL="342900" indent="-228600">
              <a:lnSpc>
                <a:spcPct val="114999"/>
              </a:lnSpc>
              <a:spcBef>
                <a:spcPts val="0"/>
              </a:spcBef>
              <a:buClr>
                <a:srgbClr val="00B0F0"/>
              </a:buClr>
              <a:buSzPts val="900"/>
              <a:buFont typeface="Roboto"/>
              <a:buChar char="•"/>
            </a:pPr>
            <a:r>
              <a:rPr lang="en-AU" sz="900">
                <a:solidFill>
                  <a:srgbClr val="B7B7B7"/>
                </a:solidFill>
                <a:latin typeface="Roboto"/>
                <a:ea typeface="Roboto"/>
              </a:rPr>
              <a:t>All research sources must be current and valid and must be recorded in the relevant section of the assessment workbook.</a:t>
            </a:r>
          </a:p>
          <a:p>
            <a:pPr marL="114300" indent="0">
              <a:lnSpc>
                <a:spcPct val="114999"/>
              </a:lnSpc>
              <a:spcBef>
                <a:spcPts val="0"/>
              </a:spcBef>
              <a:buClr>
                <a:srgbClr val="00B0F0"/>
              </a:buClr>
              <a:buSzPts val="900"/>
              <a:buNone/>
            </a:pPr>
            <a:br>
              <a:rPr lang="en-US" sz="900" dirty="0">
                <a:solidFill>
                  <a:schemeClr val="bg1">
                    <a:lumMod val="75000"/>
                  </a:schemeClr>
                </a:solidFill>
                <a:latin typeface="Roboto"/>
                <a:ea typeface="Roboto"/>
              </a:rPr>
            </a:br>
            <a:endParaRPr lang="en-AU" sz="900">
              <a:ea typeface="Roboto"/>
            </a:endParaRPr>
          </a:p>
        </p:txBody>
      </p:sp>
    </p:spTree>
    <p:extLst>
      <p:ext uri="{BB962C8B-B14F-4D97-AF65-F5344CB8AC3E}">
        <p14:creationId xmlns:p14="http://schemas.microsoft.com/office/powerpoint/2010/main" val="370752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275756696"/>
              </p:ext>
            </p:extLst>
          </p:nvPr>
        </p:nvGraphicFramePr>
        <p:xfrm>
          <a:off x="505046" y="1927151"/>
          <a:ext cx="8172043" cy="1113039"/>
        </p:xfrm>
        <a:graphic>
          <a:graphicData uri="http://schemas.openxmlformats.org/drawingml/2006/table">
            <a:tbl>
              <a:tblPr>
                <a:noFill/>
                <a:tableStyleId>{2DE40A0A-F175-4DEE-BA99-264EB937CA04}</a:tableStyleId>
              </a:tblPr>
              <a:tblGrid>
                <a:gridCol w="2033476">
                  <a:extLst>
                    <a:ext uri="{9D8B030D-6E8A-4147-A177-3AD203B41FA5}">
                      <a16:colId xmlns:a16="http://schemas.microsoft.com/office/drawing/2014/main" val="20000"/>
                    </a:ext>
                  </a:extLst>
                </a:gridCol>
                <a:gridCol w="974871">
                  <a:extLst>
                    <a:ext uri="{9D8B030D-6E8A-4147-A177-3AD203B41FA5}">
                      <a16:colId xmlns:a16="http://schemas.microsoft.com/office/drawing/2014/main" val="985096933"/>
                    </a:ext>
                  </a:extLst>
                </a:gridCol>
                <a:gridCol w="1032817">
                  <a:extLst>
                    <a:ext uri="{9D8B030D-6E8A-4147-A177-3AD203B41FA5}">
                      <a16:colId xmlns:a16="http://schemas.microsoft.com/office/drawing/2014/main" val="3892650688"/>
                    </a:ext>
                  </a:extLst>
                </a:gridCol>
                <a:gridCol w="1034674">
                  <a:extLst>
                    <a:ext uri="{9D8B030D-6E8A-4147-A177-3AD203B41FA5}">
                      <a16:colId xmlns:a16="http://schemas.microsoft.com/office/drawing/2014/main" val="3232593606"/>
                    </a:ext>
                  </a:extLst>
                </a:gridCol>
                <a:gridCol w="1082525">
                  <a:extLst>
                    <a:ext uri="{9D8B030D-6E8A-4147-A177-3AD203B41FA5}">
                      <a16:colId xmlns:a16="http://schemas.microsoft.com/office/drawing/2014/main" val="3864558049"/>
                    </a:ext>
                  </a:extLst>
                </a:gridCol>
                <a:gridCol w="1057485">
                  <a:extLst>
                    <a:ext uri="{9D8B030D-6E8A-4147-A177-3AD203B41FA5}">
                      <a16:colId xmlns:a16="http://schemas.microsoft.com/office/drawing/2014/main" val="1496633503"/>
                    </a:ext>
                  </a:extLst>
                </a:gridCol>
                <a:gridCol w="956195">
                  <a:extLst>
                    <a:ext uri="{9D8B030D-6E8A-4147-A177-3AD203B41FA5}">
                      <a16:colId xmlns:a16="http://schemas.microsoft.com/office/drawing/2014/main" val="20002"/>
                    </a:ext>
                  </a:extLst>
                </a:gridCol>
              </a:tblGrid>
              <a:tr h="384856">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Event name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Date</a:t>
                      </a:r>
                      <a:endParaRPr lang="en-AU" sz="1000" b="1" u="none" strike="noStrike" cap="none" dirty="0">
                        <a:solidFill>
                          <a:srgbClr val="D9D9D9"/>
                        </a:solidFill>
                        <a:latin typeface="Roboto"/>
                        <a:ea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Ticket</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price</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Travel</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Accomedation</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Other</a:t>
                      </a:r>
                      <a:br>
                        <a:rPr lang="en-AU" sz="1000" b="1" u="none" strike="noStrike" cap="none" dirty="0">
                          <a:solidFill>
                            <a:srgbClr val="D9D9D9"/>
                          </a:solidFill>
                          <a:latin typeface="Roboto"/>
                          <a:ea typeface="Roboto"/>
                        </a:rPr>
                      </a:br>
                      <a:r>
                        <a:rPr lang="en-AU" sz="1000" b="1" u="none" strike="noStrike" cap="none">
                          <a:solidFill>
                            <a:srgbClr val="D9D9D9"/>
                          </a:solidFill>
                          <a:latin typeface="Roboto"/>
                          <a:ea typeface="Roboto"/>
                        </a:rPr>
                        <a:t>expenses</a:t>
                      </a:r>
                      <a:endParaRPr lang="en-AU" sz="1000" b="1" u="none" strike="noStrike" cap="none" dirty="0">
                        <a:solidFill>
                          <a:srgbClr val="D9D9D9"/>
                        </a:solidFill>
                        <a:latin typeface="Roboto"/>
                        <a:ea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a:lnSpc>
                          <a:spcPct val="100000"/>
                        </a:lnSpc>
                        <a:spcBef>
                          <a:spcPts val="0"/>
                        </a:spcBef>
                        <a:spcAft>
                          <a:spcPts val="0"/>
                        </a:spcAft>
                        <a:buNone/>
                      </a:pPr>
                      <a:r>
                        <a:rPr lang="en-US" sz="1000" b="1" i="0" u="none" strike="noStrike" cap="none" noProof="0">
                          <a:solidFill>
                            <a:schemeClr val="bg1">
                              <a:lumMod val="85000"/>
                            </a:schemeClr>
                          </a:solidFill>
                          <a:latin typeface="Roboto"/>
                        </a:rPr>
                        <a:t>Total </a:t>
                      </a:r>
                      <a:br>
                        <a:rPr lang="en-US" sz="1000" b="1" i="0" u="none" strike="noStrike" cap="none" noProof="0" dirty="0">
                          <a:solidFill>
                            <a:schemeClr val="bg1">
                              <a:lumMod val="85000"/>
                            </a:schemeClr>
                          </a:solidFill>
                          <a:latin typeface="Roboto"/>
                        </a:rPr>
                      </a:br>
                      <a:r>
                        <a:rPr lang="en-US" sz="1000" b="1" i="0" u="none" strike="noStrike" cap="none" noProof="0">
                          <a:solidFill>
                            <a:schemeClr val="bg1">
                              <a:lumMod val="85000"/>
                            </a:schemeClr>
                          </a:solidFill>
                          <a:latin typeface="Roboto"/>
                        </a:rPr>
                        <a:t>cost</a:t>
                      </a:r>
                      <a:endParaRPr lang="en-US">
                        <a:solidFill>
                          <a:schemeClr val="bg1">
                            <a:lumMod val="85000"/>
                          </a:schemeClr>
                        </a:solidFill>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625389">
                <a:tc>
                  <a:txBody>
                    <a:bodyPr/>
                    <a:lstStyle/>
                    <a:p>
                      <a:pPr marL="0" marR="0" lvl="0" indent="0">
                        <a:lnSpc>
                          <a:spcPct val="100000"/>
                        </a:lnSpc>
                        <a:spcBef>
                          <a:spcPts val="0"/>
                        </a:spcBef>
                        <a:spcAft>
                          <a:spcPts val="0"/>
                        </a:spcAft>
                        <a:buNone/>
                      </a:pPr>
                      <a:r>
                        <a:rPr lang="en-US" sz="900" b="0" i="0" u="none" strike="noStrike" cap="none" noProof="0">
                          <a:solidFill>
                            <a:srgbClr val="92D050"/>
                          </a:solidFill>
                          <a:latin typeface="Roboto"/>
                        </a:rPr>
                        <a:t>Name</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Date</a:t>
                      </a:r>
                      <a:endParaRPr lang="en-US" sz="900" b="0" i="0" u="none" strike="noStrike" cap="none" noProof="0">
                        <a:solidFill>
                          <a:srgbClr val="92D050"/>
                        </a:solidFill>
                        <a:latin typeface="Roboto"/>
                        <a:sym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nSpc>
                          <a:spcPct val="100000"/>
                        </a:lnSpc>
                        <a:spcBef>
                          <a:spcPts val="0"/>
                        </a:spcBef>
                        <a:spcAft>
                          <a:spcPts val="0"/>
                        </a:spcAft>
                        <a:buNone/>
                      </a:pPr>
                      <a:r>
                        <a:rPr lang="en-US" sz="900" b="0" i="0" u="none" strike="noStrike" cap="none" noProof="0">
                          <a:solidFill>
                            <a:srgbClr val="92D050"/>
                          </a:solidFill>
                          <a:latin typeface="Roboto"/>
                        </a:rPr>
                        <a:t>$</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18022"/>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rPr>
              <a:t>Research industry events for professional development. Choose an event that aligns with your career goals and estimate a budget to attend the event. This </a:t>
            </a:r>
            <a:r>
              <a:rPr lang="en-US" sz="900">
                <a:solidFill>
                  <a:schemeClr val="bg1">
                    <a:lumMod val="75000"/>
                  </a:schemeClr>
                </a:solidFill>
                <a:latin typeface="Roboto"/>
                <a:ea typeface="Roboto"/>
              </a:rPr>
              <a:t>could be a conference or expo that hosts industry developers, speakers and community.</a:t>
            </a:r>
            <a:endParaRPr lang="en-US" sz="900" dirty="0">
              <a:solidFill>
                <a:schemeClr val="bg1">
                  <a:lumMod val="75000"/>
                </a:schemeClr>
              </a:solidFill>
              <a:ea typeface="Roboto"/>
            </a:endParaRPr>
          </a:p>
          <a:p>
            <a:pPr marL="0" indent="0">
              <a:spcBef>
                <a:spcPts val="0"/>
              </a:spcBef>
              <a:buNone/>
            </a:pPr>
            <a:endParaRPr lang="en-US" sz="900" dirty="0">
              <a:ea typeface="Roboto"/>
            </a:endParaRPr>
          </a:p>
          <a:p>
            <a:pPr marL="0" indent="0">
              <a:spcBef>
                <a:spcPts val="0"/>
              </a:spcBef>
              <a:buNone/>
            </a:pPr>
            <a:r>
              <a:rPr lang="en-US" sz="900">
                <a:solidFill>
                  <a:schemeClr val="bg1">
                    <a:lumMod val="75000"/>
                  </a:schemeClr>
                </a:solidFill>
                <a:latin typeface="Roboto"/>
                <a:ea typeface="Roboto"/>
              </a:rPr>
              <a:t>Find out the basic details of the event.</a:t>
            </a:r>
            <a:endParaRPr lang="en-US" sz="900" dirty="0">
              <a:solidFill>
                <a:schemeClr val="bg1">
                  <a:lumMod val="75000"/>
                </a:schemeClr>
              </a:solidFill>
              <a:ea typeface="Roboto"/>
            </a:endParaRPr>
          </a:p>
          <a:p>
            <a:pPr marL="171450" indent="-171450">
              <a:spcBef>
                <a:spcPts val="0"/>
              </a:spcBef>
            </a:pPr>
            <a:r>
              <a:rPr lang="en-US" sz="900">
                <a:solidFill>
                  <a:schemeClr val="bg1">
                    <a:lumMod val="75000"/>
                  </a:schemeClr>
                </a:solidFill>
                <a:latin typeface="Roboto"/>
                <a:ea typeface="Roboto"/>
              </a:rPr>
              <a:t>When is the event?</a:t>
            </a:r>
            <a:endParaRPr lang="en-US" sz="900" dirty="0">
              <a:solidFill>
                <a:schemeClr val="bg1">
                  <a:lumMod val="75000"/>
                </a:schemeClr>
              </a:solidFill>
              <a:ea typeface="Roboto"/>
            </a:endParaRPr>
          </a:p>
          <a:p>
            <a:pPr marL="171450" indent="-171450">
              <a:spcBef>
                <a:spcPts val="0"/>
              </a:spcBef>
            </a:pPr>
            <a:r>
              <a:rPr lang="en-US" sz="900">
                <a:solidFill>
                  <a:schemeClr val="bg1">
                    <a:lumMod val="75000"/>
                  </a:schemeClr>
                </a:solidFill>
                <a:latin typeface="Roboto"/>
                <a:ea typeface="Roboto"/>
              </a:rPr>
              <a:t>How much would it approximately</a:t>
            </a:r>
            <a:r>
              <a:rPr lang="en-US" sz="900" dirty="0">
                <a:ea typeface="Roboto"/>
              </a:rPr>
              <a:t> </a:t>
            </a:r>
            <a:r>
              <a:rPr lang="en-US" sz="900">
                <a:solidFill>
                  <a:schemeClr val="bg1">
                    <a:lumMod val="75000"/>
                  </a:schemeClr>
                </a:solidFill>
                <a:latin typeface="Roboto"/>
                <a:ea typeface="Roboto"/>
              </a:rPr>
              <a:t>cost to attend. Include ticket price, travel, accommodation and anything else needed.</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8F689EDA-7A31-435A-9B8B-3A646948E54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Industry Event </a:t>
            </a:r>
            <a:endParaRPr/>
          </a:p>
        </p:txBody>
      </p:sp>
      <p:sp>
        <p:nvSpPr>
          <p:cNvPr id="4" name="Google Shape;292;p44">
            <a:extLst>
              <a:ext uri="{FF2B5EF4-FFF2-40B4-BE49-F238E27FC236}">
                <a16:creationId xmlns:a16="http://schemas.microsoft.com/office/drawing/2014/main" id="{4A44E9B3-9189-4BC2-8498-34C921F6E619}"/>
              </a:ext>
            </a:extLst>
          </p:cNvPr>
          <p:cNvSpPr txBox="1">
            <a:spLocks/>
          </p:cNvSpPr>
          <p:nvPr/>
        </p:nvSpPr>
        <p:spPr>
          <a:xfrm>
            <a:off x="383617" y="3258175"/>
            <a:ext cx="7614553" cy="116552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AU" sz="900" b="1">
                <a:solidFill>
                  <a:schemeClr val="bg1">
                    <a:lumMod val="85000"/>
                  </a:schemeClr>
                </a:solidFill>
                <a:latin typeface="Roboto"/>
                <a:ea typeface="Roboto"/>
              </a:rPr>
              <a:t>Write a short description of why it would be valuable to attend the event.</a:t>
            </a:r>
            <a:endParaRPr lang="en-US" sz="900">
              <a:solidFill>
                <a:srgbClr val="B7B7B7"/>
              </a:solidFill>
              <a:latin typeface="Roboto"/>
              <a:ea typeface="Roboto"/>
            </a:endParaRPr>
          </a:p>
          <a:p>
            <a:pPr marL="0" indent="0">
              <a:spcBef>
                <a:spcPts val="0"/>
              </a:spcBef>
              <a:buNone/>
            </a:pPr>
            <a:r>
              <a:rPr lang="en-AU" sz="900">
                <a:solidFill>
                  <a:srgbClr val="92D050"/>
                </a:solidFill>
                <a:latin typeface="Roboto"/>
                <a:ea typeface="Roboto"/>
              </a:rPr>
              <a:t>Answer</a:t>
            </a:r>
            <a:r>
              <a:rPr lang="en-AU" sz="900">
                <a:solidFill>
                  <a:srgbClr val="92D050"/>
                </a:solidFill>
                <a:latin typeface="Roboto"/>
                <a:ea typeface="Roboto"/>
                <a:cs typeface="Roboto"/>
                <a:sym typeface="Roboto"/>
              </a:rPr>
              <a:t> here</a:t>
            </a:r>
            <a:endParaRPr lang="en-US" sz="900" b="0" i="0" u="none" strike="noStrike" kern="0" cap="none" spc="0" normalizeH="0" baseline="0" noProof="0">
              <a:ln>
                <a:noFill/>
              </a:ln>
              <a:solidFill>
                <a:srgbClr val="B7B7B7"/>
              </a:solidFill>
              <a:effectLst/>
              <a:uLnTx/>
              <a:uFillTx/>
              <a:latin typeface="Roboto"/>
              <a:ea typeface="Roboto"/>
              <a:cs typeface="Roboto"/>
            </a:endParaRPr>
          </a:p>
        </p:txBody>
      </p:sp>
    </p:spTree>
    <p:extLst>
      <p:ext uri="{BB962C8B-B14F-4D97-AF65-F5344CB8AC3E}">
        <p14:creationId xmlns:p14="http://schemas.microsoft.com/office/powerpoint/2010/main" val="735936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2" name="Google Shape;180;p25">
            <a:extLst>
              <a:ext uri="{FF2B5EF4-FFF2-40B4-BE49-F238E27FC236}">
                <a16:creationId xmlns:a16="http://schemas.microsoft.com/office/drawing/2014/main" id="{E5D41591-345D-4E98-960E-E3DD87F0A5AE}"/>
              </a:ext>
            </a:extLst>
          </p:cNvPr>
          <p:cNvSpPr txBox="1">
            <a:spLocks/>
          </p:cNvSpPr>
          <p:nvPr/>
        </p:nvSpPr>
        <p:spPr>
          <a:xfrm>
            <a:off x="323926" y="906095"/>
            <a:ext cx="8411890" cy="334085"/>
          </a:xfrm>
          <a:prstGeom prst="rect">
            <a:avLst/>
          </a:prstGeom>
          <a:noFill/>
          <a:ln w="19050" cap="flat" cmpd="sng">
            <a:no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rPr>
              <a:t>Collect all the links used to gather industry information during your research, ensuring that they are current and valid and list them below.</a:t>
            </a:r>
            <a:endParaRPr lang="en-AU" sz="900">
              <a:solidFill>
                <a:schemeClr val="bg1">
                  <a:lumMod val="75000"/>
                </a:schemeClr>
              </a:solidFill>
              <a:latin typeface="Roboto" panose="020B0604020202020204" charset="0"/>
              <a:ea typeface="Roboto" panose="020B0604020202020204" charset="0"/>
            </a:endParaRPr>
          </a:p>
        </p:txBody>
      </p:sp>
      <p:sp>
        <p:nvSpPr>
          <p:cNvPr id="5" name="Google Shape;291;p44">
            <a:extLst>
              <a:ext uri="{FF2B5EF4-FFF2-40B4-BE49-F238E27FC236}">
                <a16:creationId xmlns:a16="http://schemas.microsoft.com/office/drawing/2014/main" id="{EBB00DC3-2716-4E14-82C5-402730B1B04E}"/>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Industry Research | </a:t>
            </a:r>
            <a:r>
              <a:rPr lang="en-AU" sz="3000">
                <a:solidFill>
                  <a:srgbClr val="8CB3E3"/>
                </a:solidFill>
                <a:latin typeface="Roboto"/>
                <a:ea typeface="Roboto"/>
                <a:cs typeface="Roboto"/>
                <a:sym typeface="Roboto"/>
              </a:rPr>
              <a:t>Research links</a:t>
            </a:r>
            <a:endParaRPr lang="en-US"/>
          </a:p>
        </p:txBody>
      </p:sp>
      <p:graphicFrame>
        <p:nvGraphicFramePr>
          <p:cNvPr id="3" name="Google Shape;252;p40">
            <a:extLst>
              <a:ext uri="{FF2B5EF4-FFF2-40B4-BE49-F238E27FC236}">
                <a16:creationId xmlns:a16="http://schemas.microsoft.com/office/drawing/2014/main" id="{7EB1CB57-82BF-49D5-B13A-240D5089E073}"/>
              </a:ext>
            </a:extLst>
          </p:cNvPr>
          <p:cNvGraphicFramePr/>
          <p:nvPr>
            <p:extLst>
              <p:ext uri="{D42A27DB-BD31-4B8C-83A1-F6EECF244321}">
                <p14:modId xmlns:p14="http://schemas.microsoft.com/office/powerpoint/2010/main" val="4060623466"/>
              </p:ext>
            </p:extLst>
          </p:nvPr>
        </p:nvGraphicFramePr>
        <p:xfrm>
          <a:off x="445238" y="1209453"/>
          <a:ext cx="8264508" cy="3510958"/>
        </p:xfrm>
        <a:graphic>
          <a:graphicData uri="http://schemas.openxmlformats.org/drawingml/2006/table">
            <a:tbl>
              <a:tblPr>
                <a:noFill/>
                <a:tableStyleId>{2DE40A0A-F175-4DEE-BA99-264EB937CA04}</a:tableStyleId>
              </a:tblPr>
              <a:tblGrid>
                <a:gridCol w="8264508">
                  <a:extLst>
                    <a:ext uri="{9D8B030D-6E8A-4147-A177-3AD203B41FA5}">
                      <a16:colId xmlns:a16="http://schemas.microsoft.com/office/drawing/2014/main" val="20000"/>
                    </a:ext>
                  </a:extLst>
                </a:gridCol>
              </a:tblGrid>
              <a:tr h="3510958">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Insert research links here</a:t>
                      </a:r>
                      <a:endParaRPr lang="en-US" sz="900" b="0" i="0" u="none" strike="noStrike" cap="none" noProof="0">
                        <a:solidFill>
                          <a:srgbClr val="92D050"/>
                        </a:solidFill>
                        <a:latin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597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algn="ctr">
              <a:buClr>
                <a:srgbClr val="00B0F0"/>
              </a:buClr>
              <a:buSzPts val="3600"/>
            </a:pPr>
            <a:r>
              <a:rPr lang="en-AU" sz="3600" b="1">
                <a:solidFill>
                  <a:srgbClr val="00B0F0"/>
                </a:solidFill>
                <a:latin typeface="Roboto"/>
                <a:ea typeface="Roboto"/>
              </a:rPr>
              <a:t>Professional Development Plan</a:t>
            </a:r>
            <a:endParaRPr lang="en-AU" sz="3600" b="1" i="0" u="none" strike="noStrike" cap="none">
              <a:solidFill>
                <a:srgbClr val="00B0F0"/>
              </a:solidFill>
              <a:latin typeface="Roboto"/>
              <a:ea typeface="Roboto"/>
            </a:endParaRPr>
          </a:p>
        </p:txBody>
      </p:sp>
    </p:spTree>
    <p:extLst>
      <p:ext uri="{BB962C8B-B14F-4D97-AF65-F5344CB8AC3E}">
        <p14:creationId xmlns:p14="http://schemas.microsoft.com/office/powerpoint/2010/main" val="26879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686658078"/>
              </p:ext>
            </p:extLst>
          </p:nvPr>
        </p:nvGraphicFramePr>
        <p:xfrm>
          <a:off x="445238" y="1342360"/>
          <a:ext cx="7538156" cy="3505080"/>
        </p:xfrm>
        <a:graphic>
          <a:graphicData uri="http://schemas.openxmlformats.org/drawingml/2006/table">
            <a:tbl>
              <a:tblPr>
                <a:noFill/>
                <a:tableStyleId>{2DE40A0A-F175-4DEE-BA99-264EB937CA04}</a:tableStyleId>
              </a:tblPr>
              <a:tblGrid>
                <a:gridCol w="1297300">
                  <a:extLst>
                    <a:ext uri="{9D8B030D-6E8A-4147-A177-3AD203B41FA5}">
                      <a16:colId xmlns:a16="http://schemas.microsoft.com/office/drawing/2014/main" val="20000"/>
                    </a:ext>
                  </a:extLst>
                </a:gridCol>
                <a:gridCol w="1297300">
                  <a:extLst>
                    <a:ext uri="{9D8B030D-6E8A-4147-A177-3AD203B41FA5}">
                      <a16:colId xmlns:a16="http://schemas.microsoft.com/office/drawing/2014/main" val="4180463044"/>
                    </a:ext>
                  </a:extLst>
                </a:gridCol>
                <a:gridCol w="4943556">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Contact name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dirty="0">
                          <a:solidFill>
                            <a:srgbClr val="D9D9D9"/>
                          </a:solidFill>
                          <a:latin typeface="Roboto"/>
                          <a:ea typeface="Roboto"/>
                        </a:rPr>
                        <a:t>How </a:t>
                      </a:r>
                      <a:r>
                        <a:rPr lang="en-AU" sz="1000" b="1" u="none" strike="noStrike" cap="none">
                          <a:solidFill>
                            <a:srgbClr val="D9D9D9"/>
                          </a:solidFill>
                          <a:latin typeface="Roboto"/>
                          <a:ea typeface="Roboto"/>
                        </a:rPr>
                        <a:t>are you connected</a:t>
                      </a:r>
                      <a:endParaRPr lang="en-AU" sz="1000" b="1" u="none" strike="noStrike" cap="none" dirty="0">
                        <a:solidFill>
                          <a:srgbClr val="D9D9D9"/>
                        </a:solidFill>
                        <a:latin typeface="Roboto"/>
                        <a:ea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noProof="0">
                          <a:solidFill>
                            <a:schemeClr val="bg1">
                              <a:lumMod val="85000"/>
                            </a:schemeClr>
                          </a:solidFill>
                          <a:latin typeface="Roboto"/>
                        </a:rPr>
                        <a:t>How can they aid in your professional development</a:t>
                      </a: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dirty="0">
                <a:latin typeface="Roboto"/>
                <a:ea typeface="Roboto"/>
                <a:cs typeface="Roboto"/>
                <a:sym typeface="Roboto"/>
              </a:rPr>
              <a:t>Professional Development Plan | </a:t>
            </a:r>
            <a:r>
              <a:rPr lang="en-AU" sz="2800">
                <a:solidFill>
                  <a:srgbClr val="8CB3E3"/>
                </a:solidFill>
                <a:latin typeface="Roboto"/>
                <a:ea typeface="Roboto"/>
                <a:cs typeface="Roboto"/>
                <a:sym typeface="Roboto"/>
              </a:rPr>
              <a:t>Network</a:t>
            </a:r>
            <a:endParaRPr sz="2800"/>
          </a:p>
        </p:txBody>
      </p:sp>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51248"/>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List three current network contacts and how the contact can aid your professional development. These people may include family, friends, peers, trainers, work colleges, industry connections and other extended contacts.</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Tree>
    <p:extLst>
      <p:ext uri="{BB962C8B-B14F-4D97-AF65-F5344CB8AC3E}">
        <p14:creationId xmlns:p14="http://schemas.microsoft.com/office/powerpoint/2010/main" val="1732078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2404088196"/>
              </p:ext>
            </p:extLst>
          </p:nvPr>
        </p:nvGraphicFramePr>
        <p:xfrm>
          <a:off x="445238" y="1342360"/>
          <a:ext cx="7538157" cy="3362424"/>
        </p:xfrm>
        <a:graphic>
          <a:graphicData uri="http://schemas.openxmlformats.org/drawingml/2006/table">
            <a:tbl>
              <a:tblPr>
                <a:noFill/>
                <a:tableStyleId>{2DE40A0A-F175-4DEE-BA99-264EB937CA04}</a:tableStyleId>
              </a:tblPr>
              <a:tblGrid>
                <a:gridCol w="1566973">
                  <a:extLst>
                    <a:ext uri="{9D8B030D-6E8A-4147-A177-3AD203B41FA5}">
                      <a16:colId xmlns:a16="http://schemas.microsoft.com/office/drawing/2014/main" val="20000"/>
                    </a:ext>
                  </a:extLst>
                </a:gridCol>
                <a:gridCol w="5971184">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Networking Method</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i="0" u="none" strike="noStrike" cap="none" noProof="0">
                          <a:solidFill>
                            <a:schemeClr val="bg1">
                              <a:lumMod val="85000"/>
                            </a:schemeClr>
                          </a:solidFill>
                          <a:latin typeface="Roboto"/>
                        </a:rPr>
                        <a:t>Elaborate on your strategy and explain how the new connection will help you professionally</a:t>
                      </a:r>
                      <a:endParaRPr lang="en-US">
                        <a:solidFill>
                          <a:schemeClr val="bg1">
                            <a:lumMod val="85000"/>
                          </a:schemeClr>
                        </a:solidFill>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Answer here</a:t>
                      </a:r>
                      <a:endParaRPr lang="en-US"/>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bl>
          </a:graphicData>
        </a:graphic>
      </p:graphicFrame>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Networking</a:t>
            </a:r>
            <a:endParaRPr sz="2800"/>
          </a:p>
        </p:txBody>
      </p:sp>
      <p:sp>
        <p:nvSpPr>
          <p:cNvPr id="2" name="Google Shape;292;p44">
            <a:extLst>
              <a:ext uri="{FF2B5EF4-FFF2-40B4-BE49-F238E27FC236}">
                <a16:creationId xmlns:a16="http://schemas.microsoft.com/office/drawing/2014/main" id="{E42AFF97-C0C0-42F8-AD56-A272CCB51D1C}"/>
              </a:ext>
            </a:extLst>
          </p:cNvPr>
          <p:cNvSpPr txBox="1">
            <a:spLocks noGrp="1"/>
          </p:cNvSpPr>
          <p:nvPr>
            <p:ph type="body" idx="1"/>
          </p:nvPr>
        </p:nvSpPr>
        <p:spPr>
          <a:xfrm>
            <a:off x="383574" y="921328"/>
            <a:ext cx="8137563" cy="451248"/>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Develop a networking plan/strategy that will establish and expand your industry contacts. This could include internships, forums, social media, conferences, seminars, social meet-ups and events.</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endParaRPr>
          </a:p>
          <a:p>
            <a:pPr marL="0" indent="0">
              <a:spcBef>
                <a:spcPts val="0"/>
              </a:spcBef>
              <a:buNone/>
            </a:pPr>
            <a:endParaRPr lang="en-US" sz="900">
              <a:solidFill>
                <a:srgbClr val="B7B7B7"/>
              </a:solidFill>
              <a:latin typeface="Roboto"/>
              <a:ea typeface="Roboto"/>
              <a:cs typeface="Roboto"/>
            </a:endParaRPr>
          </a:p>
        </p:txBody>
      </p:sp>
    </p:spTree>
    <p:extLst>
      <p:ext uri="{BB962C8B-B14F-4D97-AF65-F5344CB8AC3E}">
        <p14:creationId xmlns:p14="http://schemas.microsoft.com/office/powerpoint/2010/main" val="1289406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921328"/>
            <a:ext cx="8273074" cy="445357"/>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a:solidFill>
                  <a:schemeClr val="bg1">
                    <a:lumMod val="75000"/>
                  </a:schemeClr>
                </a:solidFill>
                <a:latin typeface="Roboto"/>
                <a:ea typeface="Roboto"/>
              </a:rPr>
              <a:t>Provide evidence of participation with an industry body or association. This could include a screenshot of joining the industry body or posting on the associations forum or social media.</a:t>
            </a:r>
            <a:endParaRPr lang="en-US">
              <a:solidFill>
                <a:schemeClr val="bg1">
                  <a:lumMod val="75000"/>
                </a:schemeClr>
              </a:solidFill>
            </a:endParaRPr>
          </a:p>
          <a:p>
            <a:pPr marL="0" indent="0">
              <a:spcBef>
                <a:spcPts val="0"/>
              </a:spcBef>
              <a:buNone/>
            </a:pPr>
            <a:endParaRPr lang="en-US" sz="900">
              <a:solidFill>
                <a:srgbClr val="B7B7B7"/>
              </a:solidFill>
              <a:latin typeface="Roboto"/>
              <a:ea typeface="Roboto"/>
              <a:cs typeface="Roboto"/>
            </a:endParaRPr>
          </a:p>
        </p:txBody>
      </p:sp>
      <p:sp>
        <p:nvSpPr>
          <p:cNvPr id="10" name="Google Shape;291;p44">
            <a:extLst>
              <a:ext uri="{FF2B5EF4-FFF2-40B4-BE49-F238E27FC236}">
                <a16:creationId xmlns:a16="http://schemas.microsoft.com/office/drawing/2014/main" id="{43C3F131-AAE1-4F53-BB86-96F47345BA72}"/>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a:t>
            </a:r>
            <a:r>
              <a:rPr lang="en-AU">
                <a:latin typeface="Roboto"/>
                <a:ea typeface="Roboto"/>
                <a:cs typeface="Roboto"/>
                <a:sym typeface="Roboto"/>
              </a:rPr>
              <a:t> </a:t>
            </a:r>
            <a:r>
              <a:rPr lang="en-AU" sz="2800">
                <a:solidFill>
                  <a:srgbClr val="8CB3E3"/>
                </a:solidFill>
                <a:latin typeface="Roboto"/>
                <a:ea typeface="Roboto"/>
                <a:cs typeface="Roboto"/>
                <a:sym typeface="Roboto"/>
              </a:rPr>
              <a:t>Networking</a:t>
            </a:r>
            <a:endParaRPr lang="en-US" sz="2800"/>
          </a:p>
        </p:txBody>
      </p:sp>
      <p:pic>
        <p:nvPicPr>
          <p:cNvPr id="2" name="Google Shape;403;p53" descr="Shape, rectangle&#10;&#10;Description automatically generated">
            <a:extLst>
              <a:ext uri="{FF2B5EF4-FFF2-40B4-BE49-F238E27FC236}">
                <a16:creationId xmlns:a16="http://schemas.microsoft.com/office/drawing/2014/main" id="{78938726-F2CF-422D-8D4A-659CB3327F65}"/>
              </a:ext>
            </a:extLst>
          </p:cNvPr>
          <p:cNvPicPr preferRelativeResize="0"/>
          <p:nvPr/>
        </p:nvPicPr>
        <p:blipFill rotWithShape="1">
          <a:blip r:embed="rId3">
            <a:alphaModFix/>
          </a:blip>
          <a:srcRect/>
          <a:stretch/>
        </p:blipFill>
        <p:spPr>
          <a:xfrm>
            <a:off x="3964387" y="1315728"/>
            <a:ext cx="4841241" cy="3454988"/>
          </a:xfrm>
          <a:prstGeom prst="roundRect">
            <a:avLst>
              <a:gd name="adj" fmla="val 0"/>
            </a:avLst>
          </a:prstGeom>
          <a:noFill/>
          <a:ln w="19050" cap="flat" cmpd="sng">
            <a:solidFill>
              <a:srgbClr val="92D050"/>
            </a:solidFill>
            <a:prstDash val="solid"/>
            <a:round/>
            <a:headEnd type="none" w="sm" len="sm"/>
            <a:tailEnd type="none" w="sm" len="sm"/>
          </a:ln>
        </p:spPr>
      </p:pic>
      <p:sp>
        <p:nvSpPr>
          <p:cNvPr id="3" name="Google Shape;292;p44">
            <a:extLst>
              <a:ext uri="{FF2B5EF4-FFF2-40B4-BE49-F238E27FC236}">
                <a16:creationId xmlns:a16="http://schemas.microsoft.com/office/drawing/2014/main" id="{945D6388-4263-4A36-8337-BDAEA4F7CC01}"/>
              </a:ext>
            </a:extLst>
          </p:cNvPr>
          <p:cNvSpPr txBox="1">
            <a:spLocks/>
          </p:cNvSpPr>
          <p:nvPr/>
        </p:nvSpPr>
        <p:spPr>
          <a:xfrm>
            <a:off x="396908" y="1314453"/>
            <a:ext cx="3433537" cy="12200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b="1">
                <a:solidFill>
                  <a:schemeClr val="bg1">
                    <a:lumMod val="85000"/>
                  </a:schemeClr>
                </a:solidFill>
                <a:latin typeface="Roboto"/>
                <a:ea typeface="Roboto"/>
                <a:cs typeface="Roboto"/>
                <a:sym typeface="Roboto"/>
              </a:rPr>
              <a:t>Industry body or association name:</a:t>
            </a:r>
          </a:p>
          <a:p>
            <a:pPr marL="0" indent="0">
              <a:spcBef>
                <a:spcPts val="0"/>
              </a:spcBef>
              <a:buNone/>
            </a:pPr>
            <a:r>
              <a:rPr lang="en-AU" sz="900">
                <a:solidFill>
                  <a:srgbClr val="92D050"/>
                </a:solidFill>
                <a:latin typeface="Roboto"/>
                <a:ea typeface="Roboto"/>
                <a:cs typeface="Roboto"/>
              </a:rPr>
              <a:t>Answer here</a:t>
            </a:r>
            <a:endParaRPr lang="en-US" sz="900" b="0" i="0" u="none" strike="noStrike" kern="0" cap="none" spc="0" normalizeH="0" baseline="0" noProof="0">
              <a:ln>
                <a:noFill/>
              </a:ln>
              <a:solidFill>
                <a:srgbClr val="B7B7B7"/>
              </a:solidFill>
              <a:effectLst/>
              <a:uLnTx/>
              <a:uFillTx/>
              <a:latin typeface="Roboto"/>
              <a:ea typeface="Roboto"/>
              <a:cs typeface="Roboto"/>
            </a:endParaRPr>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4" name="Google Shape;292;p44">
            <a:extLst>
              <a:ext uri="{FF2B5EF4-FFF2-40B4-BE49-F238E27FC236}">
                <a16:creationId xmlns:a16="http://schemas.microsoft.com/office/drawing/2014/main" id="{0B430E7D-923C-4F7A-ADA5-68131A1E261E}"/>
              </a:ext>
            </a:extLst>
          </p:cNvPr>
          <p:cNvSpPr txBox="1">
            <a:spLocks/>
          </p:cNvSpPr>
          <p:nvPr/>
        </p:nvSpPr>
        <p:spPr>
          <a:xfrm>
            <a:off x="5186250" y="4831270"/>
            <a:ext cx="2529143" cy="20140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US" sz="900">
                <a:solidFill>
                  <a:schemeClr val="bg1">
                    <a:lumMod val="85000"/>
                  </a:schemeClr>
                </a:solidFill>
                <a:latin typeface="Roboto"/>
                <a:ea typeface="Roboto"/>
                <a:cs typeface="Roboto"/>
                <a:sym typeface="Roboto"/>
              </a:rPr>
              <a:t>Industry Body Participation Screenshot</a:t>
            </a:r>
          </a:p>
        </p:txBody>
      </p:sp>
      <p:sp>
        <p:nvSpPr>
          <p:cNvPr id="18" name="Google Shape;292;p44">
            <a:extLst>
              <a:ext uri="{FF2B5EF4-FFF2-40B4-BE49-F238E27FC236}">
                <a16:creationId xmlns:a16="http://schemas.microsoft.com/office/drawing/2014/main" id="{465E6C3D-E1B8-4CBC-ADE3-33CCAE07D16D}"/>
              </a:ext>
            </a:extLst>
          </p:cNvPr>
          <p:cNvSpPr txBox="1">
            <a:spLocks/>
          </p:cNvSpPr>
          <p:nvPr/>
        </p:nvSpPr>
        <p:spPr>
          <a:xfrm>
            <a:off x="396907" y="2872746"/>
            <a:ext cx="3433538" cy="21213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b="1">
                <a:solidFill>
                  <a:schemeClr val="bg1">
                    <a:lumMod val="85000"/>
                  </a:schemeClr>
                </a:solidFill>
                <a:latin typeface="Roboto"/>
                <a:ea typeface="Roboto"/>
                <a:cs typeface="Roboto"/>
                <a:sym typeface="Roboto"/>
              </a:rPr>
              <a:t>How did you participate with the industry body or association:</a:t>
            </a:r>
          </a:p>
          <a:p>
            <a:pPr marL="0" indent="0">
              <a:spcBef>
                <a:spcPts val="0"/>
              </a:spcBef>
              <a:buNone/>
            </a:pPr>
            <a:r>
              <a:rPr lang="en-AU" sz="900">
                <a:solidFill>
                  <a:srgbClr val="92D050"/>
                </a:solidFill>
                <a:latin typeface="Roboto"/>
                <a:ea typeface="Roboto"/>
              </a:rPr>
              <a:t>Answer here</a:t>
            </a:r>
            <a:endParaRPr lang="en-AU"/>
          </a:p>
          <a:p>
            <a:pPr marL="0" indent="0" algn="ctr">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3410684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aphicFrame>
        <p:nvGraphicFramePr>
          <p:cNvPr id="3" name="Google Shape;252;p40">
            <a:extLst>
              <a:ext uri="{FF2B5EF4-FFF2-40B4-BE49-F238E27FC236}">
                <a16:creationId xmlns:a16="http://schemas.microsoft.com/office/drawing/2014/main" id="{CF5440C8-8581-4B01-B88A-6DBC2E77BAF6}"/>
              </a:ext>
            </a:extLst>
          </p:cNvPr>
          <p:cNvGraphicFramePr/>
          <p:nvPr>
            <p:extLst>
              <p:ext uri="{D42A27DB-BD31-4B8C-83A1-F6EECF244321}">
                <p14:modId xmlns:p14="http://schemas.microsoft.com/office/powerpoint/2010/main" val="3948608309"/>
              </p:ext>
            </p:extLst>
          </p:nvPr>
        </p:nvGraphicFramePr>
        <p:xfrm>
          <a:off x="445238" y="1269261"/>
          <a:ext cx="8184086" cy="3316644"/>
        </p:xfrm>
        <a:graphic>
          <a:graphicData uri="http://schemas.openxmlformats.org/drawingml/2006/table">
            <a:tbl>
              <a:tblPr>
                <a:noFill/>
                <a:tableStyleId>{2DE40A0A-F175-4DEE-BA99-264EB937CA04}</a:tableStyleId>
              </a:tblPr>
              <a:tblGrid>
                <a:gridCol w="1297836">
                  <a:extLst>
                    <a:ext uri="{9D8B030D-6E8A-4147-A177-3AD203B41FA5}">
                      <a16:colId xmlns:a16="http://schemas.microsoft.com/office/drawing/2014/main" val="20000"/>
                    </a:ext>
                  </a:extLst>
                </a:gridCol>
                <a:gridCol w="645927">
                  <a:extLst>
                    <a:ext uri="{9D8B030D-6E8A-4147-A177-3AD203B41FA5}">
                      <a16:colId xmlns:a16="http://schemas.microsoft.com/office/drawing/2014/main" val="2529293283"/>
                    </a:ext>
                  </a:extLst>
                </a:gridCol>
                <a:gridCol w="6240323">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Milestone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tc>
                  <a:txBody>
                    <a:bodyPr/>
                    <a:lstStyle/>
                    <a:p>
                      <a:pPr marL="0" lvl="0" indent="0" algn="l">
                        <a:lnSpc>
                          <a:spcPct val="100000"/>
                        </a:lnSpc>
                        <a:spcBef>
                          <a:spcPts val="0"/>
                        </a:spcBef>
                        <a:spcAft>
                          <a:spcPts val="0"/>
                        </a:spcAft>
                        <a:buNone/>
                      </a:pPr>
                      <a:r>
                        <a:rPr lang="en-AU" sz="1000" b="1" u="none" strike="noStrike" cap="none">
                          <a:solidFill>
                            <a:srgbClr val="D9D9D9"/>
                          </a:solidFill>
                          <a:latin typeface="Roboto"/>
                          <a:ea typeface="Roboto"/>
                        </a:rPr>
                        <a:t>Date</a:t>
                      </a: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rgbClr val="D9D9D9"/>
                          </a:solidFill>
                          <a:latin typeface="Roboto"/>
                          <a:ea typeface="Roboto"/>
                        </a:rPr>
                        <a:t>Explanation of achievement and goal</a:t>
                      </a: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Milestone</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p>
                      <a:pPr marL="0" marR="0" lvl="0" indent="0">
                        <a:lnSpc>
                          <a:spcPct val="100000"/>
                        </a:lnSpc>
                        <a:spcBef>
                          <a:spcPts val="0"/>
                        </a:spcBef>
                        <a:spcAft>
                          <a:spcPts val="0"/>
                        </a:spcAft>
                        <a:buSzPts val="900"/>
                        <a:buFont typeface="Arial"/>
                        <a:buNone/>
                      </a:pPr>
                      <a:endParaRPr lang="en-US" sz="900" dirty="0">
                        <a:solidFill>
                          <a:srgbClr val="9E9E9E"/>
                        </a:solidFill>
                        <a:latin typeface="Roboto"/>
                        <a:ea typeface="Roboto"/>
                        <a:cs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a:sym typeface="Roboto"/>
                      </a:endParaRPr>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92D050"/>
                          </a:solidFill>
                          <a:latin typeface="Roboto"/>
                        </a:rPr>
                        <a:t>Milestone</a:t>
                      </a:r>
                      <a:endParaRPr lang="en-US"/>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cap="none" noProof="0">
                          <a:solidFill>
                            <a:srgbClr val="92D050"/>
                          </a:solidFill>
                          <a:latin typeface="Roboto"/>
                        </a:rPr>
                        <a:t>Date</a:t>
                      </a:r>
                      <a:endParaRPr lang="en-US"/>
                    </a:p>
                  </a:txBody>
                  <a:tcPr marL="91425" marR="91425" marT="91425" marB="91425">
                    <a:lnL w="19050" cap="flat" cmpd="sng" algn="ctr">
                      <a:solidFill>
                        <a:srgbClr val="666666"/>
                      </a:solidFill>
                      <a:prstDash val="solid"/>
                      <a:round/>
                      <a:headEnd type="none" w="sm" len="sm"/>
                      <a:tailEnd type="none" w="sm" len="sm"/>
                    </a:lnL>
                    <a:lnR w="19050">
                      <a:solidFill>
                        <a:srgbClr val="666666"/>
                      </a:solidFill>
                    </a:lnR>
                    <a:lnT w="19050">
                      <a:solidFill>
                        <a:srgbClr val="666666"/>
                      </a:solidFill>
                    </a:lnT>
                    <a:lnB w="19050">
                      <a:solidFill>
                        <a:srgbClr val="666666"/>
                      </a:solidFill>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med" len="med"/>
                      <a:tailEnd type="none" w="med" len="med"/>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92D050"/>
                          </a:solidFill>
                          <a:latin typeface="Roboto"/>
                        </a:rPr>
                        <a:t>Milestone</a:t>
                      </a:r>
                      <a:endParaRPr lang="en-AU" sz="900" b="0" i="0" u="none" strike="noStrike" noProof="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Milestone</a:t>
                      </a:r>
                      <a:endParaRPr lang="en-US"/>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23493114"/>
                  </a:ext>
                </a:extLst>
              </a:tr>
              <a:tr h="347849">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Milestone</a:t>
                      </a:r>
                    </a:p>
                    <a:p>
                      <a:pPr marL="0" lvl="0" indent="0">
                        <a:lnSpc>
                          <a:spcPct val="100000"/>
                        </a:lnSpc>
                        <a:spcBef>
                          <a:spcPts val="0"/>
                        </a:spcBef>
                        <a:spcAft>
                          <a:spcPts val="0"/>
                        </a:spcAft>
                        <a:buNone/>
                      </a:pPr>
                      <a:endParaRPr lang="en-AU" sz="900" b="0" i="0" u="none" strike="noStrike" noProof="0" dirty="0">
                        <a:solidFill>
                          <a:srgbClr val="92D050"/>
                        </a:solidFill>
                        <a:latin typeface="Roboto"/>
                      </a:endParaRPr>
                    </a:p>
                    <a:p>
                      <a:pPr marL="0" lvl="0" indent="0">
                        <a:lnSpc>
                          <a:spcPct val="100000"/>
                        </a:lnSpc>
                        <a:spcBef>
                          <a:spcPts val="0"/>
                        </a:spcBef>
                        <a:spcAft>
                          <a:spcPts val="0"/>
                        </a:spcAft>
                        <a:buNone/>
                      </a:pPr>
                      <a:endParaRPr lang="en-AU" sz="900" b="0" i="0" u="none" strike="noStrike" noProof="0" dirty="0">
                        <a:solidFill>
                          <a:srgbClr val="92D050"/>
                        </a:solidFill>
                        <a:latin typeface="Roboto"/>
                      </a:endParaRPr>
                    </a:p>
                  </a:txBody>
                  <a:tcPr marL="91425" marR="91425" marT="91425" marB="91425">
                    <a:lnL w="19050" cap="flat" cmpd="sng" algn="ctr">
                      <a:solidFill>
                        <a:srgbClr val="666666"/>
                      </a:solidFill>
                      <a:prstDash val="solid"/>
                      <a:round/>
                      <a:headEnd type="none" w="med" len="med"/>
                      <a:tailEnd type="none" w="med" len="med"/>
                    </a:lnL>
                    <a:lnR w="19050">
                      <a:solidFill>
                        <a:srgbClr val="666666"/>
                      </a:solidFill>
                    </a:lnR>
                    <a:lnT w="19050" cap="flat" cmpd="sng" algn="ctr">
                      <a:solidFill>
                        <a:srgbClr val="666666"/>
                      </a:solidFill>
                      <a:prstDash val="solid"/>
                      <a:round/>
                      <a:headEnd type="none" w="med" len="med"/>
                      <a:tailEnd type="none" w="med" len="med"/>
                    </a:lnT>
                    <a:lnB w="19050">
                      <a:solidFill>
                        <a:srgbClr val="666666"/>
                      </a:solidFill>
                    </a:lnB>
                  </a:tcPr>
                </a:tc>
                <a:tc>
                  <a:txBody>
                    <a:bodyPr/>
                    <a:lstStyle/>
                    <a:p>
                      <a:pPr marL="0" lvl="0" indent="0">
                        <a:lnSpc>
                          <a:spcPct val="100000"/>
                        </a:lnSpc>
                        <a:spcBef>
                          <a:spcPts val="0"/>
                        </a:spcBef>
                        <a:spcAft>
                          <a:spcPts val="0"/>
                        </a:spcAft>
                        <a:buNone/>
                      </a:pPr>
                      <a:r>
                        <a:rPr lang="en-AU" sz="900" b="0" i="0" u="none" strike="noStrike" noProof="0">
                          <a:solidFill>
                            <a:srgbClr val="92D050"/>
                          </a:solidFill>
                          <a:latin typeface="Roboto"/>
                        </a:rPr>
                        <a:t>Date</a:t>
                      </a:r>
                      <a:endParaRPr lang="en-US"/>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extLst>
                  <a:ext uri="{0D108BD9-81ED-4DB2-BD59-A6C34878D82A}">
                    <a16:rowId xmlns:a16="http://schemas.microsoft.com/office/drawing/2014/main" val="1326887092"/>
                  </a:ext>
                </a:extLst>
              </a:tr>
            </a:tbl>
          </a:graphicData>
        </a:graphic>
      </p:graphicFrame>
      <p:sp>
        <p:nvSpPr>
          <p:cNvPr id="6" name="Google Shape;292;p44">
            <a:extLst>
              <a:ext uri="{FF2B5EF4-FFF2-40B4-BE49-F238E27FC236}">
                <a16:creationId xmlns:a16="http://schemas.microsoft.com/office/drawing/2014/main" id="{1BDE45F8-A7D9-46CB-AD92-C710A53DE2AB}"/>
              </a:ext>
            </a:extLst>
          </p:cNvPr>
          <p:cNvSpPr txBox="1">
            <a:spLocks/>
          </p:cNvSpPr>
          <p:nvPr/>
        </p:nvSpPr>
        <p:spPr>
          <a:xfrm>
            <a:off x="388921" y="913979"/>
            <a:ext cx="8184697" cy="2531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cs typeface="Roboto"/>
                <a:sym typeface="Roboto"/>
              </a:rPr>
              <a:t>Define a career plan that identifies and outlines the milestones required to achieve your career goals.</a:t>
            </a:r>
            <a:endParaRPr lang="en-US">
              <a:solidFill>
                <a:schemeClr val="bg1">
                  <a:lumMod val="75000"/>
                </a:schemeClr>
              </a:solidFill>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
        <p:nvSpPr>
          <p:cNvPr id="7" name="Google Shape;291;p44">
            <a:extLst>
              <a:ext uri="{FF2B5EF4-FFF2-40B4-BE49-F238E27FC236}">
                <a16:creationId xmlns:a16="http://schemas.microsoft.com/office/drawing/2014/main" id="{2F7B96FE-3A63-4187-8A45-13D199194B97}"/>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Career Plan</a:t>
            </a:r>
            <a:endParaRPr sz="2800"/>
          </a:p>
        </p:txBody>
      </p:sp>
    </p:spTree>
    <p:extLst>
      <p:ext uri="{BB962C8B-B14F-4D97-AF65-F5344CB8AC3E}">
        <p14:creationId xmlns:p14="http://schemas.microsoft.com/office/powerpoint/2010/main" val="2763698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20447"/>
            <a:ext cx="8363400" cy="857400"/>
          </a:xfrm>
          <a:prstGeom prst="rect">
            <a:avLst/>
          </a:prstGeom>
          <a:noFill/>
          <a:ln>
            <a:noFill/>
          </a:ln>
        </p:spPr>
        <p:txBody>
          <a:bodyPr spcFirstLastPara="1" wrap="square" lIns="91425" tIns="45700" rIns="91425" bIns="45700" anchor="ctr" anchorCtr="0">
            <a:noAutofit/>
          </a:bodyPr>
          <a:lstStyle/>
          <a:p>
            <a:r>
              <a:rPr lang="en-AU" sz="3000">
                <a:latin typeface="Roboto"/>
                <a:ea typeface="Roboto"/>
                <a:cs typeface="Roboto"/>
                <a:sym typeface="Roboto"/>
              </a:rPr>
              <a:t>Professional Development Plan | </a:t>
            </a:r>
            <a:r>
              <a:rPr lang="en-AU" sz="2800">
                <a:solidFill>
                  <a:srgbClr val="8CB3E3"/>
                </a:solidFill>
                <a:latin typeface="Roboto"/>
                <a:ea typeface="Roboto"/>
                <a:cs typeface="Roboto"/>
                <a:sym typeface="Roboto"/>
              </a:rPr>
              <a:t>Feedback</a:t>
            </a:r>
            <a:endParaRPr sz="2800"/>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63375"/>
            <a:ext cx="7630873" cy="294300"/>
          </a:xfrm>
          <a:prstGeom prst="rect">
            <a:avLst/>
          </a:prstGeom>
          <a:noFill/>
          <a:ln>
            <a:noFill/>
          </a:ln>
        </p:spPr>
        <p:txBody>
          <a:bodyPr spcFirstLastPara="1" wrap="square" lIns="91425" tIns="45700" rIns="91425" bIns="45700" anchor="t" anchorCtr="0">
            <a:noAutofit/>
          </a:bodyPr>
          <a:lstStyle/>
          <a:p>
            <a:pPr marL="0" indent="0">
              <a:spcBef>
                <a:spcPts val="0"/>
              </a:spcBef>
              <a:buClr>
                <a:schemeClr val="dk1"/>
              </a:buClr>
              <a:buNone/>
            </a:pPr>
            <a:r>
              <a:rPr lang="en-AU" sz="900" dirty="0">
                <a:solidFill>
                  <a:schemeClr val="bg1">
                    <a:lumMod val="75000"/>
                  </a:schemeClr>
                </a:solidFill>
                <a:latin typeface="Roboto"/>
                <a:ea typeface="Roboto"/>
                <a:cs typeface="Roboto"/>
                <a:sym typeface="Roboto"/>
              </a:rPr>
              <a:t>Discuss your professional development plan with your trainer and seek feedback and advice. </a:t>
            </a:r>
            <a:r>
              <a:rPr lang="en-US" sz="900" dirty="0">
                <a:solidFill>
                  <a:schemeClr val="bg1">
                    <a:lumMod val="75000"/>
                  </a:schemeClr>
                </a:solidFill>
                <a:latin typeface="Roboto"/>
                <a:ea typeface="Roboto"/>
                <a:cs typeface="Roboto"/>
                <a:sym typeface="Roboto"/>
              </a:rPr>
              <a:t>Feedback will be given verbally by your trainer, take notes below and describe how you will address the feedback.</a:t>
            </a:r>
            <a:endParaRPr dirty="0">
              <a:solidFill>
                <a:schemeClr val="bg1">
                  <a:lumMod val="75000"/>
                </a:schemeClr>
              </a:solidFill>
            </a:endParaRPr>
          </a:p>
        </p:txBody>
      </p:sp>
      <p:graphicFrame>
        <p:nvGraphicFramePr>
          <p:cNvPr id="18" name="Google Shape;293;p44">
            <a:extLst>
              <a:ext uri="{FF2B5EF4-FFF2-40B4-BE49-F238E27FC236}">
                <a16:creationId xmlns:a16="http://schemas.microsoft.com/office/drawing/2014/main" id="{3AE18A4C-3F4A-4EFD-ADDA-2EC5999EFF8A}"/>
              </a:ext>
            </a:extLst>
          </p:cNvPr>
          <p:cNvGraphicFramePr/>
          <p:nvPr>
            <p:extLst>
              <p:ext uri="{D42A27DB-BD31-4B8C-83A1-F6EECF244321}">
                <p14:modId xmlns:p14="http://schemas.microsoft.com/office/powerpoint/2010/main" val="1057590852"/>
              </p:ext>
            </p:extLst>
          </p:nvPr>
        </p:nvGraphicFramePr>
        <p:xfrm>
          <a:off x="465174" y="1614819"/>
          <a:ext cx="8217846" cy="2980517"/>
        </p:xfrm>
        <a:graphic>
          <a:graphicData uri="http://schemas.openxmlformats.org/drawingml/2006/table">
            <a:tbl>
              <a:tblPr>
                <a:noFill/>
                <a:tableStyleId>{2DE40A0A-F175-4DEE-BA99-264EB937CA04}</a:tableStyleId>
              </a:tblPr>
              <a:tblGrid>
                <a:gridCol w="4097956">
                  <a:extLst>
                    <a:ext uri="{9D8B030D-6E8A-4147-A177-3AD203B41FA5}">
                      <a16:colId xmlns:a16="http://schemas.microsoft.com/office/drawing/2014/main" val="20000"/>
                    </a:ext>
                  </a:extLst>
                </a:gridCol>
                <a:gridCol w="4119890">
                  <a:extLst>
                    <a:ext uri="{9D8B030D-6E8A-4147-A177-3AD203B41FA5}">
                      <a16:colId xmlns:a16="http://schemas.microsoft.com/office/drawing/2014/main" val="4229412273"/>
                    </a:ext>
                  </a:extLst>
                </a:gridCol>
              </a:tblGrid>
              <a:tr h="334925">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u="none" strike="noStrike" cap="none" dirty="0">
                          <a:solidFill>
                            <a:schemeClr val="bg1">
                              <a:lumMod val="95000"/>
                            </a:schemeClr>
                          </a:solidFill>
                          <a:latin typeface="Roboto"/>
                          <a:ea typeface="Roboto"/>
                          <a:sym typeface="Roboto"/>
                        </a:rPr>
                        <a:t>Actions Taken Based on 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645267">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sz="900" b="0" i="0" u="none" strike="noStrike" cap="none">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82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algn="ctr">
              <a:buClr>
                <a:srgbClr val="00B0F0"/>
              </a:buClr>
              <a:buSzPts val="3600"/>
            </a:pPr>
            <a:r>
              <a:rPr lang="en-AU" sz="3600" b="1">
                <a:solidFill>
                  <a:srgbClr val="00B0F0"/>
                </a:solidFill>
                <a:latin typeface="Roboto"/>
                <a:ea typeface="Roboto"/>
              </a:rPr>
              <a:t>Evaluation</a:t>
            </a:r>
            <a:endParaRPr lang="en-AU" sz="3600" b="1" i="0" u="none" strike="noStrike" cap="none">
              <a:solidFill>
                <a:srgbClr val="00B0F0"/>
              </a:solidFill>
              <a:latin typeface="Roboto"/>
              <a:ea typeface="Roboto"/>
            </a:endParaRPr>
          </a:p>
        </p:txBody>
      </p:sp>
    </p:spTree>
    <p:extLst>
      <p:ext uri="{BB962C8B-B14F-4D97-AF65-F5344CB8AC3E}">
        <p14:creationId xmlns:p14="http://schemas.microsoft.com/office/powerpoint/2010/main" val="1088876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Evaluation | </a:t>
            </a:r>
            <a:r>
              <a:rPr lang="en-AU" sz="3000">
                <a:solidFill>
                  <a:srgbClr val="8CB3E3"/>
                </a:solidFill>
                <a:latin typeface="Roboto"/>
                <a:ea typeface="Roboto"/>
                <a:cs typeface="Roboto"/>
                <a:sym typeface="Roboto"/>
              </a:rPr>
              <a:t>Career Plan/Goals</a:t>
            </a:r>
            <a:endParaRPr/>
          </a:p>
        </p:txBody>
      </p:sp>
      <p:graphicFrame>
        <p:nvGraphicFramePr>
          <p:cNvPr id="3" name="Google Shape;252;p40">
            <a:extLst>
              <a:ext uri="{FF2B5EF4-FFF2-40B4-BE49-F238E27FC236}">
                <a16:creationId xmlns:a16="http://schemas.microsoft.com/office/drawing/2014/main" id="{CF5440C8-8581-4B01-B88A-6DBC2E77BAF6}"/>
              </a:ext>
            </a:extLst>
          </p:cNvPr>
          <p:cNvGraphicFramePr/>
          <p:nvPr/>
        </p:nvGraphicFramePr>
        <p:xfrm>
          <a:off x="445238" y="1269261"/>
          <a:ext cx="8184098" cy="3453804"/>
        </p:xfrm>
        <a:graphic>
          <a:graphicData uri="http://schemas.openxmlformats.org/drawingml/2006/table">
            <a:tbl>
              <a:tblPr>
                <a:noFill/>
                <a:tableStyleId>{2DE40A0A-F175-4DEE-BA99-264EB937CA04}</a:tableStyleId>
              </a:tblPr>
              <a:tblGrid>
                <a:gridCol w="2218881">
                  <a:extLst>
                    <a:ext uri="{9D8B030D-6E8A-4147-A177-3AD203B41FA5}">
                      <a16:colId xmlns:a16="http://schemas.microsoft.com/office/drawing/2014/main" val="20000"/>
                    </a:ext>
                  </a:extLst>
                </a:gridCol>
                <a:gridCol w="5965217">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a:solidFill>
                            <a:srgbClr val="D9D9D9"/>
                          </a:solidFill>
                          <a:latin typeface="Roboto"/>
                          <a:ea typeface="Roboto"/>
                        </a:rPr>
                        <a:t>Question</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a:solidFill>
                            <a:srgbClr val="D9D9D9"/>
                          </a:solidFill>
                          <a:latin typeface="Roboto"/>
                          <a:ea typeface="Roboto"/>
                        </a:rPr>
                        <a:t>Answers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a:solidFill>
                            <a:srgbClr val="B7B7B7"/>
                          </a:solidFill>
                          <a:latin typeface="Roboto"/>
                        </a:rPr>
                        <a:t>Identify a weakness that may prevent you achieving your goals? </a:t>
                      </a:r>
                      <a:endParaRPr lang="en-US">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a:solidFill>
                            <a:srgbClr val="B7B7B7"/>
                          </a:solidFill>
                          <a:latin typeface="Roboto"/>
                        </a:rPr>
                        <a:t>Identify a strength you have that will assist you in achieving your goals?</a:t>
                      </a:r>
                      <a:endParaRPr lang="en-US" sz="900" b="0" i="0" u="none" strike="noStrike" cap="none" noProof="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a:solidFill>
                            <a:srgbClr val="B7B7B7"/>
                          </a:solidFill>
                          <a:latin typeface="Roboto"/>
                        </a:rPr>
                        <a:t>What external constraints and limitations could prevent you meeting your goals?</a:t>
                      </a:r>
                    </a:p>
                    <a:p>
                      <a:pPr marL="0" marR="0" lvl="0" indent="0">
                        <a:lnSpc>
                          <a:spcPct val="100000"/>
                        </a:lnSpc>
                        <a:spcBef>
                          <a:spcPts val="0"/>
                        </a:spcBef>
                        <a:spcAft>
                          <a:spcPts val="0"/>
                        </a:spcAft>
                        <a:buNone/>
                      </a:pPr>
                      <a:endParaRPr lang="en-AU" sz="900" b="0" i="0" u="none" strike="noStrike" noProof="0" dirty="0">
                        <a:solidFill>
                          <a:srgbClr val="B7B7B7"/>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3932064688"/>
                  </a:ext>
                </a:extLst>
              </a:tr>
              <a:tr h="347849">
                <a:tc>
                  <a:txBody>
                    <a:bodyPr/>
                    <a:lstStyle/>
                    <a:p>
                      <a:pPr marL="0" lvl="0" indent="0">
                        <a:lnSpc>
                          <a:spcPct val="100000"/>
                        </a:lnSpc>
                        <a:spcBef>
                          <a:spcPts val="0"/>
                        </a:spcBef>
                        <a:spcAft>
                          <a:spcPts val="0"/>
                        </a:spcAft>
                        <a:buNone/>
                      </a:pPr>
                      <a:r>
                        <a:rPr lang="en-AU" sz="900" b="0" i="0" u="none" strike="noStrike" noProof="0">
                          <a:solidFill>
                            <a:srgbClr val="B7B7B7"/>
                          </a:solidFill>
                          <a:latin typeface="Roboto"/>
                        </a:rPr>
                        <a:t>What is a short-term action item you could do to help achieve your goal?</a:t>
                      </a:r>
                      <a:endParaRPr lang="en-US"/>
                    </a:p>
                    <a:p>
                      <a:pPr marL="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23493114"/>
                  </a:ext>
                </a:extLst>
              </a:tr>
              <a:tr h="347849">
                <a:tc>
                  <a:txBody>
                    <a:bodyPr/>
                    <a:lstStyle/>
                    <a:p>
                      <a:pPr marL="0" lvl="0" indent="0">
                        <a:lnSpc>
                          <a:spcPct val="100000"/>
                        </a:lnSpc>
                        <a:spcBef>
                          <a:spcPts val="0"/>
                        </a:spcBef>
                        <a:spcAft>
                          <a:spcPts val="0"/>
                        </a:spcAft>
                        <a:buNone/>
                      </a:pPr>
                      <a:r>
                        <a:rPr lang="en-AU" sz="900" b="0" i="0" u="none" strike="noStrike" noProof="0">
                          <a:solidFill>
                            <a:srgbClr val="B7B7B7"/>
                          </a:solidFill>
                          <a:latin typeface="Roboto"/>
                        </a:rPr>
                        <a:t>What is a long-term action item you could do to help achieve your goals?</a:t>
                      </a: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a:solidFill>
                            <a:srgbClr val="92D050"/>
                          </a:solidFill>
                          <a:latin typeface="Roboto"/>
                        </a:rPr>
                        <a:t>Answer here</a:t>
                      </a:r>
                      <a:endParaRPr lang="en-US">
                        <a:sym typeface="Roboto"/>
                      </a:endParaRPr>
                    </a:p>
                  </a:txBody>
                  <a:tcPr marL="91425" marR="91425" marT="91425" marB="91425">
                    <a:lnL w="19050">
                      <a:solidFill>
                        <a:srgbClr val="666666"/>
                      </a:solidFill>
                    </a:lnL>
                    <a:lnR w="19050">
                      <a:solidFill>
                        <a:srgbClr val="666666"/>
                      </a:solidFill>
                    </a:lnR>
                    <a:lnT w="19050">
                      <a:solidFill>
                        <a:srgbClr val="666666"/>
                      </a:solidFill>
                    </a:lnT>
                    <a:lnB w="19050">
                      <a:solidFill>
                        <a:srgbClr val="666666"/>
                      </a:solidFill>
                    </a:lnB>
                  </a:tcPr>
                </a:tc>
                <a:extLst>
                  <a:ext uri="{0D108BD9-81ED-4DB2-BD59-A6C34878D82A}">
                    <a16:rowId xmlns:a16="http://schemas.microsoft.com/office/drawing/2014/main" val="1326887092"/>
                  </a:ext>
                </a:extLst>
              </a:tr>
            </a:tbl>
          </a:graphicData>
        </a:graphic>
      </p:graphicFrame>
      <p:sp>
        <p:nvSpPr>
          <p:cNvPr id="6" name="Google Shape;292;p44">
            <a:extLst>
              <a:ext uri="{FF2B5EF4-FFF2-40B4-BE49-F238E27FC236}">
                <a16:creationId xmlns:a16="http://schemas.microsoft.com/office/drawing/2014/main" id="{1BDE45F8-A7D9-46CB-AD92-C710A53DE2AB}"/>
              </a:ext>
            </a:extLst>
          </p:cNvPr>
          <p:cNvSpPr txBox="1">
            <a:spLocks/>
          </p:cNvSpPr>
          <p:nvPr/>
        </p:nvSpPr>
        <p:spPr>
          <a:xfrm>
            <a:off x="388921" y="913979"/>
            <a:ext cx="8184697" cy="25312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a:solidFill>
                  <a:schemeClr val="bg1">
                    <a:lumMod val="75000"/>
                  </a:schemeClr>
                </a:solidFill>
                <a:latin typeface="Roboto"/>
                <a:ea typeface="Roboto"/>
                <a:cs typeface="Roboto"/>
                <a:sym typeface="Roboto"/>
              </a:rPr>
              <a:t>Consider your career goals and the feedback you received and answer the questions below.</a:t>
            </a:r>
            <a:endParaRPr lang="en-US">
              <a:solidFill>
                <a:schemeClr val="bg1">
                  <a:lumMod val="75000"/>
                </a:schemeClr>
              </a:solidFill>
            </a:endParaRPr>
          </a:p>
          <a:p>
            <a:pPr marL="0" indent="0">
              <a:spcBef>
                <a:spcPts val="0"/>
              </a:spcBef>
              <a:buFont typeface="Arial"/>
              <a:buNone/>
            </a:pPr>
            <a:endParaRPr lang="en-US" sz="900">
              <a:solidFill>
                <a:srgbClr val="B7B7B7"/>
              </a:solidFill>
              <a:latin typeface="Roboto"/>
              <a:ea typeface="Roboto"/>
              <a:cs typeface="Roboto"/>
              <a:sym typeface="Roboto"/>
            </a:endParaRPr>
          </a:p>
          <a:p>
            <a:pPr marL="0" indent="0">
              <a:spcBef>
                <a:spcPts val="0"/>
              </a:spcBef>
              <a:buFont typeface="Arial"/>
              <a:buNone/>
            </a:pPr>
            <a:endParaRPr lang="en-US" sz="900">
              <a:solidFill>
                <a:srgbClr val="B7B7B7"/>
              </a:solidFill>
              <a:latin typeface="Roboto"/>
              <a:ea typeface="Roboto"/>
              <a:cs typeface="Roboto"/>
              <a:sym typeface="Roboto"/>
            </a:endParaRPr>
          </a:p>
        </p:txBody>
      </p:sp>
    </p:spTree>
    <p:extLst>
      <p:ext uri="{BB962C8B-B14F-4D97-AF65-F5344CB8AC3E}">
        <p14:creationId xmlns:p14="http://schemas.microsoft.com/office/powerpoint/2010/main" val="180494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55"/>
          <p:cNvSpPr txBox="1">
            <a:spLocks noGrp="1"/>
          </p:cNvSpPr>
          <p:nvPr>
            <p:ph type="body" idx="1"/>
          </p:nvPr>
        </p:nvSpPr>
        <p:spPr>
          <a:xfrm>
            <a:off x="597242" y="892230"/>
            <a:ext cx="7507200" cy="3757396"/>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b="1" dirty="0">
                <a:solidFill>
                  <a:schemeClr val="bg1">
                    <a:lumMod val="75000"/>
                  </a:schemeClr>
                </a:solidFill>
                <a:latin typeface="Roboto"/>
                <a:ea typeface="Roboto"/>
                <a:cs typeface="Roboto"/>
                <a:sym typeface="Roboto"/>
              </a:rPr>
              <a:t>The following files must be zipped and uploaded to Canvas for assessment. Ensure files are in appropriate folders. All folders and submitted files must adhere to the provided naming conventions. Naming convention is </a:t>
            </a:r>
            <a:r>
              <a:rPr lang="en-US" sz="900" b="1" dirty="0" err="1">
                <a:solidFill>
                  <a:schemeClr val="bg1">
                    <a:lumMod val="75000"/>
                  </a:schemeClr>
                </a:solidFill>
                <a:latin typeface="Roboto"/>
                <a:ea typeface="Roboto"/>
                <a:cs typeface="Roboto"/>
                <a:sym typeface="Roboto"/>
              </a:rPr>
              <a:t>SubjectName_AssetName_FirstNameLastName</a:t>
            </a:r>
            <a:r>
              <a:rPr lang="en-US" sz="900" b="1" dirty="0">
                <a:solidFill>
                  <a:schemeClr val="bg1">
                    <a:lumMod val="75000"/>
                  </a:schemeClr>
                </a:solidFill>
                <a:latin typeface="Roboto"/>
                <a:ea typeface="Roboto"/>
                <a:cs typeface="Roboto"/>
                <a:sym typeface="Roboto"/>
              </a:rPr>
              <a:t>.</a:t>
            </a:r>
            <a:endParaRPr lang="en-US" sz="900" b="1" dirty="0" err="1">
              <a:solidFill>
                <a:schemeClr val="bg1">
                  <a:lumMod val="75000"/>
                </a:schemeClr>
              </a:solidFill>
              <a:latin typeface="Roboto"/>
              <a:ea typeface="Roboto"/>
              <a:cs typeface="Roboto"/>
            </a:endParaRPr>
          </a:p>
          <a:p>
            <a:pPr marL="0" marR="0" lvl="0" indent="0" algn="l">
              <a:lnSpc>
                <a:spcPct val="100000"/>
              </a:lnSpc>
              <a:spcBef>
                <a:spcPts val="0"/>
              </a:spcBef>
              <a:spcAft>
                <a:spcPts val="0"/>
              </a:spcAft>
              <a:buSzPts val="2800"/>
              <a:buFont typeface="Arial"/>
              <a:buNone/>
            </a:pPr>
            <a:endParaRPr lang="en-US" sz="900" i="0" u="none" strike="noStrike" cap="none">
              <a:solidFill>
                <a:srgbClr val="B7B7B7"/>
              </a:solidFill>
              <a:latin typeface="Roboto"/>
              <a:ea typeface="Roboto"/>
              <a:cs typeface="Roboto"/>
            </a:endParaRPr>
          </a:p>
          <a:p>
            <a:pPr marL="0" indent="0">
              <a:spcBef>
                <a:spcPts val="0"/>
              </a:spcBef>
              <a:buNone/>
            </a:pPr>
            <a:r>
              <a:rPr lang="en-US" sz="900" b="1" dirty="0">
                <a:solidFill>
                  <a:schemeClr val="bg1">
                    <a:lumMod val="95000"/>
                  </a:schemeClr>
                </a:solidFill>
                <a:latin typeface="Roboto"/>
                <a:ea typeface="Roboto"/>
              </a:rPr>
              <a:t>Example folder structure is below:</a:t>
            </a:r>
          </a:p>
          <a:p>
            <a:pPr marL="0" indent="0">
              <a:spcBef>
                <a:spcPts val="280"/>
              </a:spcBef>
              <a:buNone/>
            </a:pPr>
            <a:endParaRPr lang="en-AU" sz="900" b="1">
              <a:solidFill>
                <a:srgbClr val="D9D9D9"/>
              </a:solidFill>
              <a:latin typeface="Roboto"/>
              <a:ea typeface="Roboto"/>
            </a:endParaRPr>
          </a:p>
          <a:p>
            <a:pPr marL="0" indent="0">
              <a:spcBef>
                <a:spcPts val="280"/>
              </a:spcBef>
              <a:buNone/>
            </a:pPr>
            <a:endParaRPr lang="en-AU" sz="900" b="1">
              <a:solidFill>
                <a:srgbClr val="D9D9D9"/>
              </a:solidFill>
              <a:latin typeface="Roboto"/>
              <a:ea typeface="Roboto"/>
            </a:endParaRPr>
          </a:p>
          <a:p>
            <a:pPr marL="0" indent="0">
              <a:spcBef>
                <a:spcPts val="280"/>
              </a:spcBef>
              <a:buNone/>
            </a:pPr>
            <a:endParaRPr lang="en-AU" sz="900">
              <a:solidFill>
                <a:srgbClr val="00B0F0"/>
              </a:solidFill>
              <a:latin typeface="Roboto"/>
              <a:ea typeface="Roboto"/>
            </a:endParaRPr>
          </a:p>
          <a:p>
            <a:pPr marL="0" indent="0">
              <a:spcBef>
                <a:spcPts val="280"/>
              </a:spcBef>
              <a:buNone/>
            </a:pPr>
            <a:endParaRPr lang="en-AU" sz="900" b="1">
              <a:solidFill>
                <a:srgbClr val="D9D9D9"/>
              </a:solidFill>
              <a:latin typeface="Roboto"/>
              <a:ea typeface="Roboto"/>
            </a:endParaRPr>
          </a:p>
          <a:p>
            <a:pPr marL="0" indent="0">
              <a:spcBef>
                <a:spcPts val="0"/>
              </a:spcBef>
              <a:buNone/>
            </a:pPr>
            <a:endParaRPr lang="en-US">
              <a:latin typeface="Roboto"/>
              <a:ea typeface="Roboto"/>
              <a:cs typeface="Roboto"/>
            </a:endParaRPr>
          </a:p>
        </p:txBody>
      </p:sp>
      <p:sp>
        <p:nvSpPr>
          <p:cNvPr id="419" name="Google Shape;419;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sz="3600" b="0" i="0" u="none" strike="noStrike" cap="none">
                <a:solidFill>
                  <a:srgbClr val="00B0F0"/>
                </a:solidFill>
                <a:latin typeface="Roboto"/>
                <a:ea typeface="Roboto"/>
                <a:cs typeface="Roboto"/>
                <a:sym typeface="Roboto"/>
              </a:rPr>
              <a:t>Submission</a:t>
            </a:r>
            <a:r>
              <a:rPr lang="en-AU">
                <a:latin typeface="Roboto"/>
                <a:ea typeface="Roboto"/>
                <a:cs typeface="Roboto"/>
                <a:sym typeface="Roboto"/>
              </a:rPr>
              <a:t> | </a:t>
            </a:r>
            <a:r>
              <a:rPr lang="en-AU" sz="3000">
                <a:solidFill>
                  <a:srgbClr val="8CB3E3"/>
                </a:solidFill>
                <a:latin typeface="Roboto"/>
                <a:ea typeface="Roboto"/>
                <a:cs typeface="Roboto"/>
                <a:sym typeface="Roboto"/>
              </a:rPr>
              <a:t>Guidelines</a:t>
            </a:r>
            <a:endParaRPr/>
          </a:p>
        </p:txBody>
      </p:sp>
      <p:sp>
        <p:nvSpPr>
          <p:cNvPr id="5" name="TextBox 4">
            <a:extLst>
              <a:ext uri="{FF2B5EF4-FFF2-40B4-BE49-F238E27FC236}">
                <a16:creationId xmlns:a16="http://schemas.microsoft.com/office/drawing/2014/main" id="{7CC2A167-665B-4844-AF42-C94D388384EA}"/>
              </a:ext>
            </a:extLst>
          </p:cNvPr>
          <p:cNvSpPr txBox="1"/>
          <p:nvPr/>
        </p:nvSpPr>
        <p:spPr>
          <a:xfrm>
            <a:off x="4426488" y="1339485"/>
            <a:ext cx="44276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a:solidFill>
                  <a:schemeClr val="bg1">
                    <a:lumMod val="95000"/>
                  </a:schemeClr>
                </a:solidFill>
                <a:latin typeface="Roboto"/>
              </a:rPr>
              <a:t>Within each folder, please submit relevant files:</a:t>
            </a:r>
          </a:p>
          <a:p>
            <a:endParaRPr lang="en-US" sz="900" b="1">
              <a:solidFill>
                <a:schemeClr val="bg1">
                  <a:lumMod val="95000"/>
                </a:schemeClr>
              </a:solidFill>
              <a:latin typeface="Roboto"/>
            </a:endParaRPr>
          </a:p>
          <a:p>
            <a:r>
              <a:rPr lang="en-US" sz="900" b="1">
                <a:solidFill>
                  <a:schemeClr val="bg1">
                    <a:lumMod val="95000"/>
                  </a:schemeClr>
                </a:solidFill>
                <a:latin typeface="Roboto"/>
              </a:rPr>
              <a:t>Professional Practice Development Folder </a:t>
            </a:r>
            <a:endParaRPr lang="en-US" b="1">
              <a:solidFill>
                <a:schemeClr val="bg1">
                  <a:lumMod val="95000"/>
                </a:schemeClr>
              </a:solidFill>
            </a:endParaRPr>
          </a:p>
          <a:p>
            <a:pPr marL="171450" indent="-171450">
              <a:buClr>
                <a:srgbClr val="00B0F0"/>
              </a:buClr>
              <a:buChar char="•"/>
            </a:pPr>
            <a:r>
              <a:rPr lang="en-US" sz="900">
                <a:solidFill>
                  <a:srgbClr val="B7B7B7"/>
                </a:solidFill>
                <a:latin typeface="Roboto"/>
              </a:rPr>
              <a:t>Professional Practice Development assessment workbook PowerPoint</a:t>
            </a:r>
            <a:endParaRPr lang="en-US" b="1">
              <a:solidFill>
                <a:srgbClr val="F2F2F2"/>
              </a:solidFill>
            </a:endParaRPr>
          </a:p>
          <a:p>
            <a:endParaRPr lang="en-US" sz="900">
              <a:solidFill>
                <a:srgbClr val="B7B7B7"/>
              </a:solidFill>
              <a:latin typeface="Roboto"/>
            </a:endParaRPr>
          </a:p>
          <a:p>
            <a:pPr lvl="4"/>
            <a:endParaRPr lang="en-US" sz="900">
              <a:solidFill>
                <a:srgbClr val="B7B7B7"/>
              </a:solidFill>
              <a:latin typeface="Roboto"/>
              <a:ea typeface="Roboto"/>
            </a:endParaRPr>
          </a:p>
        </p:txBody>
      </p:sp>
      <p:sp>
        <p:nvSpPr>
          <p:cNvPr id="3" name="Rectangle 2">
            <a:extLst>
              <a:ext uri="{FF2B5EF4-FFF2-40B4-BE49-F238E27FC236}">
                <a16:creationId xmlns:a16="http://schemas.microsoft.com/office/drawing/2014/main" id="{A8005696-7426-4234-A057-3EA082CB9110}"/>
              </a:ext>
            </a:extLst>
          </p:cNvPr>
          <p:cNvSpPr/>
          <p:nvPr/>
        </p:nvSpPr>
        <p:spPr>
          <a:xfrm>
            <a:off x="4293422" y="1389957"/>
            <a:ext cx="45719" cy="349158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 name="Group 6">
            <a:extLst>
              <a:ext uri="{FF2B5EF4-FFF2-40B4-BE49-F238E27FC236}">
                <a16:creationId xmlns:a16="http://schemas.microsoft.com/office/drawing/2014/main" id="{D2ECB5F8-C7F2-4165-B306-7BD0C1C93D2C}"/>
              </a:ext>
            </a:extLst>
          </p:cNvPr>
          <p:cNvGrpSpPr/>
          <p:nvPr/>
        </p:nvGrpSpPr>
        <p:grpSpPr>
          <a:xfrm>
            <a:off x="105723" y="1595876"/>
            <a:ext cx="4106693" cy="1339317"/>
            <a:chOff x="629024" y="1582105"/>
            <a:chExt cx="4106693" cy="1339317"/>
          </a:xfrm>
        </p:grpSpPr>
        <p:sp>
          <p:nvSpPr>
            <p:cNvPr id="8" name="Rectangle 7">
              <a:extLst>
                <a:ext uri="{FF2B5EF4-FFF2-40B4-BE49-F238E27FC236}">
                  <a16:creationId xmlns:a16="http://schemas.microsoft.com/office/drawing/2014/main" id="{B29F032B-1FF7-43A4-9974-1E687EB008F7}"/>
                </a:ext>
              </a:extLst>
            </p:cNvPr>
            <p:cNvSpPr/>
            <p:nvPr/>
          </p:nvSpPr>
          <p:spPr>
            <a:xfrm>
              <a:off x="629024" y="1582105"/>
              <a:ext cx="4106693" cy="1339317"/>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endParaRPr lang="en-AU"/>
            </a:p>
          </p:txBody>
        </p:sp>
        <p:pic>
          <p:nvPicPr>
            <p:cNvPr id="9" name="Picture 8" descr="Icon&#10;&#10;Description automatically generated">
              <a:extLst>
                <a:ext uri="{FF2B5EF4-FFF2-40B4-BE49-F238E27FC236}">
                  <a16:creationId xmlns:a16="http://schemas.microsoft.com/office/drawing/2014/main" id="{B4159F4C-42A7-41F3-AFEB-208F36FE63DA}"/>
                </a:ext>
              </a:extLst>
            </p:cNvPr>
            <p:cNvPicPr>
              <a:picLocks noChangeAspect="1"/>
            </p:cNvPicPr>
            <p:nvPr/>
          </p:nvPicPr>
          <p:blipFill>
            <a:blip r:embed="rId3"/>
            <a:stretch>
              <a:fillRect/>
            </a:stretch>
          </p:blipFill>
          <p:spPr>
            <a:xfrm>
              <a:off x="738925" y="1657127"/>
              <a:ext cx="477607" cy="477607"/>
            </a:xfrm>
            <a:prstGeom prst="rect">
              <a:avLst/>
            </a:prstGeom>
          </p:spPr>
        </p:pic>
        <p:pic>
          <p:nvPicPr>
            <p:cNvPr id="10" name="Picture 9" descr="A picture containing text, sign, clipart&#10;&#10;Description automatically generated">
              <a:extLst>
                <a:ext uri="{FF2B5EF4-FFF2-40B4-BE49-F238E27FC236}">
                  <a16:creationId xmlns:a16="http://schemas.microsoft.com/office/drawing/2014/main" id="{314ADF91-87E4-4EE9-85AB-72F388CAC93B}"/>
                </a:ext>
              </a:extLst>
            </p:cNvPr>
            <p:cNvPicPr>
              <a:picLocks noChangeAspect="1"/>
            </p:cNvPicPr>
            <p:nvPr/>
          </p:nvPicPr>
          <p:blipFill>
            <a:blip r:embed="rId4"/>
            <a:stretch>
              <a:fillRect/>
            </a:stretch>
          </p:blipFill>
          <p:spPr>
            <a:xfrm>
              <a:off x="1440605" y="2261371"/>
              <a:ext cx="477607" cy="477607"/>
            </a:xfrm>
            <a:prstGeom prst="rect">
              <a:avLst/>
            </a:prstGeom>
          </p:spPr>
        </p:pic>
        <p:cxnSp>
          <p:nvCxnSpPr>
            <p:cNvPr id="11" name="Connector: Elbow 10">
              <a:extLst>
                <a:ext uri="{FF2B5EF4-FFF2-40B4-BE49-F238E27FC236}">
                  <a16:creationId xmlns:a16="http://schemas.microsoft.com/office/drawing/2014/main" id="{8B472F43-98BF-4F5F-935E-F6C464349496}"/>
                </a:ext>
              </a:extLst>
            </p:cNvPr>
            <p:cNvCxnSpPr>
              <a:cxnSpLocks/>
              <a:stCxn id="9" idx="2"/>
              <a:endCxn id="10" idx="1"/>
            </p:cNvCxnSpPr>
            <p:nvPr/>
          </p:nvCxnSpPr>
          <p:spPr>
            <a:xfrm rot="16200000" flipH="1">
              <a:off x="1026447" y="2086016"/>
              <a:ext cx="365441" cy="462876"/>
            </a:xfrm>
            <a:prstGeom prst="bentConnector2">
              <a:avLst/>
            </a:prstGeom>
            <a:ln w="28575"/>
          </p:spPr>
          <p:style>
            <a:lnRef idx="1">
              <a:schemeClr val="dk1"/>
            </a:lnRef>
            <a:fillRef idx="0">
              <a:schemeClr val="dk1"/>
            </a:fillRef>
            <a:effectRef idx="0">
              <a:schemeClr val="dk1"/>
            </a:effectRef>
            <a:fontRef idx="minor">
              <a:schemeClr val="tx1"/>
            </a:fontRef>
          </p:style>
        </p:cxnSp>
        <p:sp>
          <p:nvSpPr>
            <p:cNvPr id="12" name="TextBox 10">
              <a:extLst>
                <a:ext uri="{FF2B5EF4-FFF2-40B4-BE49-F238E27FC236}">
                  <a16:creationId xmlns:a16="http://schemas.microsoft.com/office/drawing/2014/main" id="{BFA52F8B-4A6F-4F62-A9E8-2A1CE5642A82}"/>
                </a:ext>
              </a:extLst>
            </p:cNvPr>
            <p:cNvSpPr txBox="1"/>
            <p:nvPr/>
          </p:nvSpPr>
          <p:spPr>
            <a:xfrm>
              <a:off x="1154967" y="1803030"/>
              <a:ext cx="3046027" cy="230832"/>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900" dirty="0" err="1">
                  <a:latin typeface="Roboto"/>
                </a:rPr>
                <a:t>ProfessionalPracticeDevelopment_FirstNameLastName</a:t>
              </a:r>
              <a:endParaRPr lang="en-AU" sz="900" dirty="0">
                <a:latin typeface="Roboto"/>
              </a:endParaRPr>
            </a:p>
          </p:txBody>
        </p:sp>
        <p:sp>
          <p:nvSpPr>
            <p:cNvPr id="13" name="TextBox 11">
              <a:extLst>
                <a:ext uri="{FF2B5EF4-FFF2-40B4-BE49-F238E27FC236}">
                  <a16:creationId xmlns:a16="http://schemas.microsoft.com/office/drawing/2014/main" id="{08216F4F-C21F-4D91-86B8-E25F96086BD4}"/>
                </a:ext>
              </a:extLst>
            </p:cNvPr>
            <p:cNvSpPr txBox="1"/>
            <p:nvPr/>
          </p:nvSpPr>
          <p:spPr>
            <a:xfrm>
              <a:off x="1807217" y="2369369"/>
              <a:ext cx="2738250" cy="215444"/>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800" dirty="0" err="1">
                  <a:latin typeface="Roboto"/>
                </a:rPr>
                <a:t>ProfessionalPracticeDevelopment_FirstNameLastName</a:t>
              </a:r>
              <a:endParaRPr lang="en-AU" sz="800" dirty="0">
                <a:latin typeface="Roboto"/>
              </a:endParaRPr>
            </a:p>
          </p:txBody>
        </p:sp>
      </p:grpSp>
    </p:spTree>
    <p:extLst>
      <p:ext uri="{BB962C8B-B14F-4D97-AF65-F5344CB8AC3E}">
        <p14:creationId xmlns:p14="http://schemas.microsoft.com/office/powerpoint/2010/main" val="59376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a:solidFill>
                  <a:srgbClr val="00B0F0"/>
                </a:solidFill>
                <a:latin typeface="Roboto"/>
                <a:ea typeface="Roboto"/>
                <a:sym typeface="Roboto"/>
              </a:rPr>
              <a:t>Self-Assessment</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0425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3440593562"/>
              </p:ext>
            </p:extLst>
          </p:nvPr>
        </p:nvGraphicFramePr>
        <p:xfrm>
          <a:off x="445238" y="1402168"/>
          <a:ext cx="8184100" cy="212798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Question</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Career goals</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first short </a:t>
                      </a:r>
                    </a:p>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term career goal.</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Get into the gaming industry as QA or a beginner role.</a:t>
                      </a: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second short term career goal.</a:t>
                      </a: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sym typeface="Roboto"/>
                        </a:rPr>
                        <a:t>Learn the industry via experience. </a:t>
                      </a:r>
                      <a:endParaRPr lang="en-US" sz="900" dirty="0">
                        <a:sym typeface="Roboto"/>
                      </a:endParaRPr>
                    </a:p>
                    <a:p>
                      <a:pPr marL="0" marR="0" lvl="0" indent="0" algn="l">
                        <a:lnSpc>
                          <a:spcPct val="100000"/>
                        </a:lnSpc>
                        <a:spcBef>
                          <a:spcPts val="0"/>
                        </a:spcBef>
                        <a:spcAft>
                          <a:spcPts val="0"/>
                        </a:spcAft>
                        <a:buNone/>
                      </a:pPr>
                      <a:endParaRPr lang="en-US" dirty="0">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US" sz="900" b="0" i="0" u="none" strike="noStrike" noProof="0" dirty="0">
                          <a:solidFill>
                            <a:schemeClr val="bg1">
                              <a:lumMod val="85000"/>
                            </a:schemeClr>
                          </a:solidFill>
                          <a:latin typeface="Roboto"/>
                        </a:rPr>
                        <a:t>Clarify your third short term career goal.</a:t>
                      </a: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Adjusting and learning to design at a high level while learning to be producer</a:t>
                      </a:r>
                      <a:endParaRPr lang="en-US" dirty="0">
                        <a:sym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Career Goals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and describe three short term career goals and two long term career goals in the table below.</a:t>
            </a:r>
            <a:endParaRPr lang="en-US" dirty="0">
              <a:solidFill>
                <a:schemeClr val="bg1">
                  <a:lumMod val="75000"/>
                </a:schemeClr>
              </a:solidFill>
            </a:endParaRPr>
          </a:p>
        </p:txBody>
      </p:sp>
      <p:graphicFrame>
        <p:nvGraphicFramePr>
          <p:cNvPr id="21" name="Google Shape;252;p40">
            <a:extLst>
              <a:ext uri="{FF2B5EF4-FFF2-40B4-BE49-F238E27FC236}">
                <a16:creationId xmlns:a16="http://schemas.microsoft.com/office/drawing/2014/main" id="{0AA942C6-75B3-4F50-BDB4-DC72E3A18BBD}"/>
              </a:ext>
            </a:extLst>
          </p:cNvPr>
          <p:cNvGraphicFramePr/>
          <p:nvPr>
            <p:extLst>
              <p:ext uri="{D42A27DB-BD31-4B8C-83A1-F6EECF244321}">
                <p14:modId xmlns:p14="http://schemas.microsoft.com/office/powerpoint/2010/main" val="2185664585"/>
              </p:ext>
            </p:extLst>
          </p:nvPr>
        </p:nvGraphicFramePr>
        <p:xfrm>
          <a:off x="445237" y="3668231"/>
          <a:ext cx="8184100" cy="1188660"/>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6150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first long term career goal.</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dirty="0">
                        <a:solidFill>
                          <a:schemeClr val="bg1">
                            <a:lumMod val="85000"/>
                          </a:schemeClr>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Becoming a senior producer.</a:t>
                      </a:r>
                      <a:endParaRPr lang="en-US" dirty="0"/>
                    </a:p>
                    <a:p>
                      <a:pPr marL="0" marR="0" lvl="0" indent="0" algn="l" defTabSz="914400">
                        <a:lnSpc>
                          <a:spcPct val="100000"/>
                        </a:lnSpc>
                        <a:spcBef>
                          <a:spcPts val="0"/>
                        </a:spcBef>
                        <a:spcAft>
                          <a:spcPts val="0"/>
                        </a:spcAft>
                        <a:buSzPts val="900"/>
                        <a:buFont typeface="Arial" panose="020B0604020202020204" pitchFamily="34" charset="0"/>
                        <a:buNone/>
                        <a:tabLst/>
                        <a:defRPr/>
                      </a:pPr>
                      <a:endParaRPr lang="en-AU"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US" sz="900" b="0" i="0" u="none" strike="noStrike" cap="none" noProof="0" dirty="0">
                          <a:solidFill>
                            <a:schemeClr val="bg1">
                              <a:lumMod val="85000"/>
                            </a:schemeClr>
                          </a:solidFill>
                          <a:latin typeface="Roboto"/>
                        </a:rPr>
                        <a:t>Clarify your second long term career goal.</a:t>
                      </a:r>
                      <a:endParaRPr lang="en-US" dirty="0">
                        <a:solidFill>
                          <a:schemeClr val="bg1">
                            <a:lumMod val="85000"/>
                          </a:schemeClr>
                        </a:solidFill>
                        <a:sym typeface="Roboto"/>
                      </a:endParaRPr>
                    </a:p>
                    <a:p>
                      <a:pPr marL="0" marR="0" lvl="0" indent="0" rtl="0">
                        <a:lnSpc>
                          <a:spcPct val="100000"/>
                        </a:lnSpc>
                        <a:spcBef>
                          <a:spcPts val="0"/>
                        </a:spcBef>
                        <a:spcAft>
                          <a:spcPts val="0"/>
                        </a:spcAft>
                        <a:buClr>
                          <a:srgbClr val="00B0F0"/>
                        </a:buClr>
                        <a:buSzPts val="900"/>
                        <a:buFont typeface="Roboto"/>
                        <a:buNone/>
                      </a:pPr>
                      <a:endParaRPr lang="en-GB" sz="900" dirty="0">
                        <a:solidFill>
                          <a:schemeClr val="bg1">
                            <a:lumMod val="85000"/>
                          </a:schemeClr>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Creating  an indie company.</a:t>
                      </a:r>
                      <a:endParaRPr lang="en-US" dirty="0">
                        <a:sym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6288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291;p44">
            <a:extLst>
              <a:ext uri="{FF2B5EF4-FFF2-40B4-BE49-F238E27FC236}">
                <a16:creationId xmlns:a16="http://schemas.microsoft.com/office/drawing/2014/main" id="{0FD8B14E-7CCF-42C8-9E9F-051852995464}"/>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Self-Assessment | </a:t>
            </a:r>
            <a:r>
              <a:rPr lang="en-AU" sz="3000">
                <a:solidFill>
                  <a:srgbClr val="8CB3E3"/>
                </a:solidFill>
                <a:latin typeface="Roboto"/>
                <a:ea typeface="Roboto"/>
                <a:cs typeface="Roboto"/>
                <a:sym typeface="Roboto"/>
              </a:rPr>
              <a:t>Feedback</a:t>
            </a:r>
            <a:endParaRPr/>
          </a:p>
        </p:txBody>
      </p:sp>
      <p:sp>
        <p:nvSpPr>
          <p:cNvPr id="17" name="Google Shape;292;p44">
            <a:extLst>
              <a:ext uri="{FF2B5EF4-FFF2-40B4-BE49-F238E27FC236}">
                <a16:creationId xmlns:a16="http://schemas.microsoft.com/office/drawing/2014/main" id="{5AE9912C-98EA-4128-BAF0-91C8BAB6E99F}"/>
              </a:ext>
            </a:extLst>
          </p:cNvPr>
          <p:cNvSpPr txBox="1">
            <a:spLocks noGrp="1"/>
          </p:cNvSpPr>
          <p:nvPr>
            <p:ph type="body" idx="1"/>
          </p:nvPr>
        </p:nvSpPr>
        <p:spPr>
          <a:xfrm>
            <a:off x="383574" y="1063375"/>
            <a:ext cx="7630873" cy="294300"/>
          </a:xfrm>
          <a:prstGeom prst="rect">
            <a:avLst/>
          </a:prstGeom>
          <a:noFill/>
          <a:ln>
            <a:noFill/>
          </a:ln>
        </p:spPr>
        <p:txBody>
          <a:bodyPr spcFirstLastPara="1" wrap="square" lIns="91425" tIns="45700" rIns="91425" bIns="45700" anchor="t" anchorCtr="0">
            <a:noAutofit/>
          </a:bodyPr>
          <a:lstStyle/>
          <a:p>
            <a:pPr marL="0" indent="0">
              <a:spcBef>
                <a:spcPts val="0"/>
              </a:spcBef>
              <a:buClr>
                <a:schemeClr val="dk1"/>
              </a:buClr>
              <a:buNone/>
            </a:pPr>
            <a:r>
              <a:rPr lang="en-AU" sz="900" dirty="0">
                <a:solidFill>
                  <a:schemeClr val="bg1">
                    <a:lumMod val="75000"/>
                  </a:schemeClr>
                </a:solidFill>
                <a:latin typeface="Roboto"/>
                <a:ea typeface="Roboto"/>
                <a:cs typeface="Roboto"/>
                <a:sym typeface="Roboto"/>
              </a:rPr>
              <a:t>Discuss your career goals with your trainer and seek feedback and advice. </a:t>
            </a:r>
            <a:r>
              <a:rPr lang="en-US" sz="900" dirty="0">
                <a:solidFill>
                  <a:schemeClr val="bg1">
                    <a:lumMod val="75000"/>
                  </a:schemeClr>
                </a:solidFill>
                <a:latin typeface="Roboto"/>
                <a:ea typeface="Roboto"/>
                <a:cs typeface="Roboto"/>
                <a:sym typeface="Roboto"/>
              </a:rPr>
              <a:t>Feedback will be given verbally by your trainer, take notes below and describe how you will address the feedback.</a:t>
            </a:r>
            <a:endParaRPr dirty="0">
              <a:solidFill>
                <a:schemeClr val="bg1">
                  <a:lumMod val="75000"/>
                </a:schemeClr>
              </a:solidFill>
            </a:endParaRPr>
          </a:p>
        </p:txBody>
      </p:sp>
      <p:graphicFrame>
        <p:nvGraphicFramePr>
          <p:cNvPr id="18" name="Google Shape;293;p44">
            <a:extLst>
              <a:ext uri="{FF2B5EF4-FFF2-40B4-BE49-F238E27FC236}">
                <a16:creationId xmlns:a16="http://schemas.microsoft.com/office/drawing/2014/main" id="{3AE18A4C-3F4A-4EFD-ADDA-2EC5999EFF8A}"/>
              </a:ext>
            </a:extLst>
          </p:cNvPr>
          <p:cNvGraphicFramePr/>
          <p:nvPr>
            <p:extLst>
              <p:ext uri="{D42A27DB-BD31-4B8C-83A1-F6EECF244321}">
                <p14:modId xmlns:p14="http://schemas.microsoft.com/office/powerpoint/2010/main" val="1578966457"/>
              </p:ext>
            </p:extLst>
          </p:nvPr>
        </p:nvGraphicFramePr>
        <p:xfrm>
          <a:off x="485110" y="1614819"/>
          <a:ext cx="8188929" cy="2980517"/>
        </p:xfrm>
        <a:graphic>
          <a:graphicData uri="http://schemas.openxmlformats.org/drawingml/2006/table">
            <a:tbl>
              <a:tblPr>
                <a:noFill/>
                <a:tableStyleId>{2DE40A0A-F175-4DEE-BA99-264EB937CA04}</a:tableStyleId>
              </a:tblPr>
              <a:tblGrid>
                <a:gridCol w="4147960">
                  <a:extLst>
                    <a:ext uri="{9D8B030D-6E8A-4147-A177-3AD203B41FA5}">
                      <a16:colId xmlns:a16="http://schemas.microsoft.com/office/drawing/2014/main" val="20000"/>
                    </a:ext>
                  </a:extLst>
                </a:gridCol>
                <a:gridCol w="3187773">
                  <a:extLst>
                    <a:ext uri="{9D8B030D-6E8A-4147-A177-3AD203B41FA5}">
                      <a16:colId xmlns:a16="http://schemas.microsoft.com/office/drawing/2014/main" val="4229412273"/>
                    </a:ext>
                  </a:extLst>
                </a:gridCol>
                <a:gridCol w="853196">
                  <a:extLst>
                    <a:ext uri="{9D8B030D-6E8A-4147-A177-3AD203B41FA5}">
                      <a16:colId xmlns:a16="http://schemas.microsoft.com/office/drawing/2014/main" val="20002"/>
                    </a:ext>
                  </a:extLst>
                </a:gridCol>
              </a:tblGrid>
              <a:tr h="334925">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D9D9D9"/>
                        </a:buClr>
                        <a:buSzPts val="1000"/>
                        <a:buFont typeface="Roboto"/>
                        <a:buNone/>
                        <a:tabLst/>
                        <a:defRPr/>
                      </a:pPr>
                      <a:r>
                        <a:rPr lang="en-AU" sz="1000" b="1" u="none" strike="noStrike" cap="none" dirty="0">
                          <a:solidFill>
                            <a:schemeClr val="bg1">
                              <a:lumMod val="95000"/>
                            </a:schemeClr>
                          </a:solidFill>
                          <a:latin typeface="Roboto"/>
                          <a:ea typeface="Roboto"/>
                          <a:sym typeface="Roboto"/>
                        </a:rPr>
                        <a:t>Actions Taken Based on Feedback</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tc>
                  <a:txBody>
                    <a:bodyPr/>
                    <a:lstStyle/>
                    <a:p>
                      <a:pPr marL="0" marR="0" lvl="0" indent="0" algn="ctr" rtl="0">
                        <a:lnSpc>
                          <a:spcPct val="100000"/>
                        </a:lnSpc>
                        <a:spcBef>
                          <a:spcPts val="0"/>
                        </a:spcBef>
                        <a:spcAft>
                          <a:spcPts val="0"/>
                        </a:spcAft>
                        <a:buClr>
                          <a:srgbClr val="D9D9D9"/>
                        </a:buClr>
                        <a:buSzPts val="1000"/>
                        <a:buFont typeface="Roboto"/>
                        <a:buNone/>
                      </a:pPr>
                      <a:r>
                        <a:rPr lang="en-AU" sz="1000" b="1" u="none" strike="noStrike" cap="none" dirty="0">
                          <a:solidFill>
                            <a:schemeClr val="bg1">
                              <a:lumMod val="95000"/>
                            </a:schemeClr>
                          </a:solidFill>
                          <a:latin typeface="Roboto"/>
                          <a:ea typeface="Roboto"/>
                          <a:cs typeface="Roboto"/>
                          <a:sym typeface="Roboto"/>
                        </a:rPr>
                        <a:t>Approved</a:t>
                      </a:r>
                      <a:endParaRPr dirty="0">
                        <a:solidFill>
                          <a:schemeClr val="bg1">
                            <a:lumMod val="95000"/>
                          </a:schemeClr>
                        </a:solidFill>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645267">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endParaRPr sz="900" b="0" i="0" u="none" strike="noStrike" cap="none" dirty="0">
                        <a:solidFill>
                          <a:srgbClr val="92D050"/>
                        </a:solidFill>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92D050"/>
                        </a:buClr>
                        <a:buSzPts val="900"/>
                        <a:buFont typeface="Arial" panose="020B0604020202020204" pitchFamily="34" charset="0"/>
                        <a:buNone/>
                        <a:tabLst/>
                        <a:defRPr/>
                      </a:pPr>
                      <a:r>
                        <a:rPr lang="en-AU" sz="900" b="0" i="0" u="none" strike="noStrike" cap="none" dirty="0">
                          <a:solidFill>
                            <a:srgbClr val="92D050"/>
                          </a:solidFill>
                          <a:latin typeface="Roboto"/>
                          <a:ea typeface="Roboto"/>
                          <a:cs typeface="Roboto"/>
                          <a:sym typeface="Roboto"/>
                        </a:rPr>
                        <a:t>Answer here</a:t>
                      </a: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dirty="0">
                        <a:latin typeface="Roboto"/>
                        <a:ea typeface="Roboto"/>
                        <a:cs typeface="Roboto"/>
                        <a:sym typeface="Roboto"/>
                      </a:endParaRPr>
                    </a:p>
                  </a:txBody>
                  <a:tcPr marL="91425" marR="91425" marT="91425" marB="91425">
                    <a:lnL w="19050" cap="flat" cmpd="sng" algn="ctr">
                      <a:solidFill>
                        <a:srgbClr val="92D050"/>
                      </a:solidFill>
                      <a:prstDash val="solid"/>
                      <a:round/>
                      <a:headEnd type="none" w="med" len="med"/>
                      <a:tailEnd type="none" w="med" len="med"/>
                    </a:lnL>
                    <a:lnR w="19050" cap="flat" cmpd="sng" algn="ctr">
                      <a:solidFill>
                        <a:srgbClr val="92D050"/>
                      </a:solidFill>
                      <a:prstDash val="solid"/>
                      <a:round/>
                      <a:headEnd type="none" w="med" len="med"/>
                      <a:tailEnd type="none" w="med" len="med"/>
                    </a:lnR>
                    <a:lnT w="19050" cap="flat" cmpd="sng" algn="ctr">
                      <a:solidFill>
                        <a:srgbClr val="92D050"/>
                      </a:solidFill>
                      <a:prstDash val="solid"/>
                      <a:round/>
                      <a:headEnd type="none" w="med" len="med"/>
                      <a:tailEnd type="none" w="med" len="med"/>
                    </a:lnT>
                    <a:lnB w="19050" cap="flat" cmpd="sng" algn="ctr">
                      <a:solidFill>
                        <a:srgbClr val="92D05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9" name="Google Shape;294;p44">
            <a:extLst>
              <a:ext uri="{FF2B5EF4-FFF2-40B4-BE49-F238E27FC236}">
                <a16:creationId xmlns:a16="http://schemas.microsoft.com/office/drawing/2014/main" id="{2EF7B2F8-2378-42F1-8952-DD9443D358FE}"/>
              </a:ext>
            </a:extLst>
          </p:cNvPr>
          <p:cNvSpPr txBox="1"/>
          <p:nvPr/>
        </p:nvSpPr>
        <p:spPr>
          <a:xfrm>
            <a:off x="8085889" y="3016464"/>
            <a:ext cx="309000" cy="294300"/>
          </a:xfrm>
          <a:prstGeom prst="rect">
            <a:avLst/>
          </a:prstGeom>
          <a:solidFill>
            <a:schemeClr val="bg1"/>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1F497D"/>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2356900038"/>
              </p:ext>
            </p:extLst>
          </p:nvPr>
        </p:nvGraphicFramePr>
        <p:xfrm>
          <a:off x="445238" y="1402168"/>
          <a:ext cx="8184100" cy="185366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Soft skills</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Examples of how you could improve on the soft skill</a:t>
                      </a:r>
                      <a:endParaRPr dirty="0" err="1"/>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sym typeface="Roboto"/>
                        </a:rPr>
                        <a:t>Time management.</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dirty="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Organise time outside work to focus on concepts for game or to work on the project.</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Management skill.</a:t>
                      </a: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Exposure to managing projects and teams will help me to realise what my strengths are in management and what to focus on learning to do better.</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dirty="0">
                          <a:solidFill>
                            <a:srgbClr val="92D050"/>
                          </a:solidFill>
                          <a:latin typeface="Roboto"/>
                        </a:rPr>
                        <a:t>People skills.</a:t>
                      </a:r>
                      <a:endParaRPr lang="en-US" sz="900" b="0" i="0" u="none" strike="noStrik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Speaking to people and projecting my ideas around the room to help with taking constructive criticism.</a:t>
                      </a: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Soft Skills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three soft skills that relate to your career goals and provide an example of how you could improve on each.</a:t>
            </a:r>
            <a:endParaRPr lang="en-US" dirty="0">
              <a:solidFill>
                <a:schemeClr val="bg1">
                  <a:lumMod val="75000"/>
                </a:schemeClr>
              </a:solidFill>
            </a:endParaRPr>
          </a:p>
        </p:txBody>
      </p:sp>
    </p:spTree>
    <p:extLst>
      <p:ext uri="{BB962C8B-B14F-4D97-AF65-F5344CB8AC3E}">
        <p14:creationId xmlns:p14="http://schemas.microsoft.com/office/powerpoint/2010/main" val="145305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252" name="Google Shape;252;p40"/>
          <p:cNvGraphicFramePr/>
          <p:nvPr>
            <p:extLst>
              <p:ext uri="{D42A27DB-BD31-4B8C-83A1-F6EECF244321}">
                <p14:modId xmlns:p14="http://schemas.microsoft.com/office/powerpoint/2010/main" val="2146422010"/>
              </p:ext>
            </p:extLst>
          </p:nvPr>
        </p:nvGraphicFramePr>
        <p:xfrm>
          <a:off x="445238" y="1402168"/>
          <a:ext cx="8184100" cy="1853664"/>
        </p:xfrm>
        <a:graphic>
          <a:graphicData uri="http://schemas.openxmlformats.org/drawingml/2006/table">
            <a:tbl>
              <a:tblPr>
                <a:noFill/>
                <a:tableStyleId>{2DE40A0A-F175-4DEE-BA99-264EB937CA04}</a:tableStyleId>
              </a:tblPr>
              <a:tblGrid>
                <a:gridCol w="1574405">
                  <a:extLst>
                    <a:ext uri="{9D8B030D-6E8A-4147-A177-3AD203B41FA5}">
                      <a16:colId xmlns:a16="http://schemas.microsoft.com/office/drawing/2014/main" val="20000"/>
                    </a:ext>
                  </a:extLst>
                </a:gridCol>
                <a:gridCol w="6609695">
                  <a:extLst>
                    <a:ext uri="{9D8B030D-6E8A-4147-A177-3AD203B41FA5}">
                      <a16:colId xmlns:a16="http://schemas.microsoft.com/office/drawing/2014/main" val="20002"/>
                    </a:ext>
                  </a:extLst>
                </a:gridCol>
              </a:tblGrid>
              <a:tr h="344994">
                <a:tc>
                  <a:txBody>
                    <a:bodyPr/>
                    <a:lstStyle/>
                    <a:p>
                      <a:pPr marL="0" marR="0" lvl="0" indent="0" algn="l" rtl="0">
                        <a:lnSpc>
                          <a:spcPct val="100000"/>
                        </a:lnSpc>
                        <a:spcBef>
                          <a:spcPts val="0"/>
                        </a:spcBef>
                        <a:spcAft>
                          <a:spcPts val="0"/>
                        </a:spcAft>
                        <a:buClr>
                          <a:srgbClr val="00B0F0"/>
                        </a:buClr>
                        <a:buSzPts val="1000"/>
                        <a:buFont typeface="Calibri"/>
                        <a:buNone/>
                      </a:pPr>
                      <a:r>
                        <a:rPr lang="en-AU" sz="1000" b="1" u="none" strike="noStrike" cap="none" dirty="0">
                          <a:solidFill>
                            <a:srgbClr val="D9D9D9"/>
                          </a:solidFill>
                          <a:latin typeface="Roboto"/>
                          <a:ea typeface="Roboto"/>
                        </a:rPr>
                        <a:t>Technical skills</a:t>
                      </a: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chemeClr val="tx1">
                        <a:lumMod val="75000"/>
                        <a:lumOff val="25000"/>
                      </a:schemeClr>
                    </a:solidFill>
                  </a:tcPr>
                </a:tc>
                <a:tc>
                  <a:txBody>
                    <a:bodyPr/>
                    <a:lstStyle/>
                    <a:p>
                      <a:pPr marL="0" marR="0" lvl="0" indent="0" algn="l" rtl="0">
                        <a:lnSpc>
                          <a:spcPct val="100000"/>
                        </a:lnSpc>
                        <a:spcBef>
                          <a:spcPts val="0"/>
                        </a:spcBef>
                        <a:spcAft>
                          <a:spcPts val="0"/>
                        </a:spcAft>
                        <a:buClr>
                          <a:srgbClr val="D9D9D9"/>
                        </a:buClr>
                        <a:buSzPts val="1000"/>
                        <a:buFont typeface="Roboto"/>
                        <a:buNone/>
                      </a:pPr>
                      <a:r>
                        <a:rPr lang="en-AU" sz="1000" b="1" u="none" strike="noStrike" cap="none" dirty="0">
                          <a:solidFill>
                            <a:srgbClr val="D9D9D9"/>
                          </a:solidFill>
                          <a:latin typeface="Roboto"/>
                          <a:ea typeface="Roboto"/>
                        </a:rPr>
                        <a:t>Examples of how you could improve on the technical skill</a:t>
                      </a:r>
                      <a:endParaRPr dirty="0" err="1"/>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solidFill>
                      <a:schemeClr val="tx1">
                        <a:lumMod val="75000"/>
                        <a:lumOff val="25000"/>
                      </a:schemeClr>
                    </a:solidFill>
                  </a:tcPr>
                </a:tc>
                <a:extLst>
                  <a:ext uri="{0D108BD9-81ED-4DB2-BD59-A6C34878D82A}">
                    <a16:rowId xmlns:a16="http://schemas.microsoft.com/office/drawing/2014/main" val="10000"/>
                  </a:ext>
                </a:extLst>
              </a:tr>
              <a:tr h="36150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Unity.</a:t>
                      </a:r>
                      <a:endParaRPr lang="en-US" sz="900" b="0" i="0" u="none" strike="noStrike" cap="none" noProof="0" dirty="0">
                        <a:solidFill>
                          <a:schemeClr val="bg1">
                            <a:lumMod val="85000"/>
                          </a:schemeClr>
                        </a:solidFill>
                        <a:latin typeface="Roboto"/>
                        <a:sym typeface="Roboto"/>
                      </a:endParaRPr>
                    </a:p>
                    <a:p>
                      <a:pPr marL="0" marR="0" lvl="0" indent="0" rtl="0">
                        <a:lnSpc>
                          <a:spcPct val="100000"/>
                        </a:lnSpc>
                        <a:spcBef>
                          <a:spcPts val="0"/>
                        </a:spcBef>
                        <a:spcAft>
                          <a:spcPts val="0"/>
                        </a:spcAft>
                        <a:buClr>
                          <a:schemeClr val="dk1"/>
                        </a:buClr>
                        <a:buSzPts val="900"/>
                        <a:buFont typeface="Arial"/>
                        <a:buNone/>
                      </a:pPr>
                      <a:endParaRPr sz="900" dirty="0">
                        <a:solidFill>
                          <a:srgbClr val="9E9E9E"/>
                        </a:solidFill>
                        <a:latin typeface="Roboto"/>
                        <a:ea typeface="Roboto"/>
                        <a:cs typeface="Roboto"/>
                        <a:sym typeface="Roboto"/>
                      </a:endParaRPr>
                    </a:p>
                  </a:txBody>
                  <a:tcPr marL="91425" marR="91425" marT="91425" marB="91425">
                    <a:lnL w="19050" cap="flat" cmpd="sng">
                      <a:solidFill>
                        <a:srgbClr val="666666"/>
                      </a:solidFill>
                      <a:prstDash val="solid"/>
                      <a:round/>
                      <a:headEnd type="none" w="sm" len="sm"/>
                      <a:tailEnd type="none" w="sm" len="sm"/>
                    </a:lnL>
                    <a:lnR w="19050" cap="flat" cmpd="sng" algn="ctr">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Spend time learning about unity engine and its more niche areas.</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1"/>
                  </a:ext>
                </a:extLst>
              </a:tr>
              <a:tr h="347850">
                <a:tc>
                  <a:txBody>
                    <a:bodyPr/>
                    <a:lstStyle/>
                    <a:p>
                      <a:pPr marL="0" marR="0" lvl="0" indent="0">
                        <a:lnSpc>
                          <a:spcPct val="100000"/>
                        </a:lnSpc>
                        <a:spcBef>
                          <a:spcPts val="0"/>
                        </a:spcBef>
                        <a:spcAft>
                          <a:spcPts val="0"/>
                        </a:spcAft>
                        <a:buNone/>
                      </a:pPr>
                      <a:r>
                        <a:rPr lang="en-AU" sz="900" b="0" i="0" u="none" strike="noStrike" cap="none" noProof="0" dirty="0">
                          <a:solidFill>
                            <a:srgbClr val="92D050"/>
                          </a:solidFill>
                          <a:latin typeface="Roboto"/>
                        </a:rPr>
                        <a:t>Level design.</a:t>
                      </a:r>
                      <a:endParaRPr lang="en-US" sz="900" b="0" i="0" u="none" strike="noStrike" cap="non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cap="none" noProof="0" dirty="0">
                        <a:solidFill>
                          <a:schemeClr val="bg1">
                            <a:lumMod val="85000"/>
                          </a:schemeClr>
                        </a:solidFill>
                        <a:latin typeface="Roboto"/>
                      </a:endParaRPr>
                    </a:p>
                  </a:txBody>
                  <a:tcPr marL="91425" marR="91425" marT="91425" marB="91425">
                    <a:lnL w="19050" cap="flat" cmpd="sng">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tc>
                  <a:txBody>
                    <a:bodyPr/>
                    <a:lstStyle/>
                    <a:p>
                      <a:pPr marL="0" marR="0" lvl="0" indent="0" algn="l">
                        <a:lnSpc>
                          <a:spcPct val="100000"/>
                        </a:lnSpc>
                        <a:spcBef>
                          <a:spcPts val="0"/>
                        </a:spcBef>
                        <a:spcAft>
                          <a:spcPts val="0"/>
                        </a:spcAft>
                        <a:buNone/>
                      </a:pPr>
                      <a:r>
                        <a:rPr lang="en-AU" sz="900" b="0" i="0" u="none" strike="noStrike" cap="none" noProof="0" dirty="0">
                          <a:solidFill>
                            <a:srgbClr val="92D050"/>
                          </a:solidFill>
                          <a:latin typeface="Roboto"/>
                        </a:rPr>
                        <a:t>Exposure to level design in the industry to help me build knowledge. Researching other games and how their level designs are put out. </a:t>
                      </a:r>
                    </a:p>
                    <a:p>
                      <a:pPr marL="0" marR="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lgn="ctr">
                      <a:solidFill>
                        <a:srgbClr val="666666"/>
                      </a:solidFill>
                      <a:prstDash val="solid"/>
                      <a:round/>
                      <a:headEnd type="none" w="sm" len="sm"/>
                      <a:tailEnd type="none" w="sm" len="sm"/>
                    </a:lnT>
                    <a:lnB w="19050" cap="flat" cmpd="sng" algn="ctr">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347849">
                <a:tc>
                  <a:txBody>
                    <a:bodyPr/>
                    <a:lstStyle/>
                    <a:p>
                      <a:pPr marL="0" marR="0" lvl="0" indent="0">
                        <a:lnSpc>
                          <a:spcPct val="100000"/>
                        </a:lnSpc>
                        <a:spcBef>
                          <a:spcPts val="0"/>
                        </a:spcBef>
                        <a:spcAft>
                          <a:spcPts val="0"/>
                        </a:spcAft>
                        <a:buNone/>
                      </a:pPr>
                      <a:r>
                        <a:rPr lang="en-AU" sz="900" b="0" i="0" u="none" strike="noStrike" noProof="0" dirty="0">
                          <a:solidFill>
                            <a:srgbClr val="92D050"/>
                          </a:solidFill>
                          <a:latin typeface="Roboto"/>
                        </a:rPr>
                        <a:t>Documentation skills.</a:t>
                      </a:r>
                      <a:endParaRPr lang="en-US" sz="900" b="0" i="0" u="none" strike="noStrike" noProof="0" dirty="0">
                        <a:solidFill>
                          <a:schemeClr val="bg1">
                            <a:lumMod val="85000"/>
                          </a:schemeClr>
                        </a:solidFill>
                        <a:latin typeface="Roboto"/>
                      </a:endParaRPr>
                    </a:p>
                    <a:p>
                      <a:pPr marL="0" marR="0" lvl="0" indent="0">
                        <a:lnSpc>
                          <a:spcPct val="100000"/>
                        </a:lnSpc>
                        <a:spcBef>
                          <a:spcPts val="0"/>
                        </a:spcBef>
                        <a:spcAft>
                          <a:spcPts val="0"/>
                        </a:spcAft>
                        <a:buNone/>
                      </a:pPr>
                      <a:endParaRPr lang="en-US" sz="900" b="0" i="0" u="none" strike="noStrike" noProof="0" dirty="0">
                        <a:solidFill>
                          <a:schemeClr val="bg1">
                            <a:lumMod val="85000"/>
                          </a:schemeClr>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tc>
                  <a:txBody>
                    <a:bodyPr/>
                    <a:lstStyle/>
                    <a:p>
                      <a:pPr marL="0" lvl="0" indent="0" algn="l">
                        <a:lnSpc>
                          <a:spcPct val="100000"/>
                        </a:lnSpc>
                        <a:spcBef>
                          <a:spcPts val="0"/>
                        </a:spcBef>
                        <a:spcAft>
                          <a:spcPts val="0"/>
                        </a:spcAft>
                        <a:buNone/>
                      </a:pPr>
                      <a:r>
                        <a:rPr lang="en-AU" sz="900" b="0" i="0" u="none" strike="noStrike" cap="none" noProof="0" dirty="0">
                          <a:solidFill>
                            <a:srgbClr val="92D050"/>
                          </a:solidFill>
                          <a:latin typeface="Roboto"/>
                        </a:rPr>
                        <a:t>Exposure to industry standard documents and practicing on grammar.</a:t>
                      </a:r>
                    </a:p>
                    <a:p>
                      <a:pPr marL="0" lvl="0" indent="0" algn="l">
                        <a:lnSpc>
                          <a:spcPct val="100000"/>
                        </a:lnSpc>
                        <a:spcBef>
                          <a:spcPts val="0"/>
                        </a:spcBef>
                        <a:spcAft>
                          <a:spcPts val="0"/>
                        </a:spcAft>
                        <a:buNone/>
                      </a:pPr>
                      <a:endParaRPr lang="en-AU" sz="900" b="0" i="0" u="none" strike="noStrike" cap="none" noProof="0" dirty="0">
                        <a:solidFill>
                          <a:srgbClr val="92D050"/>
                        </a:solidFill>
                        <a:latin typeface="Roboto"/>
                      </a:endParaRPr>
                    </a:p>
                  </a:txBody>
                  <a:tcPr marL="91425" marR="91425" marT="91425" marB="91425">
                    <a:lnL w="19050">
                      <a:solidFill>
                        <a:srgbClr val="666666"/>
                      </a:solidFill>
                    </a:lnL>
                    <a:lnR w="19050">
                      <a:solidFill>
                        <a:srgbClr val="666666"/>
                      </a:solidFill>
                    </a:lnR>
                    <a:lnT w="19050" cap="flat" cmpd="sng" algn="ctr">
                      <a:solidFill>
                        <a:srgbClr val="666666"/>
                      </a:solidFill>
                      <a:prstDash val="solid"/>
                      <a:round/>
                      <a:headEnd type="none" w="sm" len="sm"/>
                      <a:tailEnd type="none" w="sm" len="sm"/>
                    </a:lnT>
                    <a:lnB w="19050">
                      <a:solidFill>
                        <a:srgbClr val="666666"/>
                      </a:solidFill>
                    </a:lnB>
                  </a:tcPr>
                </a:tc>
                <a:extLst>
                  <a:ext uri="{0D108BD9-81ED-4DB2-BD59-A6C34878D82A}">
                    <a16:rowId xmlns:a16="http://schemas.microsoft.com/office/drawing/2014/main" val="3932064688"/>
                  </a:ext>
                </a:extLst>
              </a:tr>
            </a:tbl>
          </a:graphicData>
        </a:graphic>
      </p:graphicFrame>
      <p:sp>
        <p:nvSpPr>
          <p:cNvPr id="253" name="Google Shape;253;p40"/>
          <p:cNvSpPr txBox="1">
            <a:spLocks noGrp="1"/>
          </p:cNvSpPr>
          <p:nvPr>
            <p:ph type="title"/>
          </p:nvPr>
        </p:nvSpPr>
        <p:spPr>
          <a:xfrm>
            <a:off x="323525" y="205975"/>
            <a:ext cx="8490900" cy="857400"/>
          </a:xfrm>
          <a:prstGeom prst="rect">
            <a:avLst/>
          </a:prstGeom>
          <a:noFill/>
          <a:ln>
            <a:noFill/>
          </a:ln>
        </p:spPr>
        <p:txBody>
          <a:bodyPr spcFirstLastPara="1" wrap="square" lIns="91425" tIns="45700" rIns="91425" bIns="45700" anchor="ctr" anchorCtr="0">
            <a:noAutofit/>
          </a:bodyPr>
          <a:lstStyle/>
          <a:p>
            <a:r>
              <a:rPr lang="en-AU" sz="3600" b="0" dirty="0">
                <a:latin typeface="Roboto"/>
                <a:ea typeface="Roboto"/>
                <a:cs typeface="Roboto"/>
                <a:sym typeface="Roboto"/>
              </a:rPr>
              <a:t>Self-Assessment | </a:t>
            </a:r>
            <a:r>
              <a:rPr lang="en-AU" sz="3000" b="0" dirty="0">
                <a:solidFill>
                  <a:srgbClr val="8CB3E3"/>
                </a:solidFill>
                <a:latin typeface="Roboto"/>
                <a:ea typeface="Roboto"/>
                <a:cs typeface="Roboto"/>
                <a:sym typeface="Roboto"/>
              </a:rPr>
              <a:t>Technical Skills</a:t>
            </a:r>
            <a:endParaRPr lang="en-US" sz="3000" b="0" dirty="0">
              <a:ea typeface="Roboto"/>
            </a:endParaRPr>
          </a:p>
        </p:txBody>
      </p:sp>
      <p:sp>
        <p:nvSpPr>
          <p:cNvPr id="254" name="Google Shape;254;p40"/>
          <p:cNvSpPr txBox="1">
            <a:spLocks noGrp="1"/>
          </p:cNvSpPr>
          <p:nvPr>
            <p:ph type="body" idx="1"/>
          </p:nvPr>
        </p:nvSpPr>
        <p:spPr>
          <a:xfrm>
            <a:off x="382075" y="1063375"/>
            <a:ext cx="7900200" cy="2943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chemeClr val="bg1">
                    <a:lumMod val="75000"/>
                  </a:schemeClr>
                </a:solidFill>
                <a:latin typeface="Roboto"/>
                <a:ea typeface="Roboto"/>
                <a:cs typeface="Roboto"/>
                <a:sym typeface="Roboto"/>
              </a:rPr>
              <a:t>Identify three technical skills that relate to your career goals and provide an example of how you could improve on each.</a:t>
            </a:r>
            <a:endParaRPr lang="en-US" dirty="0">
              <a:solidFill>
                <a:schemeClr val="bg1">
                  <a:lumMod val="75000"/>
                </a:schemeClr>
              </a:solidFill>
            </a:endParaRPr>
          </a:p>
        </p:txBody>
      </p:sp>
    </p:spTree>
    <p:extLst>
      <p:ext uri="{BB962C8B-B14F-4D97-AF65-F5344CB8AC3E}">
        <p14:creationId xmlns:p14="http://schemas.microsoft.com/office/powerpoint/2010/main" val="97558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0" y="1666864"/>
            <a:ext cx="9143999"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1" y="2051584"/>
            <a:ext cx="7633855"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F0"/>
              </a:buClr>
              <a:buSzPts val="3600"/>
              <a:buFont typeface="Roboto"/>
              <a:buNone/>
            </a:pPr>
            <a:r>
              <a:rPr lang="en-AU" sz="3600" b="1" i="0" u="none" strike="noStrike" cap="none">
                <a:solidFill>
                  <a:srgbClr val="00B0F0"/>
                </a:solidFill>
                <a:latin typeface="Roboto"/>
                <a:ea typeface="Roboto"/>
                <a:sym typeface="Roboto"/>
              </a:rPr>
              <a:t>Industry Research</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38654374"/>
      </p:ext>
    </p:extLst>
  </p:cSld>
  <p:clrMapOvr>
    <a:masterClrMapping/>
  </p:clrMapOvr>
</p:sld>
</file>

<file path=ppt/theme/theme1.xml><?xml version="1.0" encoding="utf-8"?>
<a:theme xmlns:a="http://schemas.openxmlformats.org/drawingml/2006/main" name="Office 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1">
  <a:themeElements>
    <a:clrScheme name="Custom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6" ma:contentTypeDescription="Create a new document." ma:contentTypeScope="" ma:versionID="a8e874a37cffdad5dba038be2b416c57">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abafd1d7be34856416703c6a7cac2e72"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Props1.xml><?xml version="1.0" encoding="utf-8"?>
<ds:datastoreItem xmlns:ds="http://schemas.openxmlformats.org/officeDocument/2006/customXml" ds:itemID="{C2EF904E-D75F-467F-87CD-78704E492D9B}">
  <ds:schemaRefs>
    <ds:schemaRef ds:uri="4ba0a89f-8d28-45b8-8c8a-cf56563c9d8a"/>
    <ds:schemaRef ds:uri="6ac566f0-206d-4bc5-bcec-ce830458d3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55D2E7F-1A1D-4689-9803-A383A66DF58B}">
  <ds:schemaRefs>
    <ds:schemaRef ds:uri="http://schemas.microsoft.com/sharepoint/v3/contenttype/forms"/>
  </ds:schemaRefs>
</ds:datastoreItem>
</file>

<file path=customXml/itemProps3.xml><?xml version="1.0" encoding="utf-8"?>
<ds:datastoreItem xmlns:ds="http://schemas.openxmlformats.org/officeDocument/2006/customXml" ds:itemID="{92F8FD06-6DF9-45FC-B2C5-AB7D7B6CFB25}">
  <ds:schemaRefs>
    <ds:schemaRef ds:uri="4ba0a89f-8d28-45b8-8c8a-cf56563c9d8a"/>
    <ds:schemaRef ds:uri="6ac566f0-206d-4bc5-bcec-ce830458d3f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647</TotalTime>
  <Words>1772</Words>
  <Application>Microsoft Office PowerPoint</Application>
  <PresentationFormat>On-screen Show (16:9)</PresentationFormat>
  <Paragraphs>307</Paragraphs>
  <Slides>29</Slides>
  <Notes>29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Calibri</vt:lpstr>
      <vt:lpstr>Arial</vt:lpstr>
      <vt:lpstr>Roboto</vt:lpstr>
      <vt:lpstr>Office Theme1</vt:lpstr>
      <vt:lpstr>Office Theme1</vt:lpstr>
      <vt:lpstr>PowerPoint Presentation</vt:lpstr>
      <vt:lpstr>Introduction</vt:lpstr>
      <vt:lpstr>Submission | Guidelines</vt:lpstr>
      <vt:lpstr>PowerPoint Presentation</vt:lpstr>
      <vt:lpstr>Self-Assessment | Career Goals</vt:lpstr>
      <vt:lpstr>Self-Assessment | Feedback</vt:lpstr>
      <vt:lpstr>Self-Assessment | Soft Skills</vt:lpstr>
      <vt:lpstr>Self-Assessment | Technical Skills</vt:lpstr>
      <vt:lpstr>PowerPoint Presentation</vt:lpstr>
      <vt:lpstr>Industry Research | Job Advert 1</vt:lpstr>
      <vt:lpstr>Industry Research | Job Advert 2</vt:lpstr>
      <vt:lpstr>Industry Research | Portfolio 1</vt:lpstr>
      <vt:lpstr>Industry Research | Portfolio 2</vt:lpstr>
      <vt:lpstr>Industry Research | Local Company</vt:lpstr>
      <vt:lpstr>Industry Research | Local Projects </vt:lpstr>
      <vt:lpstr>Industry Research | International Company</vt:lpstr>
      <vt:lpstr>Industry Research | International Projects </vt:lpstr>
      <vt:lpstr>Industry Research | Knowledge</vt:lpstr>
      <vt:lpstr>Industry Research | Industry Bodies </vt:lpstr>
      <vt:lpstr>Industry Research | Industry Event </vt:lpstr>
      <vt:lpstr>Industry Research | Research links</vt:lpstr>
      <vt:lpstr>PowerPoint Presentation</vt:lpstr>
      <vt:lpstr>Professional Development Plan | Network</vt:lpstr>
      <vt:lpstr>Professional Development Plan | Networking</vt:lpstr>
      <vt:lpstr>Professional Development Plan | Networking</vt:lpstr>
      <vt:lpstr>Professional Development Plan | Career Plan</vt:lpstr>
      <vt:lpstr>Professional Development Plan | Feedback</vt:lpstr>
      <vt:lpstr>PowerPoint Presentation</vt:lpstr>
      <vt:lpstr>Evaluation | Career Plan/Goals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Art Pipeline Assessment 1</dc:title>
  <dc:creator>Stephen Honegger</dc:creator>
  <cp:lastModifiedBy>Brian McNamee</cp:lastModifiedBy>
  <cp:revision>780</cp:revision>
  <dcterms:modified xsi:type="dcterms:W3CDTF">2023-09-15T02:33:10Z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ies>
</file>