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48"/>
  </p:normalViewPr>
  <p:slideViewPr>
    <p:cSldViewPr snapToGrid="0">
      <p:cViewPr varScale="1">
        <p:scale>
          <a:sx n="110" d="100"/>
          <a:sy n="110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CEC9-48A2-C406-F046-FAF121748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55FAA-9D0D-0353-570A-A1C2AB4E5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249A-EBB5-17FC-5AE4-92FC40F5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F2D5-AC72-DF4D-8044-34895365B1C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C7490-8B4A-F814-3213-20C50E0B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C3D8F-0EFB-B999-7E82-416C1B0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72-8C05-EF4B-912D-D84034286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E82C-6481-4512-41B7-36A0C01A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F06B3-577C-BF5F-02EA-383BF74AE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121DA-CAE8-A14F-9A72-635C7129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F2D5-AC72-DF4D-8044-34895365B1C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C16D0-3DEC-F2B3-6C61-EF8FC6A2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CF9EE-AB1F-C6B2-3BF8-6B88671B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72-8C05-EF4B-912D-D84034286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61558-94B6-72CC-3108-EF6CD219F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23CD9-1DC3-30C4-D0A2-566124BED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33CDD-1C7A-4D2F-98F4-E8003BA6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F2D5-AC72-DF4D-8044-34895365B1C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89652-1A4B-7CCB-0D87-C7C4C5EF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17107-25EE-1F4D-AC54-12A60D20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72-8C05-EF4B-912D-D84034286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CB4E-F7B5-BA0C-9F3B-E3193239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F479B-FA4E-4C45-9108-0188661D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9480-28E9-ACBD-70CF-444EEEF9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F2D5-AC72-DF4D-8044-34895365B1C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46A5-5BD3-2BA8-8DB2-36EA79B3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972D-8372-702C-D528-28696302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72-8C05-EF4B-912D-D84034286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9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4D8B-C585-3884-00F5-CC695FA5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E690-D292-47E2-00F1-101CC67ED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C2856-5BA9-174A-083E-71CE09C3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F2D5-AC72-DF4D-8044-34895365B1C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840AC-8B0C-12E5-88CC-60AE8F72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042B1-26C8-6CB5-EA9C-7E4C2ECA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72-8C05-EF4B-912D-D84034286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0D05-BCCC-2B65-0D80-0BFE6FAE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DD04-8021-3055-CA63-BCDD0CA1F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E2E99-29D4-DFD4-B7BE-A07EA9D0C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55FFD-B623-DC73-394A-1E4D29CB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F2D5-AC72-DF4D-8044-34895365B1C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4D44A-ED36-EEF2-A141-A82E78B5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EEF70-873B-9D20-AEEB-023E3568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72-8C05-EF4B-912D-D84034286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7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94DD-9A54-E619-A095-D3693143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F0F02-61C3-0F72-3464-4928475F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C8D9E-CE9C-3188-032C-9DCAA1415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DD3E5-16DB-AD2F-C1A3-57F41BF83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0A26F-B10F-32D5-0C5C-A507FE7BF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3D335-676A-E7D3-AE5E-0D85E755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F2D5-AC72-DF4D-8044-34895365B1C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440E3-0371-D239-A45C-D2A21D93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BB8ED5-C96C-1A26-CD52-52F4051E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72-8C05-EF4B-912D-D84034286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2317-EA53-D2D0-ED73-55FCB279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92B42-5389-6574-6BA9-EBD32B10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F2D5-AC72-DF4D-8044-34895365B1C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9820-2419-F7EC-B9B1-18943477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23036-2536-7E68-D91C-EDAA1E14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72-8C05-EF4B-912D-D84034286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1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4E47C-6FA3-2740-C599-20F8CE47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F2D5-AC72-DF4D-8044-34895365B1C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1F192-EBBF-0EF1-5CF1-FDE6528F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12ACC-60B5-604B-41C3-11C1EC98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72-8C05-EF4B-912D-D84034286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70C3-8391-7AE4-3C38-F2BC69CF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D0D0-1305-D526-313A-1310842F0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A5CCF-4B2B-E21A-CFE0-FDFF4E571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8108A-4D00-00A3-8333-E056FB27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F2D5-AC72-DF4D-8044-34895365B1C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918F9-252C-E444-AF91-C9F7312B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7422D-D66D-89EE-80FB-940D6245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72-8C05-EF4B-912D-D84034286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6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0269-BC47-41E9-8A14-A7CDE654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43CE5-73F8-3333-2871-5523EDD4C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1C3D1-CFC9-EF44-A7C0-BACF115D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4E078-1AA3-BB3C-C8BF-B68F944B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F2D5-AC72-DF4D-8044-34895365B1C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D3208-7BC0-1E19-392D-3AFF3CD5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FC0E8-E0B2-B138-CF2D-0AEE441F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72-8C05-EF4B-912D-D84034286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3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3C9A3-782C-2A38-E1A4-D1B625D8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4752-87DF-A8EB-9AAA-8D6A8943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C9117-9294-3E03-EE5C-184902A3C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CF2D5-AC72-DF4D-8044-34895365B1C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EEA6E-B40B-A3A4-129F-2FC1BCDD4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05709-731F-4C47-3BBD-DDEF1A4C8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CFD72-8C05-EF4B-912D-D84034286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8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82A0A8-50BD-75D9-8AFB-403324909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6BFCDA3-6996-F900-E4B9-861522EB47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61457" y="-805543"/>
            <a:ext cx="4386943" cy="438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graph showing a number of clusters&#10;&#10;Description automatically generated with medium confidence">
            <a:extLst>
              <a:ext uri="{FF2B5EF4-FFF2-40B4-BE49-F238E27FC236}">
                <a16:creationId xmlns:a16="http://schemas.microsoft.com/office/drawing/2014/main" id="{6CA66EA5-6983-FD8F-34BA-E94D552C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25413"/>
            <a:ext cx="6032500" cy="43815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D28DCD-40FB-9201-5CCF-D7D344177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30568"/>
              </p:ext>
            </p:extLst>
          </p:nvPr>
        </p:nvGraphicFramePr>
        <p:xfrm>
          <a:off x="6893368" y="254644"/>
          <a:ext cx="4064000" cy="6331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805747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9767393"/>
                    </a:ext>
                  </a:extLst>
                </a:gridCol>
              </a:tblGrid>
              <a:tr h="346924">
                <a:tc>
                  <a:txBody>
                    <a:bodyPr/>
                    <a:lstStyle/>
                    <a:p>
                      <a:r>
                        <a:rPr lang="en-US" sz="1600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724953"/>
                  </a:ext>
                </a:extLst>
              </a:tr>
              <a:tr h="1127501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Tribal Governance Discussion</a:t>
                      </a:r>
                    </a:p>
                    <a:p>
                      <a:r>
                        <a:rPr lang="en-US" sz="1600" dirty="0"/>
                        <a:t>Focus on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511792"/>
                  </a:ext>
                </a:extLst>
              </a:tr>
              <a:tr h="1127501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Community Discussion</a:t>
                      </a:r>
                    </a:p>
                    <a:p>
                      <a:r>
                        <a:rPr lang="en-US" sz="1600" dirty="0"/>
                        <a:t>Focus on Maintenance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38603"/>
                  </a:ext>
                </a:extLst>
              </a:tr>
              <a:tr h="867308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Continuing Education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922228"/>
                  </a:ext>
                </a:extLst>
              </a:tr>
              <a:tr h="86730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Equipment discussion</a:t>
                      </a:r>
                    </a:p>
                    <a:p>
                      <a:r>
                        <a:rPr lang="en-US" sz="1600" dirty="0"/>
                        <a:t>Focus on End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22972"/>
                  </a:ext>
                </a:extLst>
              </a:tr>
              <a:tr h="867308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Lab discussion</a:t>
                      </a:r>
                    </a:p>
                    <a:p>
                      <a:r>
                        <a:rPr lang="en-US" sz="1600" dirty="0"/>
                        <a:t>Discusses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18218"/>
                  </a:ext>
                </a:extLst>
              </a:tr>
              <a:tr h="1127501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Focus on Environment and equipment installation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6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75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8904-B89D-6268-4F67-7EE6BA9E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hart with colorful dots&#10;&#10;Description automatically generated">
            <a:extLst>
              <a:ext uri="{FF2B5EF4-FFF2-40B4-BE49-F238E27FC236}">
                <a16:creationId xmlns:a16="http://schemas.microsoft.com/office/drawing/2014/main" id="{11996E5B-E8A8-68E9-C243-0DED75E70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679" y="365125"/>
            <a:ext cx="5651500" cy="42037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6146E6-BA33-685F-0C64-2D8E7863D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36255"/>
              </p:ext>
            </p:extLst>
          </p:nvPr>
        </p:nvGraphicFramePr>
        <p:xfrm>
          <a:off x="6893368" y="254644"/>
          <a:ext cx="4064000" cy="6514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646">
                  <a:extLst>
                    <a:ext uri="{9D8B030D-6E8A-4147-A177-3AD203B41FA5}">
                      <a16:colId xmlns:a16="http://schemas.microsoft.com/office/drawing/2014/main" val="2780574746"/>
                    </a:ext>
                  </a:extLst>
                </a:gridCol>
                <a:gridCol w="1862354">
                  <a:extLst>
                    <a:ext uri="{9D8B030D-6E8A-4147-A177-3AD203B41FA5}">
                      <a16:colId xmlns:a16="http://schemas.microsoft.com/office/drawing/2014/main" val="3049767393"/>
                    </a:ext>
                  </a:extLst>
                </a:gridCol>
              </a:tblGrid>
              <a:tr h="346924">
                <a:tc>
                  <a:txBody>
                    <a:bodyPr/>
                    <a:lstStyle/>
                    <a:p>
                      <a:r>
                        <a:rPr lang="en-US" sz="1600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724953"/>
                  </a:ext>
                </a:extLst>
              </a:tr>
              <a:tr h="1127501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Stage Specific</a:t>
                      </a:r>
                    </a:p>
                    <a:p>
                      <a:r>
                        <a:rPr lang="en-US" sz="1600" dirty="0"/>
                        <a:t>Federal Policies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511792"/>
                  </a:ext>
                </a:extLst>
              </a:tr>
              <a:tr h="1127501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Environment, Stage Specific, or regulations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38603"/>
                  </a:ext>
                </a:extLst>
              </a:tr>
              <a:tr h="867308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922228"/>
                  </a:ext>
                </a:extLst>
              </a:tr>
              <a:tr h="86730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22972"/>
                  </a:ext>
                </a:extLst>
              </a:tr>
              <a:tr h="867308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18218"/>
                  </a:ext>
                </a:extLst>
              </a:tr>
              <a:tr h="1127501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Focus on Federal Policies or Background, Focused on system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6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05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69C9-C95D-BB70-9A1A-3F6143D5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hart with colorful dots and numbers&#10;&#10;Description automatically generated">
            <a:extLst>
              <a:ext uri="{FF2B5EF4-FFF2-40B4-BE49-F238E27FC236}">
                <a16:creationId xmlns:a16="http://schemas.microsoft.com/office/drawing/2014/main" id="{449F9C75-DD82-2B07-CC62-42F63DD9B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948430"/>
            <a:ext cx="5651500" cy="42037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0C5557-C3D8-2CF0-1B1E-36E588FE4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804756"/>
              </p:ext>
            </p:extLst>
          </p:nvPr>
        </p:nvGraphicFramePr>
        <p:xfrm>
          <a:off x="6893368" y="87855"/>
          <a:ext cx="4064000" cy="677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646">
                  <a:extLst>
                    <a:ext uri="{9D8B030D-6E8A-4147-A177-3AD203B41FA5}">
                      <a16:colId xmlns:a16="http://schemas.microsoft.com/office/drawing/2014/main" val="2780574746"/>
                    </a:ext>
                  </a:extLst>
                </a:gridCol>
                <a:gridCol w="1862354">
                  <a:extLst>
                    <a:ext uri="{9D8B030D-6E8A-4147-A177-3AD203B41FA5}">
                      <a16:colId xmlns:a16="http://schemas.microsoft.com/office/drawing/2014/main" val="3049767393"/>
                    </a:ext>
                  </a:extLst>
                </a:gridCol>
              </a:tblGrid>
              <a:tr h="276614">
                <a:tc>
                  <a:txBody>
                    <a:bodyPr/>
                    <a:lstStyle/>
                    <a:p>
                      <a:r>
                        <a:rPr lang="en-US" sz="1200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724953"/>
                  </a:ext>
                </a:extLst>
              </a:tr>
              <a:tr h="89899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Background information but not Tribal Governance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511792"/>
                  </a:ext>
                </a:extLst>
              </a:tr>
              <a:tr h="898993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Federal Policies but no chemicals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38603"/>
                  </a:ext>
                </a:extLst>
              </a:tr>
              <a:tr h="691533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Environment and Regulations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922228"/>
                  </a:ext>
                </a:extLst>
              </a:tr>
              <a:tr h="691533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State or Potable Water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22972"/>
                  </a:ext>
                </a:extLst>
              </a:tr>
              <a:tr h="691533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Environment</a:t>
                      </a:r>
                    </a:p>
                    <a:p>
                      <a:r>
                        <a:rPr lang="en-US" sz="1200" dirty="0"/>
                        <a:t>Potable Water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18218"/>
                  </a:ext>
                </a:extLst>
              </a:tr>
              <a:tr h="656173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Potable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Focused on Water Received by the User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System Breakdown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38067"/>
                  </a:ext>
                </a:extLst>
              </a:tr>
              <a:tr h="898993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Focus on Federal Policies or Background, Focused on Strategic Planning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61308"/>
                  </a:ext>
                </a:extLst>
              </a:tr>
              <a:tr h="898993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8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79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144</Words>
  <Application>Microsoft Macintosh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Mobley</dc:creator>
  <cp:lastModifiedBy>William Mobley</cp:lastModifiedBy>
  <cp:revision>1</cp:revision>
  <dcterms:created xsi:type="dcterms:W3CDTF">2023-10-20T14:02:15Z</dcterms:created>
  <dcterms:modified xsi:type="dcterms:W3CDTF">2023-10-20T16:28:21Z</dcterms:modified>
</cp:coreProperties>
</file>