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자바학개론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개발환경 구축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JDK </a:t>
            </a:r>
            <a:r>
              <a:rPr lang="ko-KR" altLang="en-US" sz="1400" dirty="0" smtClean="0">
                <a:solidFill>
                  <a:schemeClr val="tx1"/>
                </a:solidFill>
              </a:rPr>
              <a:t>설치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자바 개발을 위한 개발 도구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</a:rPr>
              <a:t>oracle JDK, open JDK,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zulu</a:t>
            </a:r>
            <a:r>
              <a:rPr lang="en-US" altLang="ko-KR" sz="1400" dirty="0" smtClean="0">
                <a:solidFill>
                  <a:schemeClr val="tx1"/>
                </a:solidFill>
              </a:rPr>
              <a:t> JDK </a:t>
            </a:r>
            <a:r>
              <a:rPr lang="ko-KR" altLang="en-US" sz="1400" dirty="0" smtClean="0">
                <a:solidFill>
                  <a:schemeClr val="tx1"/>
                </a:solidFill>
              </a:rPr>
              <a:t>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설치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>
                <a:solidFill>
                  <a:schemeClr val="tx1"/>
                </a:solidFill>
                <a:hlinkClick r:id="rId2"/>
              </a:rPr>
              <a:t>www.oracle.com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Java SE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1.8 </a:t>
            </a:r>
            <a:r>
              <a:rPr lang="ko-KR" altLang="en-US" sz="1400" dirty="0">
                <a:solidFill>
                  <a:schemeClr val="tx1"/>
                </a:solidFill>
              </a:rPr>
              <a:t>버전 다운로드 및 설치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환경 변수 설정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tx1"/>
                </a:solidFill>
              </a:rPr>
              <a:t>javac.exe, java.exe</a:t>
            </a:r>
            <a:r>
              <a:rPr lang="ko-KR" altLang="en-US" sz="1400" dirty="0" smtClean="0">
                <a:solidFill>
                  <a:schemeClr val="tx1"/>
                </a:solidFill>
              </a:rPr>
              <a:t>는 편의상 어느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경로에서든</a:t>
            </a:r>
            <a:r>
              <a:rPr lang="ko-KR" altLang="en-US" sz="1400" dirty="0" smtClean="0">
                <a:solidFill>
                  <a:schemeClr val="tx1"/>
                </a:solidFill>
              </a:rPr>
              <a:t> 실행 가능해야 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이를 위해 환경 변수 설정 진행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시스템 속성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환경 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사용자변수에서 새로 만들기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변수 이름 </a:t>
            </a:r>
            <a:r>
              <a:rPr lang="en-US" altLang="ko-KR" sz="1400" dirty="0" smtClean="0">
                <a:solidFill>
                  <a:schemeClr val="tx1"/>
                </a:solidFill>
              </a:rPr>
              <a:t>: Path, </a:t>
            </a:r>
            <a:r>
              <a:rPr lang="ko-KR" altLang="en-US" sz="1400" dirty="0" smtClean="0">
                <a:solidFill>
                  <a:schemeClr val="tx1"/>
                </a:solidFill>
              </a:rPr>
              <a:t>변수 </a:t>
            </a:r>
            <a:r>
              <a:rPr lang="ko-KR" altLang="en-US" sz="1400" dirty="0">
                <a:solidFill>
                  <a:schemeClr val="tx1"/>
                </a:solidFill>
              </a:rPr>
              <a:t>값 </a:t>
            </a:r>
            <a:r>
              <a:rPr lang="en-US" altLang="ko-KR" sz="1400" dirty="0">
                <a:solidFill>
                  <a:schemeClr val="tx1"/>
                </a:solidFill>
              </a:rPr>
              <a:t>: “JDK</a:t>
            </a:r>
            <a:r>
              <a:rPr lang="ko-KR" altLang="en-US" sz="1400" dirty="0">
                <a:solidFill>
                  <a:schemeClr val="tx1"/>
                </a:solidFill>
              </a:rPr>
              <a:t> 설치 경로</a:t>
            </a:r>
            <a:r>
              <a:rPr lang="en-US" altLang="ko-KR" sz="1400" dirty="0">
                <a:solidFill>
                  <a:schemeClr val="tx1"/>
                </a:solidFill>
              </a:rPr>
              <a:t>/JDK1.8.x/bin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명령 프롬프트에서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“java”, 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javac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를 </a:t>
            </a:r>
            <a:r>
              <a:rPr lang="ko-KR" altLang="en-US" sz="1400" dirty="0">
                <a:solidFill>
                  <a:schemeClr val="tx1"/>
                </a:solidFill>
              </a:rPr>
              <a:t>각각 입력하여 설치 </a:t>
            </a:r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IDE (IntelliJ)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hlinkClick r:id="rId3"/>
              </a:rPr>
              <a:t>https://www.jetbrains.com</a:t>
            </a:r>
            <a:r>
              <a:rPr lang="en-US" altLang="ko-KR" sz="1400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IntelliJ Community 2018.3.6 </a:t>
            </a:r>
            <a:r>
              <a:rPr lang="ko-KR" altLang="en-US" sz="1400" dirty="0" smtClean="0">
                <a:solidFill>
                  <a:schemeClr val="tx1"/>
                </a:solidFill>
              </a:rPr>
              <a:t>버전 다운로드 및 설치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인코딩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설정 </a:t>
            </a:r>
            <a:r>
              <a:rPr lang="en-US" altLang="ko-KR" sz="1400" dirty="0">
                <a:solidFill>
                  <a:schemeClr val="tx1"/>
                </a:solidFill>
              </a:rPr>
              <a:t>: Editor -&gt; File Encodings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UTF-8</a:t>
            </a:r>
            <a:r>
              <a:rPr lang="ko-KR" altLang="en-US" sz="1400" dirty="0">
                <a:solidFill>
                  <a:schemeClr val="tx1"/>
                </a:solidFill>
              </a:rPr>
              <a:t>로 변경</a:t>
            </a:r>
            <a:r>
              <a:rPr lang="en-US" altLang="ko-KR" sz="1400" dirty="0">
                <a:solidFill>
                  <a:schemeClr val="tx1"/>
                </a:solidFill>
              </a:rPr>
              <a:t>, Transparent ~ </a:t>
            </a:r>
            <a:r>
              <a:rPr lang="ko-KR" altLang="en-US" sz="1400" dirty="0">
                <a:solidFill>
                  <a:schemeClr val="tx1"/>
                </a:solidFill>
              </a:rPr>
              <a:t>체크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solidFill>
                  <a:schemeClr val="tx1"/>
                </a:solidFill>
              </a:rPr>
              <a:t>폰트사이즈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Editor -&gt; Font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size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14, Line spacing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1.2 </a:t>
            </a:r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자바학개론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첫 번째 자바 프로그램의 작성과 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수업 폴더 생성 </a:t>
            </a:r>
            <a:r>
              <a:rPr lang="en-US" altLang="ko-KR" sz="1400" dirty="0" smtClean="0">
                <a:solidFill>
                  <a:schemeClr val="tx1"/>
                </a:solidFill>
              </a:rPr>
              <a:t>: “C:\JavaStudy\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오늘날짜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메모장에서 아래 코드를 입력 후 </a:t>
            </a:r>
            <a:r>
              <a:rPr lang="en-US" altLang="ko-KR" sz="1400" dirty="0" smtClean="0">
                <a:solidFill>
                  <a:schemeClr val="tx1"/>
                </a:solidFill>
              </a:rPr>
              <a:t>“C</a:t>
            </a:r>
            <a:r>
              <a:rPr lang="en-US" altLang="ko-KR" sz="1400" dirty="0">
                <a:solidFill>
                  <a:schemeClr val="tx1"/>
                </a:solidFill>
              </a:rPr>
              <a:t>:\JavaStudy\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오늘날짜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smtClean="0">
                <a:solidFill>
                  <a:schemeClr val="tx1"/>
                </a:solidFill>
              </a:rPr>
              <a:t>경로에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“HelloWorld.java”</a:t>
            </a:r>
            <a:r>
              <a:rPr lang="ko-KR" altLang="en-US" sz="1400" dirty="0" smtClean="0">
                <a:solidFill>
                  <a:schemeClr val="tx1"/>
                </a:solidFill>
              </a:rPr>
              <a:t>로 파일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명령 프롬프트에서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“cd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C:\JavaStudy\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오늘날짜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를 입력하여 폴더 이동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javac</a:t>
            </a:r>
            <a:r>
              <a:rPr lang="en-US" altLang="ko-KR" sz="1400" dirty="0" smtClean="0">
                <a:solidFill>
                  <a:schemeClr val="tx1"/>
                </a:solidFill>
              </a:rPr>
              <a:t> HelloWorld.java” </a:t>
            </a:r>
            <a:r>
              <a:rPr lang="ko-KR" altLang="en-US" sz="1400" dirty="0" smtClean="0">
                <a:solidFill>
                  <a:schemeClr val="tx1"/>
                </a:solidFill>
              </a:rPr>
              <a:t>입력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dir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smtClean="0">
                <a:solidFill>
                  <a:schemeClr val="tx1"/>
                </a:solidFill>
              </a:rPr>
              <a:t>입력하여 </a:t>
            </a:r>
            <a:r>
              <a:rPr lang="en-US" altLang="ko-KR" sz="1400" dirty="0" smtClean="0">
                <a:solidFill>
                  <a:schemeClr val="tx1"/>
                </a:solidFill>
              </a:rPr>
              <a:t>class </a:t>
            </a:r>
            <a:r>
              <a:rPr lang="ko-KR" altLang="en-US" sz="1400" dirty="0" smtClean="0">
                <a:solidFill>
                  <a:schemeClr val="tx1"/>
                </a:solidFill>
              </a:rPr>
              <a:t>파일 생성 확인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>
                <a:solidFill>
                  <a:schemeClr val="tx1"/>
                </a:solidFill>
              </a:rPr>
              <a:t>java HelloWorld” </a:t>
            </a:r>
            <a:r>
              <a:rPr lang="ko-KR" altLang="en-US" sz="1400" dirty="0">
                <a:solidFill>
                  <a:schemeClr val="tx1"/>
                </a:solidFill>
              </a:rPr>
              <a:t>입력하여 실행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실행 결과 확인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688" y="2395728"/>
            <a:ext cx="1033556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HelloWorld 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(“Hello Java World!”);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(“This is my first java program!”);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자바학개론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자바 프로그램의 실행 구조와 </a:t>
            </a:r>
            <a:r>
              <a:rPr lang="en-US" altLang="ko-KR" dirty="0" smtClean="0">
                <a:solidFill>
                  <a:schemeClr val="tx1"/>
                </a:solidFill>
              </a:rPr>
              <a:t>JVM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일반적인 프로그램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운영체제 위에서 실행되므로 프로그램은 운영체제에 의존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java </a:t>
            </a:r>
            <a:r>
              <a:rPr lang="ko-KR" altLang="en-US" sz="1400" dirty="0" smtClean="0">
                <a:solidFill>
                  <a:schemeClr val="tx1"/>
                </a:solidFill>
              </a:rPr>
              <a:t>프로그램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운영체제 위에 운영체제에 맞는 </a:t>
            </a:r>
            <a:r>
              <a:rPr lang="en-US" altLang="ko-KR" sz="1400" dirty="0" smtClean="0">
                <a:solidFill>
                  <a:schemeClr val="tx1"/>
                </a:solidFill>
              </a:rPr>
              <a:t>java virtual machine (JVM)</a:t>
            </a:r>
            <a:r>
              <a:rPr lang="ko-KR" altLang="en-US" sz="1400" dirty="0" smtClean="0">
                <a:solidFill>
                  <a:schemeClr val="tx1"/>
                </a:solidFill>
              </a:rPr>
              <a:t>이 존재하고 그 위에서 실행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하나의 코드로 </a:t>
            </a:r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r>
              <a:rPr lang="ko-KR" altLang="en-US" sz="1400" dirty="0">
                <a:solidFill>
                  <a:schemeClr val="tx1"/>
                </a:solidFill>
              </a:rPr>
              <a:t>에 관계 없이 </a:t>
            </a:r>
            <a:r>
              <a:rPr lang="ko-KR" altLang="en-US" sz="1400" dirty="0" smtClean="0">
                <a:solidFill>
                  <a:schemeClr val="tx1"/>
                </a:solidFill>
              </a:rPr>
              <a:t>프로그램 실행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compiler : </a:t>
            </a:r>
            <a:r>
              <a:rPr lang="ko-KR" altLang="en-US" dirty="0" smtClean="0">
                <a:solidFill>
                  <a:schemeClr val="tx1"/>
                </a:solidFill>
              </a:rPr>
              <a:t>자연언어로 사용자가 작성한 </a:t>
            </a:r>
            <a:r>
              <a:rPr lang="en-US" altLang="ko-KR" dirty="0" smtClean="0">
                <a:solidFill>
                  <a:schemeClr val="tx1"/>
                </a:solidFill>
              </a:rPr>
              <a:t>java </a:t>
            </a:r>
            <a:r>
              <a:rPr lang="ko-KR" altLang="en-US" dirty="0" smtClean="0">
                <a:solidFill>
                  <a:schemeClr val="tx1"/>
                </a:solidFill>
              </a:rPr>
              <a:t>소스 코드를 컴퓨터가 이해할 수 있는 언어로 번역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첫 </a:t>
            </a:r>
            <a:r>
              <a:rPr lang="ko-KR" altLang="en-US" dirty="0">
                <a:solidFill>
                  <a:schemeClr val="tx1"/>
                </a:solidFill>
              </a:rPr>
              <a:t>번째 </a:t>
            </a:r>
            <a:r>
              <a:rPr lang="en-US" altLang="ko-KR" dirty="0">
                <a:solidFill>
                  <a:schemeClr val="tx1"/>
                </a:solidFill>
              </a:rPr>
              <a:t>java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프로그램 관찰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파일명과 클래스 명은 동일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java</a:t>
            </a:r>
            <a:r>
              <a:rPr lang="ko-KR" altLang="en-US" sz="1400" dirty="0" smtClean="0">
                <a:solidFill>
                  <a:schemeClr val="tx1"/>
                </a:solidFill>
              </a:rPr>
              <a:t>의 소스 코드는 클래스 내 작성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java</a:t>
            </a:r>
            <a:r>
              <a:rPr lang="ko-KR" altLang="en-US" sz="1400" dirty="0" smtClean="0">
                <a:solidFill>
                  <a:schemeClr val="tx1"/>
                </a:solidFill>
              </a:rPr>
              <a:t>는 중괄호</a:t>
            </a:r>
            <a:r>
              <a:rPr lang="en-US" altLang="ko-KR" sz="1400" dirty="0" smtClean="0">
                <a:solidFill>
                  <a:schemeClr val="tx1"/>
                </a:solidFill>
              </a:rPr>
              <a:t>( { } )</a:t>
            </a:r>
            <a:r>
              <a:rPr lang="ko-KR" altLang="en-US" sz="1400" dirty="0" smtClean="0">
                <a:solidFill>
                  <a:schemeClr val="tx1"/>
                </a:solidFill>
              </a:rPr>
              <a:t>를 이용하여 영역 구분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문장의 끝에는 세미콜론</a:t>
            </a:r>
            <a:r>
              <a:rPr lang="en-US" altLang="ko-KR" sz="1400" dirty="0" smtClean="0">
                <a:solidFill>
                  <a:schemeClr val="tx1"/>
                </a:solidFill>
              </a:rPr>
              <a:t>( ; )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문장의 끝 표현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자바학개론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3423025"/>
            <a:ext cx="10401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4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첫 </a:t>
            </a:r>
            <a:r>
              <a:rPr lang="ko-KR" altLang="en-US" dirty="0">
                <a:solidFill>
                  <a:schemeClr val="tx1"/>
                </a:solidFill>
              </a:rPr>
              <a:t>번째 </a:t>
            </a:r>
            <a:r>
              <a:rPr lang="ko-KR" altLang="en-US" dirty="0" smtClean="0">
                <a:solidFill>
                  <a:schemeClr val="tx1"/>
                </a:solidFill>
              </a:rPr>
              <a:t>자바 </a:t>
            </a:r>
            <a:r>
              <a:rPr lang="ko-KR" altLang="en-US" dirty="0">
                <a:solidFill>
                  <a:schemeClr val="tx1"/>
                </a:solidFill>
              </a:rPr>
              <a:t>프로그램 관찰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프로그램 실행 시 </a:t>
            </a:r>
            <a:r>
              <a:rPr lang="en-US" altLang="ko-KR" sz="1400" dirty="0" smtClean="0">
                <a:solidFill>
                  <a:schemeClr val="tx1"/>
                </a:solidFill>
              </a:rPr>
              <a:t>main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안의 코드를 한 줄씩 순차적으로 실행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System.out.println</a:t>
            </a:r>
            <a:r>
              <a:rPr lang="ko-KR" altLang="en-US" sz="1400" dirty="0" smtClean="0">
                <a:solidFill>
                  <a:schemeClr val="tx1"/>
                </a:solidFill>
              </a:rPr>
              <a:t>의 소괄호 안에 출력하고 싶은 내용을 큰 따옴표로 감싸서 넣으면 내용 출력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System.out.println</a:t>
            </a:r>
            <a:r>
              <a:rPr lang="ko-KR" altLang="en-US" sz="1400" dirty="0" smtClean="0">
                <a:solidFill>
                  <a:schemeClr val="tx1"/>
                </a:solidFill>
              </a:rPr>
              <a:t>은 출력 이후 행 바꿈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활용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2688" y="3060746"/>
            <a:ext cx="1033556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SystemOutPrintln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(7);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(3.15);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(“3 + 5 = ” + 8);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(3.14 + “</a:t>
            </a:r>
            <a:r>
              <a:rPr lang="ko-KR" altLang="en-US" dirty="0" smtClean="0"/>
              <a:t>는 실수입니다</a:t>
            </a:r>
            <a:r>
              <a:rPr lang="en-US" altLang="ko-KR" dirty="0" smtClean="0"/>
              <a:t>.”);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(“3 + 5” + “ </a:t>
            </a:r>
            <a:r>
              <a:rPr lang="ko-KR" altLang="en-US" dirty="0" smtClean="0"/>
              <a:t>의 연산 결과는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(3 + 5);</a:t>
            </a:r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자바학개론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2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629288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다음 두 문장을 출력 결과를 확인하는 프로그램을 작성해 보시오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</a:rPr>
              <a:t>(“2 + 5 = ” + 2 + 5)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</a:rPr>
              <a:t>(“2 + 5 = ” + </a:t>
            </a:r>
            <a:r>
              <a:rPr lang="en-US" altLang="ko-KR" sz="1400" dirty="0" smtClean="0">
                <a:solidFill>
                  <a:schemeClr val="tx1"/>
                </a:solidFill>
              </a:rPr>
              <a:t>(2 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r>
              <a:rPr lang="en-US" altLang="ko-KR" sz="1400" dirty="0" smtClean="0">
                <a:solidFill>
                  <a:schemeClr val="tx1"/>
                </a:solidFill>
              </a:rPr>
              <a:t>5))</a:t>
            </a: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숫자 </a:t>
            </a:r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r>
              <a:rPr lang="ko-KR" altLang="en-US" dirty="0" smtClean="0">
                <a:solidFill>
                  <a:schemeClr val="tx1"/>
                </a:solidFill>
              </a:rPr>
              <a:t>를 총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회 출력하는 프로그램을 작성해 보시오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단 출력 방법을 모두 다르게 작성하여 출력해야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자바학개론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612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주석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컴파일의 대상에서 제외되는 문장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코드에 대한 기록을 메모의 형태로 남겨둘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/* </a:t>
            </a:r>
            <a:r>
              <a:rPr lang="en-US" altLang="ko-KR" sz="1400" dirty="0">
                <a:solidFill>
                  <a:schemeClr val="tx1"/>
                </a:solidFill>
              </a:rPr>
              <a:t>~ </a:t>
            </a:r>
            <a:r>
              <a:rPr lang="en-US" altLang="ko-KR" sz="1400" dirty="0" smtClean="0">
                <a:solidFill>
                  <a:schemeClr val="tx1"/>
                </a:solidFill>
              </a:rPr>
              <a:t>*/ : </a:t>
            </a:r>
            <a:r>
              <a:rPr lang="ko-KR" altLang="en-US" sz="1400" dirty="0" smtClean="0">
                <a:solidFill>
                  <a:schemeClr val="tx1"/>
                </a:solidFill>
              </a:rPr>
              <a:t>범위 주석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// : </a:t>
            </a:r>
            <a:r>
              <a:rPr lang="ko-KR" altLang="en-US" sz="1400" dirty="0" smtClean="0">
                <a:solidFill>
                  <a:schemeClr val="tx1"/>
                </a:solidFill>
              </a:rPr>
              <a:t>한 줄 주석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2688" y="2985932"/>
            <a:ext cx="1033556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Comment {</a:t>
            </a:r>
          </a:p>
          <a:p>
            <a:r>
              <a:rPr lang="en-US" altLang="ko-KR" dirty="0" smtClean="0"/>
              <a:t>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// </a:t>
            </a:r>
            <a:r>
              <a:rPr lang="ko-KR" altLang="en-US" dirty="0" smtClean="0"/>
              <a:t>한 줄 주석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다음은 단순한 정수의 출력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(7);</a:t>
            </a:r>
          </a:p>
          <a:p>
            <a:endParaRPr lang="en-US" altLang="ko-KR" dirty="0"/>
          </a:p>
          <a:p>
            <a:r>
              <a:rPr lang="en-US" altLang="ko-KR" dirty="0" smtClean="0"/>
              <a:t>      /*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범위 주석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다음은 단순한 실수의 출력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*/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(3.15);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자바학개론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09218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556</Words>
  <Application>Microsoft Office PowerPoint</Application>
  <PresentationFormat>와이드스크린</PresentationFormat>
  <Paragraphs>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36</cp:revision>
  <dcterms:created xsi:type="dcterms:W3CDTF">2020-08-17T03:45:59Z</dcterms:created>
  <dcterms:modified xsi:type="dcterms:W3CDTF">2020-09-24T22:49:36Z</dcterms:modified>
</cp:coreProperties>
</file>