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4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xmlns="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xmlns="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xmlns="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xmlns="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xmlns="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SCE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연산의 특성 중 하나로 연산의 효율 및 속도를 높이기 위해 불필요한 연산 생략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715824"/>
            <a:ext cx="10431338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SCECheck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/>
              <a:t>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num1 = 0;</a:t>
            </a:r>
          </a:p>
          <a:p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num2 = 0;</a:t>
            </a:r>
          </a:p>
          <a:p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 err="1"/>
              <a:t>boolean</a:t>
            </a:r>
            <a:r>
              <a:rPr lang="en-US" altLang="ko-KR" dirty="0"/>
              <a:t> result;</a:t>
            </a:r>
          </a:p>
          <a:p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/>
              <a:t>result = ((num1 += 10) &lt; 0) &amp;&amp; ((num2 += 10) &gt; 0);</a:t>
            </a:r>
          </a:p>
          <a:p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 err="1"/>
              <a:t>System.out.println</a:t>
            </a:r>
            <a:r>
              <a:rPr lang="en-US" altLang="ko-KR" dirty="0"/>
              <a:t>("result = " + result);</a:t>
            </a:r>
          </a:p>
          <a:p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 err="1"/>
              <a:t>System.out.println</a:t>
            </a:r>
            <a:r>
              <a:rPr lang="en-US" altLang="ko-KR" dirty="0"/>
              <a:t>("num1 = " + num1);</a:t>
            </a:r>
          </a:p>
          <a:p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 err="1"/>
              <a:t>System.out.println</a:t>
            </a:r>
            <a:r>
              <a:rPr lang="en-US" altLang="ko-KR" dirty="0"/>
              <a:t>("num2 = " + num2 + "\n");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</a:t>
            </a:r>
            <a:r>
              <a:rPr lang="en-US" altLang="ko-KR" dirty="0"/>
              <a:t>result = ((num1 += 10) &gt; 0) || ((num2 += 10) &gt; 0);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("result = " + result);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("num1 = " + num1);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("num2 = " + num2 + "\n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7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부호 연산자 </a:t>
            </a:r>
            <a:r>
              <a:rPr lang="en-US" altLang="ko-KR" dirty="0" smtClean="0">
                <a:solidFill>
                  <a:schemeClr val="tx1"/>
                </a:solidFill>
              </a:rPr>
              <a:t>: +, -</a:t>
            </a:r>
            <a:r>
              <a:rPr lang="ko-KR" altLang="en-US" dirty="0" smtClean="0">
                <a:solidFill>
                  <a:schemeClr val="tx1"/>
                </a:solidFill>
              </a:rPr>
              <a:t>는 덧셈과 뺄셈을 하는 연산자이지만 부호를 나타내기도 함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715824"/>
            <a:ext cx="1043133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UnaryAddMin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 = 7;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 = +num2;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num3 = -num2;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(num1)</a:t>
            </a:r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(num2);</a:t>
            </a:r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(num3);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0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전위 증감 연산자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</a:rPr>
              <a:t>Prefix ++, </a:t>
            </a:r>
            <a:r>
              <a:rPr lang="en-US" altLang="ko-KR" dirty="0" smtClean="0">
                <a:solidFill>
                  <a:schemeClr val="tx1"/>
                </a:solidFill>
              </a:rPr>
              <a:t>Prefix --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3167991"/>
            <a:ext cx="1043133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PrefixOp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7;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 err="1"/>
              <a:t>System.out.println</a:t>
            </a:r>
            <a:r>
              <a:rPr lang="en-US" altLang="ko-KR" dirty="0" smtClean="0"/>
              <a:t>(++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 err="1"/>
              <a:t>System.out.println</a:t>
            </a:r>
            <a:r>
              <a:rPr lang="en-US" altLang="ko-KR" dirty="0" smtClean="0"/>
              <a:t>(++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44344"/>
              </p:ext>
            </p:extLst>
          </p:nvPr>
        </p:nvGraphicFramePr>
        <p:xfrm>
          <a:off x="1026159" y="1758722"/>
          <a:ext cx="10139681" cy="1310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1652">
                  <a:extLst>
                    <a:ext uri="{9D8B030D-6E8A-4147-A177-3AD203B41FA5}">
                      <a16:colId xmlns:a16="http://schemas.microsoft.com/office/drawing/2014/main" xmlns="" val="3363614070"/>
                    </a:ext>
                  </a:extLst>
                </a:gridCol>
                <a:gridCol w="7306887">
                  <a:extLst>
                    <a:ext uri="{9D8B030D-6E8A-4147-A177-3AD203B41FA5}">
                      <a16:colId xmlns:a16="http://schemas.microsoft.com/office/drawing/2014/main" xmlns="" val="1420202421"/>
                    </a:ext>
                  </a:extLst>
                </a:gridCol>
                <a:gridCol w="1631142">
                  <a:extLst>
                    <a:ext uri="{9D8B030D-6E8A-4147-A177-3AD203B41FA5}">
                      <a16:colId xmlns:a16="http://schemas.microsoft.com/office/drawing/2014/main" xmlns="" val="75665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연산자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결합방향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3181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++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err="1" smtClean="0"/>
                        <a:t>피연산자에</a:t>
                      </a:r>
                      <a:r>
                        <a:rPr lang="ko-KR" altLang="en-US" sz="1400" baseline="0" dirty="0" smtClean="0"/>
                        <a:t> 저장된 값을 </a:t>
                      </a:r>
                      <a:r>
                        <a:rPr lang="en-US" altLang="ko-KR" sz="1400" baseline="0" dirty="0" smtClean="0"/>
                        <a:t>1 </a:t>
                      </a:r>
                      <a:r>
                        <a:rPr lang="ko-KR" altLang="en-US" sz="1400" baseline="0" dirty="0" smtClean="0"/>
                        <a:t>증가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예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en-US" altLang="ko-KR" sz="1400" baseline="0" dirty="0" err="1" smtClean="0"/>
                        <a:t>val</a:t>
                      </a:r>
                      <a:r>
                        <a:rPr lang="en-US" altLang="ko-KR" sz="1400" baseline="0" dirty="0" smtClean="0"/>
                        <a:t> = ++n;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&lt;-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94402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--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err="1" smtClean="0"/>
                        <a:t>피연산자에</a:t>
                      </a:r>
                      <a:r>
                        <a:rPr lang="ko-KR" altLang="en-US" sz="1400" baseline="0" dirty="0" smtClean="0"/>
                        <a:t> 저장된 값을 </a:t>
                      </a:r>
                      <a:r>
                        <a:rPr lang="en-US" altLang="ko-KR" sz="1400" baseline="0" dirty="0" smtClean="0"/>
                        <a:t>1 </a:t>
                      </a:r>
                      <a:r>
                        <a:rPr lang="ko-KR" altLang="en-US" sz="1400" baseline="0" dirty="0" smtClean="0"/>
                        <a:t>감소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예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en-US" altLang="ko-KR" sz="1400" baseline="0" dirty="0" err="1" smtClean="0"/>
                        <a:t>val</a:t>
                      </a:r>
                      <a:r>
                        <a:rPr lang="en-US" altLang="ko-KR" sz="1400" baseline="0" dirty="0" smtClean="0"/>
                        <a:t> = --n;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&lt;-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94981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4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/>
                </a:solidFill>
              </a:rPr>
              <a:t>후</a:t>
            </a:r>
            <a:r>
              <a:rPr lang="ko-KR" altLang="en-US" dirty="0" smtClean="0">
                <a:solidFill>
                  <a:schemeClr val="tx1"/>
                </a:solidFill>
              </a:rPr>
              <a:t>위 증감 연산자 </a:t>
            </a:r>
            <a:r>
              <a:rPr lang="en-US" altLang="ko-KR" dirty="0" smtClean="0">
                <a:solidFill>
                  <a:schemeClr val="tx1"/>
                </a:solidFill>
              </a:rPr>
              <a:t>: Postfix ++, Postfix --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3167991"/>
            <a:ext cx="1043133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P</a:t>
            </a:r>
            <a:r>
              <a:rPr lang="en-US" altLang="ko-KR" dirty="0" err="1" smtClean="0"/>
              <a:t>ost</a:t>
            </a:r>
            <a:r>
              <a:rPr lang="en-US" altLang="ko-KR" dirty="0" err="1" smtClean="0"/>
              <a:t>fixOp</a:t>
            </a:r>
            <a:r>
              <a:rPr lang="en-US" altLang="ko-KR" dirty="0" smtClean="0"/>
              <a:t>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5;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++);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++);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--);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--);</a:t>
            </a:r>
            <a:endParaRPr lang="en-US" altLang="ko-KR" dirty="0"/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89549"/>
              </p:ext>
            </p:extLst>
          </p:nvPr>
        </p:nvGraphicFramePr>
        <p:xfrm>
          <a:off x="1026159" y="1758722"/>
          <a:ext cx="10139681" cy="1310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1652">
                  <a:extLst>
                    <a:ext uri="{9D8B030D-6E8A-4147-A177-3AD203B41FA5}">
                      <a16:colId xmlns:a16="http://schemas.microsoft.com/office/drawing/2014/main" xmlns="" val="3363614070"/>
                    </a:ext>
                  </a:extLst>
                </a:gridCol>
                <a:gridCol w="7306887">
                  <a:extLst>
                    <a:ext uri="{9D8B030D-6E8A-4147-A177-3AD203B41FA5}">
                      <a16:colId xmlns:a16="http://schemas.microsoft.com/office/drawing/2014/main" xmlns="" val="1420202421"/>
                    </a:ext>
                  </a:extLst>
                </a:gridCol>
                <a:gridCol w="1631142">
                  <a:extLst>
                    <a:ext uri="{9D8B030D-6E8A-4147-A177-3AD203B41FA5}">
                      <a16:colId xmlns:a16="http://schemas.microsoft.com/office/drawing/2014/main" xmlns="" val="75665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연산자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결합방향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3181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++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err="1" smtClean="0"/>
                        <a:t>피연산자에</a:t>
                      </a:r>
                      <a:r>
                        <a:rPr lang="ko-KR" altLang="en-US" sz="1400" baseline="0" dirty="0" smtClean="0"/>
                        <a:t> 저장된 값을 </a:t>
                      </a:r>
                      <a:r>
                        <a:rPr lang="en-US" altLang="ko-KR" sz="1400" baseline="0" dirty="0" smtClean="0"/>
                        <a:t>1 </a:t>
                      </a:r>
                      <a:r>
                        <a:rPr lang="ko-KR" altLang="en-US" sz="1400" baseline="0" dirty="0" smtClean="0"/>
                        <a:t>증가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예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en-US" altLang="ko-KR" sz="1400" baseline="0" dirty="0" err="1" smtClean="0"/>
                        <a:t>val</a:t>
                      </a:r>
                      <a:r>
                        <a:rPr lang="en-US" altLang="ko-KR" sz="1400" baseline="0" dirty="0" smtClean="0"/>
                        <a:t> = n++;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&lt;-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94402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--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err="1" smtClean="0"/>
                        <a:t>피연산자에</a:t>
                      </a:r>
                      <a:r>
                        <a:rPr lang="ko-KR" altLang="en-US" sz="1400" baseline="0" dirty="0" smtClean="0"/>
                        <a:t> 저장된 값을 </a:t>
                      </a:r>
                      <a:r>
                        <a:rPr lang="en-US" altLang="ko-KR" sz="1400" baseline="0" dirty="0" smtClean="0"/>
                        <a:t>1 </a:t>
                      </a:r>
                      <a:r>
                        <a:rPr lang="ko-KR" altLang="en-US" sz="1400" baseline="0" dirty="0" smtClean="0"/>
                        <a:t>감소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예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en-US" altLang="ko-KR" sz="1400" baseline="0" dirty="0" err="1" smtClean="0"/>
                        <a:t>val</a:t>
                      </a:r>
                      <a:r>
                        <a:rPr lang="en-US" altLang="ko-KR" sz="1400" baseline="0" dirty="0" smtClean="0"/>
                        <a:t> = n--;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&lt;-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94981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1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비트 연산자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79138"/>
              </p:ext>
            </p:extLst>
          </p:nvPr>
        </p:nvGraphicFramePr>
        <p:xfrm>
          <a:off x="1026159" y="1652618"/>
          <a:ext cx="10139681" cy="1493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1652">
                  <a:extLst>
                    <a:ext uri="{9D8B030D-6E8A-4147-A177-3AD203B41FA5}">
                      <a16:colId xmlns:a16="http://schemas.microsoft.com/office/drawing/2014/main" xmlns="" val="3363614070"/>
                    </a:ext>
                  </a:extLst>
                </a:gridCol>
                <a:gridCol w="7306887">
                  <a:extLst>
                    <a:ext uri="{9D8B030D-6E8A-4147-A177-3AD203B41FA5}">
                      <a16:colId xmlns:a16="http://schemas.microsoft.com/office/drawing/2014/main" xmlns="" val="1420202421"/>
                    </a:ext>
                  </a:extLst>
                </a:gridCol>
                <a:gridCol w="1631142">
                  <a:extLst>
                    <a:ext uri="{9D8B030D-6E8A-4147-A177-3AD203B41FA5}">
                      <a16:colId xmlns:a16="http://schemas.microsoft.com/office/drawing/2014/main" xmlns="" val="75665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연산자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결합방향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3181774"/>
                  </a:ext>
                </a:extLst>
              </a:tr>
              <a:tr h="137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&amp;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비트 단위로 </a:t>
                      </a:r>
                      <a:r>
                        <a:rPr lang="en-US" altLang="ko-KR" sz="1400" baseline="0" dirty="0" smtClean="0"/>
                        <a:t>AND </a:t>
                      </a:r>
                      <a:r>
                        <a:rPr lang="ko-KR" altLang="en-US" sz="1400" baseline="0" dirty="0" smtClean="0"/>
                        <a:t>연산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예</a:t>
                      </a:r>
                      <a:r>
                        <a:rPr lang="en-US" altLang="ko-KR" sz="1400" baseline="0" dirty="0" smtClean="0"/>
                        <a:t>) n1 &amp; n2;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94402839"/>
                  </a:ext>
                </a:extLst>
              </a:tr>
              <a:tr h="137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|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비트 단위로 </a:t>
                      </a:r>
                      <a:r>
                        <a:rPr lang="en-US" altLang="ko-KR" sz="1400" baseline="0" dirty="0" smtClean="0"/>
                        <a:t>OR </a:t>
                      </a:r>
                      <a:r>
                        <a:rPr lang="ko-KR" altLang="en-US" sz="1400" baseline="0" dirty="0" smtClean="0"/>
                        <a:t>연산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예</a:t>
                      </a:r>
                      <a:r>
                        <a:rPr lang="en-US" altLang="ko-KR" sz="1400" baseline="0" dirty="0" smtClean="0"/>
                        <a:t>) n1 | n2;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94981669"/>
                  </a:ext>
                </a:extLst>
              </a:tr>
              <a:tr h="137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^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비트 단위로 </a:t>
                      </a:r>
                      <a:r>
                        <a:rPr lang="en-US" altLang="ko-KR" sz="1400" baseline="0" dirty="0" smtClean="0"/>
                        <a:t>XOR </a:t>
                      </a:r>
                      <a:r>
                        <a:rPr lang="ko-KR" altLang="en-US" sz="1400" baseline="0" dirty="0" smtClean="0"/>
                        <a:t>연산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예</a:t>
                      </a:r>
                      <a:r>
                        <a:rPr lang="en-US" altLang="ko-KR" sz="1400" baseline="0" dirty="0" smtClean="0"/>
                        <a:t>) n1 ^ n2;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58434109"/>
                  </a:ext>
                </a:extLst>
              </a:tr>
              <a:tr h="137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~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피 연산자의 모든 비트를 반전시켜서 얻은 결과 반환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예</a:t>
                      </a:r>
                      <a:r>
                        <a:rPr lang="en-US" altLang="ko-KR" sz="1400" baseline="0" dirty="0" smtClean="0"/>
                        <a:t>) ~n;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998462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82688" y="3251121"/>
            <a:ext cx="1043133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BitOpMeans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 = 13;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 = 7;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num3 = num1 &amp; num2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(num3);</a:t>
            </a:r>
            <a:endParaRPr lang="en-US" altLang="ko-KR" dirty="0"/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4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비트 연산자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026159" y="1652618"/>
          <a:ext cx="10139681" cy="1493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1652">
                  <a:extLst>
                    <a:ext uri="{9D8B030D-6E8A-4147-A177-3AD203B41FA5}">
                      <a16:colId xmlns:a16="http://schemas.microsoft.com/office/drawing/2014/main" xmlns="" val="3363614070"/>
                    </a:ext>
                  </a:extLst>
                </a:gridCol>
                <a:gridCol w="7306887">
                  <a:extLst>
                    <a:ext uri="{9D8B030D-6E8A-4147-A177-3AD203B41FA5}">
                      <a16:colId xmlns:a16="http://schemas.microsoft.com/office/drawing/2014/main" xmlns="" val="1420202421"/>
                    </a:ext>
                  </a:extLst>
                </a:gridCol>
                <a:gridCol w="1631142">
                  <a:extLst>
                    <a:ext uri="{9D8B030D-6E8A-4147-A177-3AD203B41FA5}">
                      <a16:colId xmlns:a16="http://schemas.microsoft.com/office/drawing/2014/main" xmlns="" val="75665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연산자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결합방향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3181774"/>
                  </a:ext>
                </a:extLst>
              </a:tr>
              <a:tr h="137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&amp;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비트 단위로 </a:t>
                      </a:r>
                      <a:r>
                        <a:rPr lang="en-US" altLang="ko-KR" sz="1400" baseline="0" dirty="0" smtClean="0"/>
                        <a:t>AND </a:t>
                      </a:r>
                      <a:r>
                        <a:rPr lang="ko-KR" altLang="en-US" sz="1400" baseline="0" dirty="0" smtClean="0"/>
                        <a:t>연산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예</a:t>
                      </a:r>
                      <a:r>
                        <a:rPr lang="en-US" altLang="ko-KR" sz="1400" baseline="0" dirty="0" smtClean="0"/>
                        <a:t>) n1 &amp; n2;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94402839"/>
                  </a:ext>
                </a:extLst>
              </a:tr>
              <a:tr h="137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|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비트 단위로 </a:t>
                      </a:r>
                      <a:r>
                        <a:rPr lang="en-US" altLang="ko-KR" sz="1400" baseline="0" dirty="0" smtClean="0"/>
                        <a:t>OR </a:t>
                      </a:r>
                      <a:r>
                        <a:rPr lang="ko-KR" altLang="en-US" sz="1400" baseline="0" dirty="0" smtClean="0"/>
                        <a:t>연산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예</a:t>
                      </a:r>
                      <a:r>
                        <a:rPr lang="en-US" altLang="ko-KR" sz="1400" baseline="0" dirty="0" smtClean="0"/>
                        <a:t>) n1 | n2;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94981669"/>
                  </a:ext>
                </a:extLst>
              </a:tr>
              <a:tr h="137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^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비트 단위로 </a:t>
                      </a:r>
                      <a:r>
                        <a:rPr lang="en-US" altLang="ko-KR" sz="1400" baseline="0" dirty="0" smtClean="0"/>
                        <a:t>XOR </a:t>
                      </a:r>
                      <a:r>
                        <a:rPr lang="ko-KR" altLang="en-US" sz="1400" baseline="0" dirty="0" smtClean="0"/>
                        <a:t>연산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예</a:t>
                      </a:r>
                      <a:r>
                        <a:rPr lang="en-US" altLang="ko-KR" sz="1400" baseline="0" dirty="0" smtClean="0"/>
                        <a:t>) n1 ^ n2;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58434109"/>
                  </a:ext>
                </a:extLst>
              </a:tr>
              <a:tr h="137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~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피 연산자의 모든 비트를 반전시켜서 얻은 결과 반환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예</a:t>
                      </a:r>
                      <a:r>
                        <a:rPr lang="en-US" altLang="ko-KR" sz="1400" baseline="0" dirty="0" smtClean="0"/>
                        <a:t>) ~n;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998462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82688" y="3251121"/>
            <a:ext cx="1043133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smtClean="0"/>
              <a:t>BitOpMeans1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 = 5;	// 00000101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 = 3;	// 00000011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(num1 </a:t>
            </a:r>
            <a:r>
              <a:rPr lang="en-US" altLang="ko-KR" dirty="0"/>
              <a:t>&amp; num2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/>
              <a:t>System.out.print</a:t>
            </a:r>
            <a:r>
              <a:rPr lang="en-US" altLang="ko-KR" dirty="0"/>
              <a:t>(num1 </a:t>
            </a:r>
            <a:r>
              <a:rPr lang="en-US" altLang="ko-KR" dirty="0" smtClean="0"/>
              <a:t>| </a:t>
            </a:r>
            <a:r>
              <a:rPr lang="en-US" altLang="ko-KR" dirty="0"/>
              <a:t>num2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/>
              <a:t>System.out.print</a:t>
            </a:r>
            <a:r>
              <a:rPr lang="en-US" altLang="ko-KR" dirty="0"/>
              <a:t>(num1 </a:t>
            </a:r>
            <a:r>
              <a:rPr lang="en-US" altLang="ko-KR" dirty="0" smtClean="0"/>
              <a:t>^ </a:t>
            </a:r>
            <a:r>
              <a:rPr lang="en-US" altLang="ko-KR" dirty="0"/>
              <a:t>num2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/>
              <a:t>System.out.print</a:t>
            </a:r>
            <a:r>
              <a:rPr lang="en-US" altLang="ko-KR" dirty="0" smtClean="0"/>
              <a:t>(~num1);</a:t>
            </a:r>
            <a:endParaRPr lang="en-US" altLang="ko-KR" dirty="0"/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6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비트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쉬프트</a:t>
            </a:r>
            <a:r>
              <a:rPr lang="ko-KR" altLang="en-US" sz="1600" dirty="0" smtClean="0">
                <a:solidFill>
                  <a:schemeClr val="tx1"/>
                </a:solidFill>
              </a:rPr>
              <a:t> 연산자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992180"/>
              </p:ext>
            </p:extLst>
          </p:nvPr>
        </p:nvGraphicFramePr>
        <p:xfrm>
          <a:off x="1026159" y="1652618"/>
          <a:ext cx="10139681" cy="1737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1652">
                  <a:extLst>
                    <a:ext uri="{9D8B030D-6E8A-4147-A177-3AD203B41FA5}">
                      <a16:colId xmlns:a16="http://schemas.microsoft.com/office/drawing/2014/main" xmlns="" val="3363614070"/>
                    </a:ext>
                  </a:extLst>
                </a:gridCol>
                <a:gridCol w="7306887">
                  <a:extLst>
                    <a:ext uri="{9D8B030D-6E8A-4147-A177-3AD203B41FA5}">
                      <a16:colId xmlns:a16="http://schemas.microsoft.com/office/drawing/2014/main" xmlns="" val="1420202421"/>
                    </a:ext>
                  </a:extLst>
                </a:gridCol>
                <a:gridCol w="1631142">
                  <a:extLst>
                    <a:ext uri="{9D8B030D-6E8A-4147-A177-3AD203B41FA5}">
                      <a16:colId xmlns:a16="http://schemas.microsoft.com/office/drawing/2014/main" xmlns="" val="75665003"/>
                    </a:ext>
                  </a:extLst>
                </a:gridCol>
              </a:tblGrid>
              <a:tr h="154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연산자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결합방향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3181774"/>
                  </a:ext>
                </a:extLst>
              </a:tr>
              <a:tr h="171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&lt;&lt;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err="1" smtClean="0"/>
                        <a:t>피연산자의</a:t>
                      </a:r>
                      <a:r>
                        <a:rPr lang="ko-KR" altLang="en-US" sz="1400" baseline="0" dirty="0" smtClean="0"/>
                        <a:t> 비트 열을 왼쪽으로 이동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이동에 따른 빈 공간은 </a:t>
                      </a:r>
                      <a:r>
                        <a:rPr lang="en-US" altLang="ko-KR" sz="1400" baseline="0" dirty="0" smtClean="0"/>
                        <a:t>0</a:t>
                      </a:r>
                      <a:r>
                        <a:rPr lang="ko-KR" altLang="en-US" sz="1400" baseline="0" dirty="0" smtClean="0"/>
                        <a:t>으로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예</a:t>
                      </a:r>
                      <a:r>
                        <a:rPr lang="en-US" altLang="ko-KR" sz="1400" baseline="0" dirty="0" smtClean="0"/>
                        <a:t>) n &lt;&lt; 2; -&gt; n</a:t>
                      </a:r>
                      <a:r>
                        <a:rPr lang="ko-KR" altLang="en-US" sz="1400" baseline="0" dirty="0" smtClean="0"/>
                        <a:t>의 비트 열을 두 칸 왼쪽으로 이동 시킨 결과 반환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94402839"/>
                  </a:ext>
                </a:extLst>
              </a:tr>
              <a:tr h="232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&gt;&gt;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err="1" smtClean="0"/>
                        <a:t>피연산자의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비트열을</a:t>
                      </a:r>
                      <a:r>
                        <a:rPr lang="ko-KR" altLang="en-US" sz="1400" baseline="0" dirty="0" smtClean="0"/>
                        <a:t> 오른쪽으로 이동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이동에 따른 빈 공간은 음수인 경우 </a:t>
                      </a:r>
                      <a:r>
                        <a:rPr lang="en-US" altLang="ko-KR" sz="1400" baseline="0" dirty="0" smtClean="0"/>
                        <a:t>1, </a:t>
                      </a:r>
                      <a:r>
                        <a:rPr lang="ko-KR" altLang="en-US" sz="1400" baseline="0" dirty="0" smtClean="0"/>
                        <a:t>양수의 경우 </a:t>
                      </a:r>
                      <a:r>
                        <a:rPr lang="en-US" altLang="ko-KR" sz="1400" baseline="0" dirty="0" smtClean="0"/>
                        <a:t>0</a:t>
                      </a:r>
                      <a:r>
                        <a:rPr lang="ko-KR" altLang="en-US" sz="1400" baseline="0" dirty="0" smtClean="0"/>
                        <a:t>으로 채움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예</a:t>
                      </a:r>
                      <a:r>
                        <a:rPr lang="en-US" altLang="ko-KR" sz="1400" baseline="0" dirty="0" smtClean="0"/>
                        <a:t>) n &gt;&gt; 2; -&gt; n</a:t>
                      </a:r>
                      <a:r>
                        <a:rPr lang="ko-KR" altLang="en-US" sz="1400" baseline="0" dirty="0" smtClean="0"/>
                        <a:t>의 </a:t>
                      </a:r>
                      <a:r>
                        <a:rPr lang="ko-KR" altLang="en-US" sz="1400" baseline="0" dirty="0" err="1" smtClean="0"/>
                        <a:t>비트열을</a:t>
                      </a:r>
                      <a:r>
                        <a:rPr lang="ko-KR" altLang="en-US" sz="1400" baseline="0" dirty="0" smtClean="0"/>
                        <a:t> 두 칸 오른쪽으로 이동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시킨 결과 반환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94981669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82688" y="3539914"/>
            <a:ext cx="1043133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smtClean="0"/>
              <a:t>BitOpMeans2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2;	// 00000010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&lt;&lt; 1);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&lt;&lt; 2);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/>
              <a:t>System.out.print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en-US" altLang="ko-KR" dirty="0" smtClean="0"/>
              <a:t>&gt;&gt; 1);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/>
              <a:t>System.out.print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 &gt;&gt; </a:t>
            </a:r>
            <a:r>
              <a:rPr lang="en-US" altLang="ko-KR" dirty="0" smtClean="0"/>
              <a:t>2);</a:t>
            </a:r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3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ko-KR" altLang="en-US" sz="1600" dirty="0" smtClean="0">
                <a:solidFill>
                  <a:schemeClr val="tx1"/>
                </a:solidFill>
              </a:rPr>
              <a:t>형 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num1, num2, num3</a:t>
            </a:r>
            <a:r>
              <a:rPr lang="ko-KR" altLang="en-US" sz="1600" dirty="0" smtClean="0">
                <a:solidFill>
                  <a:schemeClr val="tx1"/>
                </a:solidFill>
              </a:rPr>
              <a:t>에 각각 </a:t>
            </a:r>
            <a:r>
              <a:rPr lang="en-US" altLang="ko-KR" sz="1600" dirty="0" smtClean="0">
                <a:solidFill>
                  <a:schemeClr val="tx1"/>
                </a:solidFill>
              </a:rPr>
              <a:t>10, 20, 30</a:t>
            </a:r>
            <a:r>
              <a:rPr lang="ko-KR" altLang="en-US" sz="1600" dirty="0" smtClean="0">
                <a:solidFill>
                  <a:schemeClr val="tx1"/>
                </a:solidFill>
              </a:rPr>
              <a:t>이 저장된 상태에서 </a:t>
            </a:r>
            <a:r>
              <a:rPr lang="en-US" altLang="ko-KR" sz="1600" dirty="0" smtClean="0">
                <a:solidFill>
                  <a:schemeClr val="tx1"/>
                </a:solidFill>
              </a:rPr>
              <a:t>“num1 = num2 = num3;” </a:t>
            </a:r>
            <a:r>
              <a:rPr lang="ko-KR" altLang="en-US" sz="1600" dirty="0" smtClean="0">
                <a:solidFill>
                  <a:schemeClr val="tx1"/>
                </a:solidFill>
              </a:rPr>
              <a:t>코드를 실행하고 </a:t>
            </a:r>
            <a:r>
              <a:rPr lang="en-US" altLang="ko-KR" sz="1600" dirty="0" smtClean="0">
                <a:solidFill>
                  <a:schemeClr val="tx1"/>
                </a:solidFill>
              </a:rPr>
              <a:t>num1, num2, num3</a:t>
            </a:r>
            <a:r>
              <a:rPr lang="ko-KR" altLang="en-US" sz="1600" dirty="0" smtClean="0">
                <a:solidFill>
                  <a:schemeClr val="tx1"/>
                </a:solidFill>
              </a:rPr>
              <a:t>에 저장된 값을 출력하는 프로그램 코드를 작성하시오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{(25 * 5) + (36 – 4) – 72} / 5 </a:t>
            </a:r>
            <a:r>
              <a:rPr lang="ko-KR" altLang="en-US" sz="1600" dirty="0" smtClean="0">
                <a:solidFill>
                  <a:schemeClr val="tx1"/>
                </a:solidFill>
              </a:rPr>
              <a:t>의 계산 결과를 출력하는 프로그램을 작성해 보시오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다음 계산 결과를 출력하는 프로그램을 작성하되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덧셈 연산의 횟수를 최소화하여 작성해 보시오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	3 + 6      3 + 6 + 9      3 + 6 + 9 + 12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600" dirty="0" smtClean="0">
                <a:solidFill>
                  <a:schemeClr val="tx1"/>
                </a:solidFill>
              </a:rPr>
              <a:t>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n1, n2, n3</a:t>
            </a:r>
            <a:r>
              <a:rPr lang="ko-KR" altLang="en-US" sz="1600" dirty="0" smtClean="0">
                <a:solidFill>
                  <a:schemeClr val="tx1"/>
                </a:solidFill>
              </a:rPr>
              <a:t>가 다음과 같을 때 </a:t>
            </a:r>
            <a:r>
              <a:rPr lang="en-US" altLang="ko-KR" sz="1600" dirty="0" smtClean="0">
                <a:solidFill>
                  <a:schemeClr val="tx1"/>
                </a:solidFill>
              </a:rPr>
              <a:t>n1 &gt; n2 &gt; n3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이면 </a:t>
            </a:r>
            <a:r>
              <a:rPr lang="en-US" altLang="ko-KR" sz="1600" dirty="0" smtClean="0">
                <a:solidFill>
                  <a:schemeClr val="tx1"/>
                </a:solidFill>
              </a:rPr>
              <a:t>true, </a:t>
            </a:r>
            <a:r>
              <a:rPr lang="ko-KR" altLang="en-US" sz="1600" dirty="0" smtClean="0">
                <a:solidFill>
                  <a:schemeClr val="tx1"/>
                </a:solidFill>
              </a:rPr>
              <a:t>아니면 </a:t>
            </a:r>
            <a:r>
              <a:rPr lang="en-US" altLang="ko-KR" sz="1600" dirty="0" smtClean="0">
                <a:solidFill>
                  <a:schemeClr val="tx1"/>
                </a:solidFill>
              </a:rPr>
              <a:t>false</a:t>
            </a:r>
            <a:r>
              <a:rPr lang="ko-KR" altLang="en-US" sz="1600" dirty="0" smtClean="0">
                <a:solidFill>
                  <a:schemeClr val="tx1"/>
                </a:solidFill>
              </a:rPr>
              <a:t>를 출력하는 프로그램을 작성하시오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	n1 = {(25 + 5) + (36 / 4) - 72} * 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	n2 </a:t>
            </a:r>
            <a:r>
              <a:rPr lang="en-US" altLang="ko-KR" sz="1600" dirty="0" smtClean="0">
                <a:solidFill>
                  <a:schemeClr val="tx1"/>
                </a:solidFill>
              </a:rPr>
              <a:t>= </a:t>
            </a:r>
            <a:r>
              <a:rPr lang="en-US" altLang="ko-KR" sz="1600" dirty="0">
                <a:solidFill>
                  <a:schemeClr val="tx1"/>
                </a:solidFill>
              </a:rPr>
              <a:t>{(25 </a:t>
            </a:r>
            <a:r>
              <a:rPr lang="en-US" altLang="ko-KR" sz="1600" dirty="0" smtClean="0">
                <a:solidFill>
                  <a:schemeClr val="tx1"/>
                </a:solidFill>
              </a:rPr>
              <a:t>* </a:t>
            </a:r>
            <a:r>
              <a:rPr lang="en-US" altLang="ko-KR" sz="1600" dirty="0">
                <a:solidFill>
                  <a:schemeClr val="tx1"/>
                </a:solidFill>
              </a:rPr>
              <a:t>5) + (36 -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4) </a:t>
            </a:r>
            <a:r>
              <a:rPr lang="en-US" altLang="ko-KR" sz="1600" dirty="0" smtClean="0">
                <a:solidFill>
                  <a:schemeClr val="tx1"/>
                </a:solidFill>
              </a:rPr>
              <a:t>+ 71} / 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n3 = (128 / 4) * 2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chemeClr val="tx1"/>
                </a:solidFill>
              </a:rPr>
              <a:t>이항연산자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연산의 대상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즉 </a:t>
            </a:r>
            <a:r>
              <a:rPr lang="ko-KR" altLang="en-US" dirty="0" err="1" smtClean="0">
                <a:solidFill>
                  <a:schemeClr val="tx1"/>
                </a:solidFill>
              </a:rPr>
              <a:t>피연산자가</a:t>
            </a:r>
            <a:r>
              <a:rPr lang="ko-KR" altLang="en-US" dirty="0" smtClean="0">
                <a:solidFill>
                  <a:schemeClr val="tx1"/>
                </a:solidFill>
              </a:rPr>
              <a:t> 둘인 연산자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1879"/>
              </p:ext>
            </p:extLst>
          </p:nvPr>
        </p:nvGraphicFramePr>
        <p:xfrm>
          <a:off x="1026159" y="1629419"/>
          <a:ext cx="10139681" cy="484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881717">
                  <a:extLst>
                    <a:ext uri="{9D8B030D-6E8A-4147-A177-3AD203B41FA5}">
                      <a16:colId xmlns:a16="http://schemas.microsoft.com/office/drawing/2014/main" xmlns="" val="3363614070"/>
                    </a:ext>
                  </a:extLst>
                </a:gridCol>
                <a:gridCol w="1936866">
                  <a:extLst>
                    <a:ext uri="{9D8B030D-6E8A-4147-A177-3AD203B41FA5}">
                      <a16:colId xmlns:a16="http://schemas.microsoft.com/office/drawing/2014/main" xmlns="" val="1420202421"/>
                    </a:ext>
                  </a:extLst>
                </a:gridCol>
                <a:gridCol w="2321098">
                  <a:extLst>
                    <a:ext uri="{9D8B030D-6E8A-4147-A177-3AD203B41FA5}">
                      <a16:colId xmlns:a16="http://schemas.microsoft.com/office/drawing/2014/main" xmlns="" val="75665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연산기호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결합방향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우선순위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3181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 ], .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(</a:t>
                      </a:r>
                      <a:r>
                        <a:rPr lang="ko-KR" altLang="en-US" sz="1400" dirty="0" smtClean="0"/>
                        <a:t>높음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94402839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expr++,</a:t>
                      </a:r>
                      <a:r>
                        <a:rPr lang="en-US" altLang="ko-KR" sz="1400" baseline="0" dirty="0" smtClean="0"/>
                        <a:t> expr--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&lt;-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9498166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++expr, --expr, !, (type)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&lt;-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1406975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*, /, %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74861416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+,</a:t>
                      </a:r>
                      <a:r>
                        <a:rPr lang="en-US" altLang="ko-KR" sz="1400" baseline="0" dirty="0" smtClean="0"/>
                        <a:t> -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460411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&lt;&lt;, &gt;&gt;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1261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&lt;, &gt;, &lt;=, &gt;=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017765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==, !=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4192453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&amp;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2210026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^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42701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|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89200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&amp;&amp;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3058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||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47270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 expr : expr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&lt;-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59762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=, +=, -=, *=, /=, %=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&lt;-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15(</a:t>
                      </a:r>
                      <a:r>
                        <a:rPr lang="ko-KR" altLang="en-US" sz="1400" dirty="0" smtClean="0"/>
                        <a:t>낮음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46651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대입 연산자 및 산술 연산자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475367"/>
              </p:ext>
            </p:extLst>
          </p:nvPr>
        </p:nvGraphicFramePr>
        <p:xfrm>
          <a:off x="1026159" y="1683907"/>
          <a:ext cx="10139681" cy="3383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1652">
                  <a:extLst>
                    <a:ext uri="{9D8B030D-6E8A-4147-A177-3AD203B41FA5}">
                      <a16:colId xmlns:a16="http://schemas.microsoft.com/office/drawing/2014/main" xmlns="" val="3363614070"/>
                    </a:ext>
                  </a:extLst>
                </a:gridCol>
                <a:gridCol w="7306887">
                  <a:extLst>
                    <a:ext uri="{9D8B030D-6E8A-4147-A177-3AD203B41FA5}">
                      <a16:colId xmlns:a16="http://schemas.microsoft.com/office/drawing/2014/main" xmlns="" val="1420202421"/>
                    </a:ext>
                  </a:extLst>
                </a:gridCol>
                <a:gridCol w="1631142">
                  <a:extLst>
                    <a:ext uri="{9D8B030D-6E8A-4147-A177-3AD203B41FA5}">
                      <a16:colId xmlns:a16="http://schemas.microsoft.com/office/drawing/2014/main" xmlns="" val="75665003"/>
                    </a:ext>
                  </a:extLst>
                </a:gridCol>
              </a:tblGrid>
              <a:tr h="135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연산자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결합방향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3181774"/>
                  </a:ext>
                </a:extLst>
              </a:tr>
              <a:tr h="15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=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연산자 오른쪽에 있는 값을 연산자 왼쪽에 있는 변수에 대입한다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int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val</a:t>
                      </a:r>
                      <a:r>
                        <a:rPr lang="en-US" altLang="ko-KR" sz="1400" baseline="0" dirty="0" smtClean="0"/>
                        <a:t> = 20;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&lt;-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94402839"/>
                  </a:ext>
                </a:extLst>
              </a:tr>
              <a:tr h="15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두 </a:t>
                      </a:r>
                      <a:r>
                        <a:rPr lang="ko-KR" altLang="en-US" sz="1400" dirty="0" err="1" smtClean="0"/>
                        <a:t>피연산자의</a:t>
                      </a:r>
                      <a:r>
                        <a:rPr lang="ko-KR" altLang="en-US" sz="1400" dirty="0" smtClean="0"/>
                        <a:t> 값을 더한다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int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val</a:t>
                      </a:r>
                      <a:r>
                        <a:rPr lang="en-US" altLang="ko-KR" sz="1400" baseline="0" dirty="0" smtClean="0"/>
                        <a:t> = 5 + 4;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94981669"/>
                  </a:ext>
                </a:extLst>
              </a:tr>
              <a:tr h="15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왼쪽의 </a:t>
                      </a:r>
                      <a:r>
                        <a:rPr lang="ko-KR" altLang="en-US" sz="1400" baseline="0" dirty="0" err="1" smtClean="0"/>
                        <a:t>피연산</a:t>
                      </a:r>
                      <a:r>
                        <a:rPr lang="ko-KR" altLang="en-US" sz="1400" baseline="0" dirty="0" smtClean="0"/>
                        <a:t> 값에서 오른쪽의 </a:t>
                      </a:r>
                      <a:r>
                        <a:rPr lang="ko-KR" altLang="en-US" sz="1400" baseline="0" dirty="0" err="1" smtClean="0"/>
                        <a:t>피연산자</a:t>
                      </a:r>
                      <a:r>
                        <a:rPr lang="ko-KR" altLang="en-US" sz="1400" baseline="0" dirty="0" smtClean="0"/>
                        <a:t> 값을 뺀다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예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en-US" altLang="ko-KR" sz="1400" baseline="0" dirty="0" err="1" smtClean="0"/>
                        <a:t>int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val</a:t>
                      </a:r>
                      <a:r>
                        <a:rPr lang="en-US" altLang="ko-KR" sz="1400" baseline="0" dirty="0" smtClean="0"/>
                        <a:t> = 5 – 4;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14069759"/>
                  </a:ext>
                </a:extLst>
              </a:tr>
              <a:tr h="15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*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두 </a:t>
                      </a:r>
                      <a:r>
                        <a:rPr lang="ko-KR" altLang="en-US" sz="1400" dirty="0" err="1" smtClean="0"/>
                        <a:t>피연산자의</a:t>
                      </a:r>
                      <a:r>
                        <a:rPr lang="ko-KR" altLang="en-US" sz="1400" dirty="0" smtClean="0"/>
                        <a:t> 값을 곱한다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) 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val</a:t>
                      </a:r>
                      <a:r>
                        <a:rPr lang="en-US" altLang="ko-KR" sz="1400" baseline="0" dirty="0" smtClean="0"/>
                        <a:t> = 3 * 4;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74861416"/>
                  </a:ext>
                </a:extLst>
              </a:tr>
              <a:tr h="15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/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왼쪽의 </a:t>
                      </a:r>
                      <a:r>
                        <a:rPr lang="ko-KR" altLang="en-US" sz="1400" dirty="0" err="1" smtClean="0"/>
                        <a:t>피연산자</a:t>
                      </a:r>
                      <a:r>
                        <a:rPr lang="ko-KR" altLang="en-US" sz="1400" dirty="0" smtClean="0"/>
                        <a:t> 값을 오른쪽의 </a:t>
                      </a:r>
                      <a:r>
                        <a:rPr lang="ko-KR" altLang="en-US" sz="1400" dirty="0" err="1" smtClean="0"/>
                        <a:t>피연산자</a:t>
                      </a:r>
                      <a:r>
                        <a:rPr lang="ko-KR" altLang="en-US" sz="1400" dirty="0" smtClean="0"/>
                        <a:t> 값으로 나눈다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) 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val</a:t>
                      </a:r>
                      <a:r>
                        <a:rPr lang="en-US" altLang="ko-KR" sz="1400" dirty="0" smtClean="0"/>
                        <a:t> = 6 / 2;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46041166"/>
                  </a:ext>
                </a:extLst>
              </a:tr>
              <a:tr h="15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%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왼쪽의 </a:t>
                      </a:r>
                      <a:r>
                        <a:rPr lang="ko-KR" altLang="en-US" sz="1400" dirty="0" err="1" smtClean="0"/>
                        <a:t>피연산자</a:t>
                      </a:r>
                      <a:r>
                        <a:rPr lang="ko-KR" altLang="en-US" sz="1400" dirty="0" smtClean="0"/>
                        <a:t> 값을 오른쪽의 </a:t>
                      </a:r>
                      <a:r>
                        <a:rPr lang="ko-KR" altLang="en-US" sz="1400" dirty="0" err="1" smtClean="0"/>
                        <a:t>피연산자</a:t>
                      </a:r>
                      <a:r>
                        <a:rPr lang="ko-KR" altLang="en-US" sz="1400" dirty="0" smtClean="0"/>
                        <a:t> 값으로 나누었을 때 나머지를 얻는다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int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var</a:t>
                      </a:r>
                      <a:r>
                        <a:rPr lang="en-US" altLang="ko-KR" sz="1400" baseline="0" dirty="0" smtClean="0"/>
                        <a:t> = 7 % 2;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12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2688" y="1647195"/>
            <a:ext cx="1043133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ArithOp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 = 7;</a:t>
            </a:r>
          </a:p>
          <a:p>
            <a:r>
              <a:rPr lang="en-US" altLang="ko-KR" dirty="0"/>
              <a:t>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 = 3;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(“num1 + num2 = ” + (num1 + num2));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(“num1 </a:t>
            </a:r>
            <a:r>
              <a:rPr lang="en-US" altLang="ko-KR" dirty="0" smtClean="0"/>
              <a:t>- </a:t>
            </a:r>
            <a:r>
              <a:rPr lang="en-US" altLang="ko-KR" dirty="0"/>
              <a:t>num2 = ” + (num1 </a:t>
            </a:r>
            <a:r>
              <a:rPr lang="en-US" altLang="ko-KR" dirty="0" smtClean="0"/>
              <a:t>- </a:t>
            </a:r>
            <a:r>
              <a:rPr lang="en-US" altLang="ko-KR" dirty="0"/>
              <a:t>num2));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(“num1 </a:t>
            </a:r>
            <a:r>
              <a:rPr lang="en-US" altLang="ko-KR" dirty="0" smtClean="0"/>
              <a:t>* </a:t>
            </a:r>
            <a:r>
              <a:rPr lang="en-US" altLang="ko-KR" dirty="0"/>
              <a:t>num2 = ” + (num1 </a:t>
            </a:r>
            <a:r>
              <a:rPr lang="en-US" altLang="ko-KR" dirty="0" smtClean="0"/>
              <a:t>* </a:t>
            </a:r>
            <a:r>
              <a:rPr lang="en-US" altLang="ko-KR" dirty="0"/>
              <a:t>num2));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(“num1 </a:t>
            </a:r>
            <a:r>
              <a:rPr lang="en-US" altLang="ko-KR" dirty="0" smtClean="0"/>
              <a:t>/ </a:t>
            </a:r>
            <a:r>
              <a:rPr lang="en-US" altLang="ko-KR" dirty="0"/>
              <a:t>num2 = ” + (num1 </a:t>
            </a:r>
            <a:r>
              <a:rPr lang="en-US" altLang="ko-KR" dirty="0" smtClean="0"/>
              <a:t>/ </a:t>
            </a:r>
            <a:r>
              <a:rPr lang="en-US" altLang="ko-KR" dirty="0"/>
              <a:t>num2</a:t>
            </a:r>
            <a:r>
              <a:rPr lang="en-US" altLang="ko-KR" dirty="0" smtClean="0"/>
              <a:t>));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(“num1 / num2 = ” + </a:t>
            </a:r>
            <a:r>
              <a:rPr lang="en-US" altLang="ko-KR" dirty="0" smtClean="0"/>
              <a:t>((double) num1 </a:t>
            </a:r>
            <a:r>
              <a:rPr lang="en-US" altLang="ko-KR" dirty="0"/>
              <a:t>/ </a:t>
            </a:r>
            <a:r>
              <a:rPr lang="en-US" altLang="ko-KR" dirty="0" smtClean="0"/>
              <a:t>num2);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(“num1 </a:t>
            </a:r>
            <a:r>
              <a:rPr lang="en-US" altLang="ko-KR" dirty="0" smtClean="0"/>
              <a:t>% </a:t>
            </a:r>
            <a:r>
              <a:rPr lang="en-US" altLang="ko-KR" dirty="0"/>
              <a:t>num2 = ” + (num1 </a:t>
            </a:r>
            <a:r>
              <a:rPr lang="en-US" altLang="ko-KR" dirty="0" smtClean="0"/>
              <a:t>% </a:t>
            </a:r>
            <a:r>
              <a:rPr lang="en-US" altLang="ko-KR" dirty="0"/>
              <a:t>num2</a:t>
            </a:r>
            <a:r>
              <a:rPr lang="en-US" altLang="ko-KR" dirty="0" smtClean="0"/>
              <a:t>));</a:t>
            </a:r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4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복합 대입 연산</a:t>
            </a:r>
            <a:r>
              <a:rPr lang="ko-KR" altLang="en-US" dirty="0">
                <a:solidFill>
                  <a:schemeClr val="tx1"/>
                </a:solidFill>
              </a:rPr>
              <a:t>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“a = a + b” </a:t>
            </a:r>
            <a:r>
              <a:rPr lang="ko-KR" altLang="en-US" sz="1400" dirty="0" smtClean="0">
                <a:solidFill>
                  <a:schemeClr val="tx1"/>
                </a:solidFill>
              </a:rPr>
              <a:t>와 </a:t>
            </a:r>
            <a:r>
              <a:rPr lang="en-US" altLang="ko-KR" sz="1400" dirty="0" smtClean="0">
                <a:solidFill>
                  <a:schemeClr val="tx1"/>
                </a:solidFill>
              </a:rPr>
              <a:t>“a += b”</a:t>
            </a:r>
            <a:r>
              <a:rPr lang="ko-KR" altLang="en-US" sz="1400" dirty="0" smtClean="0">
                <a:solidFill>
                  <a:schemeClr val="tx1"/>
                </a:solidFill>
              </a:rPr>
              <a:t>는 동일한 의미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“a = a 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>
                <a:solidFill>
                  <a:schemeClr val="tx1"/>
                </a:solidFill>
              </a:rPr>
              <a:t>b” 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</a:rPr>
              <a:t>“a </a:t>
            </a:r>
            <a:r>
              <a:rPr lang="en-US" altLang="ko-KR" sz="1400" dirty="0" smtClean="0">
                <a:solidFill>
                  <a:schemeClr val="tx1"/>
                </a:solidFill>
              </a:rPr>
              <a:t>-= </a:t>
            </a:r>
            <a:r>
              <a:rPr lang="en-US" altLang="ko-KR" sz="1400" dirty="0">
                <a:solidFill>
                  <a:schemeClr val="tx1"/>
                </a:solidFill>
              </a:rPr>
              <a:t>b”</a:t>
            </a:r>
            <a:r>
              <a:rPr lang="ko-KR" altLang="en-US" sz="1400" dirty="0">
                <a:solidFill>
                  <a:schemeClr val="tx1"/>
                </a:solidFill>
              </a:rPr>
              <a:t>는 동일한 의미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“a = a </a:t>
            </a:r>
            <a:r>
              <a:rPr lang="en-US" altLang="ko-KR" sz="1400" dirty="0" smtClean="0">
                <a:solidFill>
                  <a:schemeClr val="tx1"/>
                </a:solidFill>
              </a:rPr>
              <a:t>* </a:t>
            </a:r>
            <a:r>
              <a:rPr lang="en-US" altLang="ko-KR" sz="1400" dirty="0">
                <a:solidFill>
                  <a:schemeClr val="tx1"/>
                </a:solidFill>
              </a:rPr>
              <a:t>b” 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</a:rPr>
              <a:t>“a </a:t>
            </a:r>
            <a:r>
              <a:rPr lang="en-US" altLang="ko-KR" sz="1400" dirty="0" smtClean="0">
                <a:solidFill>
                  <a:schemeClr val="tx1"/>
                </a:solidFill>
              </a:rPr>
              <a:t>*= </a:t>
            </a:r>
            <a:r>
              <a:rPr lang="en-US" altLang="ko-KR" sz="1400" dirty="0">
                <a:solidFill>
                  <a:schemeClr val="tx1"/>
                </a:solidFill>
              </a:rPr>
              <a:t>b”</a:t>
            </a:r>
            <a:r>
              <a:rPr lang="ko-KR" altLang="en-US" sz="1400" dirty="0">
                <a:solidFill>
                  <a:schemeClr val="tx1"/>
                </a:solidFill>
              </a:rPr>
              <a:t>는 동일한 </a:t>
            </a:r>
            <a:r>
              <a:rPr lang="ko-KR" altLang="en-US" sz="1400" dirty="0" smtClean="0">
                <a:solidFill>
                  <a:schemeClr val="tx1"/>
                </a:solidFill>
              </a:rPr>
              <a:t>의미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“a = a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en-US" altLang="ko-KR" sz="1400" dirty="0">
                <a:solidFill>
                  <a:schemeClr val="tx1"/>
                </a:solidFill>
              </a:rPr>
              <a:t>b” 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</a:rPr>
              <a:t>“a </a:t>
            </a:r>
            <a:r>
              <a:rPr lang="en-US" altLang="ko-KR" sz="1400" dirty="0" smtClean="0">
                <a:solidFill>
                  <a:schemeClr val="tx1"/>
                </a:solidFill>
              </a:rPr>
              <a:t>/= </a:t>
            </a:r>
            <a:r>
              <a:rPr lang="en-US" altLang="ko-KR" sz="1400" dirty="0">
                <a:solidFill>
                  <a:schemeClr val="tx1"/>
                </a:solidFill>
              </a:rPr>
              <a:t>b”</a:t>
            </a:r>
            <a:r>
              <a:rPr lang="ko-KR" altLang="en-US" sz="1400" dirty="0">
                <a:solidFill>
                  <a:schemeClr val="tx1"/>
                </a:solidFill>
              </a:rPr>
              <a:t>는 동일한 의미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“a = a </a:t>
            </a:r>
            <a:r>
              <a:rPr lang="en-US" altLang="ko-KR" sz="1400" dirty="0" smtClean="0">
                <a:solidFill>
                  <a:schemeClr val="tx1"/>
                </a:solidFill>
              </a:rPr>
              <a:t>% </a:t>
            </a:r>
            <a:r>
              <a:rPr lang="en-US" altLang="ko-KR" sz="1400" dirty="0">
                <a:solidFill>
                  <a:schemeClr val="tx1"/>
                </a:solidFill>
              </a:rPr>
              <a:t>b” 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</a:rPr>
              <a:t>“a </a:t>
            </a:r>
            <a:r>
              <a:rPr lang="en-US" altLang="ko-KR" sz="1400" dirty="0" smtClean="0">
                <a:solidFill>
                  <a:schemeClr val="tx1"/>
                </a:solidFill>
              </a:rPr>
              <a:t>%= </a:t>
            </a:r>
            <a:r>
              <a:rPr lang="en-US" altLang="ko-KR" sz="1400" dirty="0">
                <a:solidFill>
                  <a:schemeClr val="tx1"/>
                </a:solidFill>
              </a:rPr>
              <a:t>b”</a:t>
            </a:r>
            <a:r>
              <a:rPr lang="ko-KR" altLang="en-US" sz="1400" dirty="0">
                <a:solidFill>
                  <a:schemeClr val="tx1"/>
                </a:solidFill>
              </a:rPr>
              <a:t>는 동일한 </a:t>
            </a:r>
            <a:r>
              <a:rPr lang="ko-KR" altLang="en-US" sz="1400" dirty="0" smtClean="0">
                <a:solidFill>
                  <a:schemeClr val="tx1"/>
                </a:solidFill>
              </a:rPr>
              <a:t>의미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82688" y="3334679"/>
            <a:ext cx="1043133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CompAssignOp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a</a:t>
            </a:r>
            <a:r>
              <a:rPr lang="en-US" altLang="ko-KR" dirty="0" smtClean="0"/>
              <a:t> = 5;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b</a:t>
            </a:r>
            <a:r>
              <a:rPr lang="en-US" altLang="ko-KR" dirty="0" smtClean="0"/>
              <a:t> = 3;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a = a + b;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(a);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a += b;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(a);</a:t>
            </a:r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9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관계 연산자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두 개의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피연산자</a:t>
            </a:r>
            <a:r>
              <a:rPr lang="ko-KR" altLang="en-US" sz="1400" dirty="0" smtClean="0">
                <a:solidFill>
                  <a:schemeClr val="tx1"/>
                </a:solidFill>
              </a:rPr>
              <a:t> 사이에서 크기 및 동등 관계를 따져주는 이항 연산자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비교 연산자라고도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연산의 결과로 </a:t>
            </a:r>
            <a:r>
              <a:rPr lang="en-US" altLang="ko-KR" sz="1400" dirty="0" err="1">
                <a:solidFill>
                  <a:schemeClr val="tx1"/>
                </a:solidFill>
              </a:rPr>
              <a:t>b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smtClean="0">
                <a:solidFill>
                  <a:schemeClr val="tx1"/>
                </a:solidFill>
              </a:rPr>
              <a:t>true, false)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반환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59534"/>
              </p:ext>
            </p:extLst>
          </p:nvPr>
        </p:nvGraphicFramePr>
        <p:xfrm>
          <a:off x="1026159" y="2739623"/>
          <a:ext cx="10139681" cy="3383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1652">
                  <a:extLst>
                    <a:ext uri="{9D8B030D-6E8A-4147-A177-3AD203B41FA5}">
                      <a16:colId xmlns:a16="http://schemas.microsoft.com/office/drawing/2014/main" xmlns="" val="3363614070"/>
                    </a:ext>
                  </a:extLst>
                </a:gridCol>
                <a:gridCol w="7306887">
                  <a:extLst>
                    <a:ext uri="{9D8B030D-6E8A-4147-A177-3AD203B41FA5}">
                      <a16:colId xmlns:a16="http://schemas.microsoft.com/office/drawing/2014/main" xmlns="" val="1420202421"/>
                    </a:ext>
                  </a:extLst>
                </a:gridCol>
                <a:gridCol w="1631142">
                  <a:extLst>
                    <a:ext uri="{9D8B030D-6E8A-4147-A177-3AD203B41FA5}">
                      <a16:colId xmlns:a16="http://schemas.microsoft.com/office/drawing/2014/main" xmlns="" val="75665003"/>
                    </a:ext>
                  </a:extLst>
                </a:gridCol>
              </a:tblGrid>
              <a:tr h="135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연산자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결합방향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3181774"/>
                  </a:ext>
                </a:extLst>
              </a:tr>
              <a:tr h="15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&lt;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en-US" altLang="ko-KR" sz="1400" baseline="0" dirty="0" smtClean="0"/>
                        <a:t> n1 &lt; n2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n1</a:t>
                      </a:r>
                      <a:r>
                        <a:rPr lang="ko-KR" altLang="en-US" sz="1400" baseline="0" dirty="0" smtClean="0"/>
                        <a:t>이 </a:t>
                      </a:r>
                      <a:r>
                        <a:rPr lang="en-US" altLang="ko-KR" sz="1400" baseline="0" dirty="0" smtClean="0"/>
                        <a:t>n2</a:t>
                      </a:r>
                      <a:r>
                        <a:rPr lang="ko-KR" altLang="en-US" sz="1400" baseline="0" dirty="0" smtClean="0"/>
                        <a:t>보다 작은가</a:t>
                      </a:r>
                      <a:r>
                        <a:rPr lang="en-US" altLang="ko-KR" sz="1400" baseline="0" dirty="0" smtClean="0"/>
                        <a:t>?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94402839"/>
                  </a:ext>
                </a:extLst>
              </a:tr>
              <a:tr h="15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en-US" altLang="ko-KR" sz="1400" baseline="0" dirty="0" smtClean="0"/>
                        <a:t> n1 &gt; n2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n1</a:t>
                      </a:r>
                      <a:r>
                        <a:rPr lang="ko-KR" altLang="en-US" sz="1400" baseline="0" dirty="0" smtClean="0"/>
                        <a:t>이 </a:t>
                      </a:r>
                      <a:r>
                        <a:rPr lang="en-US" altLang="ko-KR" sz="1400" baseline="0" dirty="0" smtClean="0"/>
                        <a:t>n2</a:t>
                      </a:r>
                      <a:r>
                        <a:rPr lang="ko-KR" altLang="en-US" sz="1400" baseline="0" dirty="0" smtClean="0"/>
                        <a:t>보다 큰가</a:t>
                      </a:r>
                      <a:r>
                        <a:rPr lang="en-US" altLang="ko-KR" sz="1400" baseline="0" dirty="0" smtClean="0"/>
                        <a:t>?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94981669"/>
                  </a:ext>
                </a:extLst>
              </a:tr>
              <a:tr h="15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&lt;=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en-US" altLang="ko-KR" sz="1400" baseline="0" dirty="0" smtClean="0"/>
                        <a:t> n1 &lt;= n2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n1</a:t>
                      </a:r>
                      <a:r>
                        <a:rPr lang="ko-KR" altLang="en-US" sz="1400" baseline="0" dirty="0" smtClean="0"/>
                        <a:t>이 </a:t>
                      </a:r>
                      <a:r>
                        <a:rPr lang="en-US" altLang="ko-KR" sz="1400" baseline="0" dirty="0" smtClean="0"/>
                        <a:t>n2</a:t>
                      </a:r>
                      <a:r>
                        <a:rPr lang="ko-KR" altLang="en-US" sz="1400" baseline="0" dirty="0" smtClean="0"/>
                        <a:t>보다 작거나 같은가</a:t>
                      </a:r>
                      <a:r>
                        <a:rPr lang="en-US" altLang="ko-KR" sz="1400" baseline="0" dirty="0" smtClean="0"/>
                        <a:t>?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14069759"/>
                  </a:ext>
                </a:extLst>
              </a:tr>
              <a:tr h="15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&gt;=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en-US" altLang="ko-KR" sz="1400" baseline="0" dirty="0" smtClean="0"/>
                        <a:t> n1 &gt;= n2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n1</a:t>
                      </a:r>
                      <a:r>
                        <a:rPr lang="ko-KR" altLang="en-US" sz="1400" baseline="0" dirty="0" smtClean="0"/>
                        <a:t>이 </a:t>
                      </a:r>
                      <a:r>
                        <a:rPr lang="en-US" altLang="ko-KR" sz="1400" baseline="0" dirty="0" smtClean="0"/>
                        <a:t>n2</a:t>
                      </a:r>
                      <a:r>
                        <a:rPr lang="ko-KR" altLang="en-US" sz="1400" baseline="0" dirty="0" smtClean="0"/>
                        <a:t>보다 크거나 같은가</a:t>
                      </a:r>
                      <a:r>
                        <a:rPr lang="en-US" altLang="ko-KR" sz="1400" baseline="0" dirty="0" smtClean="0"/>
                        <a:t>?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74861416"/>
                  </a:ext>
                </a:extLst>
              </a:tr>
              <a:tr h="15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==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en-US" altLang="ko-KR" sz="1400" baseline="0" dirty="0" smtClean="0"/>
                        <a:t> n1 == n2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n1</a:t>
                      </a:r>
                      <a:r>
                        <a:rPr lang="ko-KR" altLang="en-US" sz="1400" baseline="0" dirty="0" smtClean="0"/>
                        <a:t>과 </a:t>
                      </a:r>
                      <a:r>
                        <a:rPr lang="en-US" altLang="ko-KR" sz="1400" baseline="0" dirty="0" smtClean="0"/>
                        <a:t>n2</a:t>
                      </a:r>
                      <a:r>
                        <a:rPr lang="ko-KR" altLang="en-US" sz="1400" baseline="0" dirty="0" smtClean="0"/>
                        <a:t>가 같은가</a:t>
                      </a:r>
                      <a:r>
                        <a:rPr lang="en-US" altLang="ko-KR" sz="1400" baseline="0" dirty="0" smtClean="0"/>
                        <a:t>?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46041166"/>
                  </a:ext>
                </a:extLst>
              </a:tr>
              <a:tr h="15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!=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en-US" altLang="ko-KR" sz="1400" baseline="0" dirty="0" smtClean="0"/>
                        <a:t> n1 != n2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n1</a:t>
                      </a:r>
                      <a:r>
                        <a:rPr lang="ko-KR" altLang="en-US" sz="1400" baseline="0" dirty="0" smtClean="0"/>
                        <a:t>과 </a:t>
                      </a:r>
                      <a:r>
                        <a:rPr lang="en-US" altLang="ko-KR" sz="1400" baseline="0" dirty="0" smtClean="0"/>
                        <a:t>n2</a:t>
                      </a:r>
                      <a:r>
                        <a:rPr lang="ko-KR" altLang="en-US" sz="1400" baseline="0" dirty="0" smtClean="0"/>
                        <a:t>가 다른가</a:t>
                      </a:r>
                      <a:r>
                        <a:rPr lang="en-US" altLang="ko-KR" sz="1400" baseline="0" dirty="0" smtClean="0"/>
                        <a:t>?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12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8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647195"/>
            <a:ext cx="1043133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RelationalOp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 = 7;</a:t>
            </a:r>
          </a:p>
          <a:p>
            <a:r>
              <a:rPr lang="en-US" altLang="ko-KR" dirty="0"/>
              <a:t>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 = 3;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(“num1 &gt;= num2 : ” + (num1 &gt;= num2));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(“num1 </a:t>
            </a:r>
            <a:r>
              <a:rPr lang="en-US" altLang="ko-KR" dirty="0" smtClean="0"/>
              <a:t>&lt;= </a:t>
            </a:r>
            <a:r>
              <a:rPr lang="en-US" altLang="ko-KR" dirty="0"/>
              <a:t>num2 : ” + </a:t>
            </a:r>
            <a:r>
              <a:rPr lang="en-US" altLang="ko-KR" dirty="0" smtClean="0"/>
              <a:t>(</a:t>
            </a:r>
            <a:r>
              <a:rPr lang="en-US" altLang="ko-KR" dirty="0"/>
              <a:t>num1 </a:t>
            </a:r>
            <a:r>
              <a:rPr lang="en-US" altLang="ko-KR" dirty="0" smtClean="0"/>
              <a:t>&lt;= </a:t>
            </a:r>
            <a:r>
              <a:rPr lang="en-US" altLang="ko-KR" dirty="0"/>
              <a:t>num2</a:t>
            </a:r>
            <a:r>
              <a:rPr lang="en-US" altLang="ko-KR" dirty="0" smtClean="0"/>
              <a:t>));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(“num1 </a:t>
            </a:r>
            <a:r>
              <a:rPr lang="en-US" altLang="ko-KR" dirty="0" smtClean="0"/>
              <a:t>== </a:t>
            </a:r>
            <a:r>
              <a:rPr lang="en-US" altLang="ko-KR" dirty="0"/>
              <a:t>num2 : ” + </a:t>
            </a:r>
            <a:r>
              <a:rPr lang="en-US" altLang="ko-KR" dirty="0" smtClean="0"/>
              <a:t>(</a:t>
            </a:r>
            <a:r>
              <a:rPr lang="en-US" altLang="ko-KR" dirty="0"/>
              <a:t>num1 </a:t>
            </a:r>
            <a:r>
              <a:rPr lang="en-US" altLang="ko-KR" dirty="0" smtClean="0"/>
              <a:t>== </a:t>
            </a:r>
            <a:r>
              <a:rPr lang="en-US" altLang="ko-KR" dirty="0"/>
              <a:t>num2</a:t>
            </a:r>
            <a:r>
              <a:rPr lang="en-US" altLang="ko-KR" dirty="0" smtClean="0"/>
              <a:t>));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(“num1 </a:t>
            </a:r>
            <a:r>
              <a:rPr lang="en-US" altLang="ko-KR" dirty="0" smtClean="0"/>
              <a:t>!= </a:t>
            </a:r>
            <a:r>
              <a:rPr lang="en-US" altLang="ko-KR" dirty="0"/>
              <a:t>num2 : ” + </a:t>
            </a:r>
            <a:r>
              <a:rPr lang="en-US" altLang="ko-KR" dirty="0" smtClean="0"/>
              <a:t>(</a:t>
            </a:r>
            <a:r>
              <a:rPr lang="en-US" altLang="ko-KR" dirty="0"/>
              <a:t>num1 </a:t>
            </a:r>
            <a:r>
              <a:rPr lang="en-US" altLang="ko-KR" dirty="0" smtClean="0"/>
              <a:t>!= </a:t>
            </a:r>
            <a:r>
              <a:rPr lang="en-US" altLang="ko-KR" dirty="0"/>
              <a:t>num2</a:t>
            </a:r>
            <a:r>
              <a:rPr lang="en-US" altLang="ko-KR" dirty="0" smtClean="0"/>
              <a:t>));</a:t>
            </a:r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4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논리 연산자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연산의 결과로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</a:t>
            </a:r>
            <a:r>
              <a:rPr lang="en-US" altLang="ko-KR" sz="1400" dirty="0" smtClean="0">
                <a:solidFill>
                  <a:schemeClr val="tx1"/>
                </a:solidFill>
              </a:rPr>
              <a:t>(true, false)</a:t>
            </a:r>
            <a:r>
              <a:rPr lang="ko-KR" altLang="en-US" sz="1400" dirty="0" smtClean="0">
                <a:solidFill>
                  <a:schemeClr val="tx1"/>
                </a:solidFill>
              </a:rPr>
              <a:t> 반환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85015"/>
              </p:ext>
            </p:extLst>
          </p:nvPr>
        </p:nvGraphicFramePr>
        <p:xfrm>
          <a:off x="1026159" y="2049668"/>
          <a:ext cx="10139681" cy="2468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1652">
                  <a:extLst>
                    <a:ext uri="{9D8B030D-6E8A-4147-A177-3AD203B41FA5}">
                      <a16:colId xmlns:a16="http://schemas.microsoft.com/office/drawing/2014/main" xmlns="" val="3363614070"/>
                    </a:ext>
                  </a:extLst>
                </a:gridCol>
                <a:gridCol w="7306887">
                  <a:extLst>
                    <a:ext uri="{9D8B030D-6E8A-4147-A177-3AD203B41FA5}">
                      <a16:colId xmlns:a16="http://schemas.microsoft.com/office/drawing/2014/main" xmlns="" val="1420202421"/>
                    </a:ext>
                  </a:extLst>
                </a:gridCol>
                <a:gridCol w="1631142">
                  <a:extLst>
                    <a:ext uri="{9D8B030D-6E8A-4147-A177-3AD203B41FA5}">
                      <a16:colId xmlns:a16="http://schemas.microsoft.com/office/drawing/2014/main" xmlns="" val="75665003"/>
                    </a:ext>
                  </a:extLst>
                </a:gridCol>
              </a:tblGrid>
              <a:tr h="194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연산자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결합방향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3181774"/>
                  </a:ext>
                </a:extLst>
              </a:tr>
              <a:tr h="368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&amp;&amp;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en-US" altLang="ko-KR" sz="1400" baseline="0" dirty="0" smtClean="0"/>
                        <a:t> a &gt; b &amp;&amp; c &lt; b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“a &gt; b”</a:t>
                      </a:r>
                      <a:r>
                        <a:rPr lang="ko-KR" altLang="en-US" sz="1400" baseline="0" dirty="0" smtClean="0"/>
                        <a:t>와 </a:t>
                      </a:r>
                      <a:r>
                        <a:rPr lang="en-US" altLang="ko-KR" sz="1400" baseline="0" dirty="0" smtClean="0"/>
                        <a:t>“c &lt; b”</a:t>
                      </a:r>
                      <a:r>
                        <a:rPr lang="ko-KR" altLang="en-US" sz="1400" baseline="0" dirty="0" smtClean="0"/>
                        <a:t>의 결과가 모두 </a:t>
                      </a:r>
                      <a:r>
                        <a:rPr lang="en-US" altLang="ko-KR" sz="1400" baseline="0" dirty="0" smtClean="0"/>
                        <a:t>true</a:t>
                      </a:r>
                      <a:r>
                        <a:rPr lang="ko-KR" altLang="en-US" sz="1400" baseline="0" dirty="0" smtClean="0"/>
                        <a:t>이면 </a:t>
                      </a:r>
                      <a:r>
                        <a:rPr lang="en-US" altLang="ko-KR" sz="1400" baseline="0" dirty="0" smtClean="0"/>
                        <a:t>true </a:t>
                      </a:r>
                      <a:r>
                        <a:rPr lang="ko-KR" altLang="en-US" sz="1400" baseline="0" dirty="0" smtClean="0"/>
                        <a:t>반환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“a &gt; b”</a:t>
                      </a:r>
                      <a:r>
                        <a:rPr lang="ko-KR" altLang="en-US" sz="1400" baseline="0" dirty="0" smtClean="0"/>
                        <a:t>와 </a:t>
                      </a:r>
                      <a:r>
                        <a:rPr lang="en-US" altLang="ko-KR" sz="1400" baseline="0" dirty="0" smtClean="0"/>
                        <a:t>“c &lt; b”</a:t>
                      </a:r>
                      <a:r>
                        <a:rPr lang="ko-KR" altLang="en-US" sz="1400" baseline="0" dirty="0" smtClean="0"/>
                        <a:t>의 결과가 하나라도 </a:t>
                      </a:r>
                      <a:r>
                        <a:rPr lang="en-US" altLang="ko-KR" sz="1400" baseline="0" dirty="0" smtClean="0"/>
                        <a:t>false</a:t>
                      </a:r>
                      <a:r>
                        <a:rPr lang="ko-KR" altLang="en-US" sz="1400" baseline="0" dirty="0" smtClean="0"/>
                        <a:t>이면 </a:t>
                      </a:r>
                      <a:r>
                        <a:rPr lang="en-US" altLang="ko-KR" sz="1400" baseline="0" dirty="0" smtClean="0"/>
                        <a:t>false </a:t>
                      </a:r>
                      <a:r>
                        <a:rPr lang="ko-KR" altLang="en-US" sz="1400" baseline="0" dirty="0" smtClean="0"/>
                        <a:t>반환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94402839"/>
                  </a:ext>
                </a:extLst>
              </a:tr>
              <a:tr h="368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||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en-US" altLang="ko-KR" sz="1400" baseline="0" dirty="0" smtClean="0"/>
                        <a:t> a &gt; b || c &lt; b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“a &gt; b”</a:t>
                      </a:r>
                      <a:r>
                        <a:rPr lang="ko-KR" altLang="en-US" sz="1400" baseline="0" dirty="0" smtClean="0"/>
                        <a:t>와 </a:t>
                      </a:r>
                      <a:r>
                        <a:rPr lang="en-US" altLang="ko-KR" sz="1400" baseline="0" dirty="0" smtClean="0"/>
                        <a:t>“c &lt; b”</a:t>
                      </a:r>
                      <a:r>
                        <a:rPr lang="ko-KR" altLang="en-US" sz="1400" baseline="0" dirty="0" smtClean="0"/>
                        <a:t>의 결과가 하나라도 </a:t>
                      </a:r>
                      <a:r>
                        <a:rPr lang="en-US" altLang="ko-KR" sz="1400" baseline="0" dirty="0" smtClean="0"/>
                        <a:t>true</a:t>
                      </a:r>
                      <a:r>
                        <a:rPr lang="ko-KR" altLang="en-US" sz="1400" baseline="0" dirty="0" smtClean="0"/>
                        <a:t>이면 </a:t>
                      </a:r>
                      <a:r>
                        <a:rPr lang="en-US" altLang="ko-KR" sz="1400" baseline="0" dirty="0" smtClean="0"/>
                        <a:t>true </a:t>
                      </a:r>
                      <a:r>
                        <a:rPr lang="ko-KR" altLang="en-US" sz="1400" baseline="0" dirty="0" smtClean="0"/>
                        <a:t>반환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“a &gt; b”</a:t>
                      </a:r>
                      <a:r>
                        <a:rPr lang="ko-KR" altLang="en-US" sz="1400" baseline="0" dirty="0" smtClean="0"/>
                        <a:t>와 </a:t>
                      </a:r>
                      <a:r>
                        <a:rPr lang="en-US" altLang="ko-KR" sz="1400" baseline="0" dirty="0" smtClean="0"/>
                        <a:t>“c &lt; b”</a:t>
                      </a:r>
                      <a:r>
                        <a:rPr lang="ko-KR" altLang="en-US" sz="1400" baseline="0" dirty="0" smtClean="0"/>
                        <a:t>의 결과가 모두 </a:t>
                      </a:r>
                      <a:r>
                        <a:rPr lang="en-US" altLang="ko-KR" sz="1400" baseline="0" dirty="0" smtClean="0"/>
                        <a:t>false</a:t>
                      </a:r>
                      <a:r>
                        <a:rPr lang="ko-KR" altLang="en-US" sz="1400" baseline="0" dirty="0" smtClean="0"/>
                        <a:t>이면 </a:t>
                      </a:r>
                      <a:r>
                        <a:rPr lang="en-US" altLang="ko-KR" sz="1400" baseline="0" dirty="0" smtClean="0"/>
                        <a:t>false </a:t>
                      </a:r>
                      <a:r>
                        <a:rPr lang="ko-KR" altLang="en-US" sz="1400" baseline="0" dirty="0" smtClean="0"/>
                        <a:t>반환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-&gt;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94981669"/>
                  </a:ext>
                </a:extLst>
              </a:tr>
              <a:tr h="294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!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en-US" altLang="ko-KR" sz="1400" baseline="0" dirty="0" smtClean="0"/>
                        <a:t> !(a &gt; b)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“a &gt; b”</a:t>
                      </a:r>
                      <a:r>
                        <a:rPr lang="ko-KR" altLang="en-US" sz="1400" baseline="0" dirty="0" smtClean="0"/>
                        <a:t>가 </a:t>
                      </a:r>
                      <a:r>
                        <a:rPr lang="en-US" altLang="ko-KR" sz="1400" baseline="0" dirty="0" smtClean="0"/>
                        <a:t>true</a:t>
                      </a:r>
                      <a:r>
                        <a:rPr lang="ko-KR" altLang="en-US" sz="1400" baseline="0" dirty="0" smtClean="0"/>
                        <a:t>이면 </a:t>
                      </a:r>
                      <a:r>
                        <a:rPr lang="en-US" altLang="ko-KR" sz="1400" baseline="0" dirty="0" smtClean="0"/>
                        <a:t>false </a:t>
                      </a:r>
                      <a:r>
                        <a:rPr lang="ko-KR" altLang="en-US" sz="1400" baseline="0" dirty="0" smtClean="0"/>
                        <a:t>반환</a:t>
                      </a:r>
                      <a:endParaRPr lang="en-US" altLang="ko-KR" sz="1400" baseline="0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baseline="0" dirty="0" smtClean="0"/>
                        <a:t>“a &gt; b”</a:t>
                      </a:r>
                      <a:r>
                        <a:rPr lang="ko-KR" altLang="en-US" sz="1400" baseline="0" dirty="0" smtClean="0"/>
                        <a:t>가 </a:t>
                      </a:r>
                      <a:r>
                        <a:rPr lang="en-US" altLang="ko-KR" sz="1400" baseline="0" dirty="0" smtClean="0"/>
                        <a:t>false</a:t>
                      </a:r>
                      <a:r>
                        <a:rPr lang="ko-KR" altLang="en-US" sz="1400" baseline="0" dirty="0" smtClean="0"/>
                        <a:t>이면 </a:t>
                      </a:r>
                      <a:r>
                        <a:rPr lang="en-US" altLang="ko-KR" sz="1400" baseline="0" dirty="0" smtClean="0"/>
                        <a:t>true </a:t>
                      </a:r>
                      <a:r>
                        <a:rPr lang="ko-KR" altLang="en-US" sz="1400" baseline="0" dirty="0" smtClean="0"/>
                        <a:t>반환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&lt;-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1406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99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82688" y="1283562"/>
            <a:ext cx="10431338" cy="4939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smtClean="0"/>
              <a:t>RelationalOp1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 = 11;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 = 22;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/>
              <a:t>b</a:t>
            </a:r>
            <a:r>
              <a:rPr lang="en-US" altLang="ko-KR" dirty="0" err="1" smtClean="0"/>
              <a:t>oolean</a:t>
            </a:r>
            <a:r>
              <a:rPr lang="en-US" altLang="ko-KR" dirty="0" smtClean="0"/>
              <a:t> </a:t>
            </a:r>
            <a:r>
              <a:rPr lang="en-US" altLang="ko-KR" dirty="0" smtClean="0"/>
              <a:t>result;</a:t>
            </a:r>
          </a:p>
          <a:p>
            <a:endParaRPr lang="en-US" altLang="ko-KR" sz="900" dirty="0"/>
          </a:p>
          <a:p>
            <a:r>
              <a:rPr lang="en-US" altLang="ko-KR" dirty="0" smtClean="0"/>
              <a:t>      //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num1</a:t>
            </a:r>
            <a:r>
              <a:rPr lang="ko-KR" altLang="en-US" dirty="0" smtClean="0"/>
              <a:t>에 저장된 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사이의 수인가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   result = (num1 </a:t>
            </a:r>
            <a:r>
              <a:rPr lang="en-US" altLang="ko-KR" dirty="0"/>
              <a:t>&gt;</a:t>
            </a:r>
            <a:r>
              <a:rPr lang="en-US" altLang="ko-KR" dirty="0" smtClean="0"/>
              <a:t> 1) &amp;&amp; (num1 &lt; 100);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(“1 </a:t>
            </a:r>
            <a:r>
              <a:rPr lang="ko-KR" altLang="en-US" dirty="0" smtClean="0"/>
              <a:t>초과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미만인가</a:t>
            </a:r>
            <a:r>
              <a:rPr lang="en-US" altLang="ko-KR" dirty="0" smtClean="0"/>
              <a:t>? ” + result);</a:t>
            </a:r>
          </a:p>
          <a:p>
            <a:endParaRPr lang="en-US" altLang="ko-KR" sz="900" dirty="0" smtClean="0"/>
          </a:p>
          <a:p>
            <a:r>
              <a:rPr lang="en-US" altLang="ko-KR" dirty="0" smtClean="0"/>
              <a:t>      // </a:t>
            </a:r>
            <a:r>
              <a:rPr lang="ko-KR" altLang="en-US" dirty="0"/>
              <a:t>변수 </a:t>
            </a:r>
            <a:r>
              <a:rPr lang="en-US" altLang="ko-KR" dirty="0" smtClean="0"/>
              <a:t>num2</a:t>
            </a:r>
            <a:r>
              <a:rPr lang="ko-KR" altLang="en-US" dirty="0" smtClean="0"/>
              <a:t>에 </a:t>
            </a:r>
            <a:r>
              <a:rPr lang="ko-KR" altLang="en-US" dirty="0"/>
              <a:t>저장된 값이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배수인가</a:t>
            </a:r>
            <a:r>
              <a:rPr lang="en-US" altLang="ko-KR" dirty="0"/>
              <a:t>?</a:t>
            </a:r>
          </a:p>
          <a:p>
            <a:r>
              <a:rPr lang="en-US" altLang="ko-KR" dirty="0" smtClean="0"/>
              <a:t>      result </a:t>
            </a:r>
            <a:r>
              <a:rPr lang="en-US" altLang="ko-KR" dirty="0"/>
              <a:t>= </a:t>
            </a:r>
            <a:r>
              <a:rPr lang="en-US" altLang="ko-KR" dirty="0" smtClean="0"/>
              <a:t>((num2 % 2) == 0) || ((num2 % 3) == 0);</a:t>
            </a:r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(“2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배수인가</a:t>
            </a:r>
            <a:r>
              <a:rPr lang="en-US" altLang="ko-KR" dirty="0" smtClean="0"/>
              <a:t>? </a:t>
            </a:r>
            <a:r>
              <a:rPr lang="en-US" altLang="ko-KR" dirty="0"/>
              <a:t>” + result</a:t>
            </a:r>
            <a:r>
              <a:rPr lang="en-US" altLang="ko-KR" dirty="0" smtClean="0"/>
              <a:t>);</a:t>
            </a:r>
          </a:p>
          <a:p>
            <a:endParaRPr lang="en-US" altLang="ko-KR" sz="900" dirty="0"/>
          </a:p>
          <a:p>
            <a:r>
              <a:rPr lang="en-US" altLang="ko-KR" dirty="0" smtClean="0"/>
              <a:t>      //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num1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   result = !(num1 != 0);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(“0 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 ” + result);</a:t>
            </a:r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1632</Words>
  <Application>Microsoft Office PowerPoint</Application>
  <PresentationFormat>사용자 지정</PresentationFormat>
  <Paragraphs>366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68</cp:revision>
  <dcterms:created xsi:type="dcterms:W3CDTF">2020-08-17T03:45:59Z</dcterms:created>
  <dcterms:modified xsi:type="dcterms:W3CDTF">2020-09-27T02:33:21Z</dcterms:modified>
</cp:coreProperties>
</file>