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4" r:id="rId6"/>
    <p:sldId id="265" r:id="rId7"/>
    <p:sldId id="263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85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32" y="-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44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2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2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7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2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0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2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8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9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2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2144233" y="2478725"/>
            <a:ext cx="7903534" cy="1137311"/>
          </a:xfrm>
          <a:prstGeom prst="roundRect">
            <a:avLst>
              <a:gd name="adj" fmla="val 1528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반복문</a:t>
            </a:r>
            <a:endParaRPr lang="en-US" altLang="ko-KR" sz="4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>
            <a:off x="9631681" y="2641000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=""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 rot="2700000">
            <a:off x="10866869" y="-180059"/>
            <a:ext cx="184563" cy="3420000"/>
            <a:chOff x="714869" y="-2648417"/>
            <a:chExt cx="184563" cy="3420000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=""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905648" y="-938417"/>
              <a:ext cx="342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=""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432" y="442754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=""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869" y="342586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E0DC4E5A-B617-4A43-9039-70176A97FA3C}"/>
              </a:ext>
            </a:extLst>
          </p:cNvPr>
          <p:cNvGrpSpPr/>
          <p:nvPr/>
        </p:nvGrpSpPr>
        <p:grpSpPr>
          <a:xfrm flipH="1">
            <a:off x="-462225" y="1328920"/>
            <a:ext cx="3420000" cy="1408195"/>
            <a:chOff x="2886451" y="828059"/>
            <a:chExt cx="3420000" cy="1408195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grpSp>
          <p:nvGrpSpPr>
            <p:cNvPr id="22" name="그룹 21">
              <a:extLst>
                <a:ext uri="{FF2B5EF4-FFF2-40B4-BE49-F238E27FC236}">
                  <a16:creationId xmlns="" xmlns:a16="http://schemas.microsoft.com/office/drawing/2014/main" id="{901D29EC-0D77-48EF-855D-69912D0B4C26}"/>
                </a:ext>
              </a:extLst>
            </p:cNvPr>
            <p:cNvGrpSpPr/>
            <p:nvPr/>
          </p:nvGrpSpPr>
          <p:grpSpPr>
            <a:xfrm>
              <a:off x="3268981" y="2031400"/>
              <a:ext cx="204854" cy="204854"/>
              <a:chOff x="1562986" y="3668233"/>
              <a:chExt cx="265814" cy="265814"/>
            </a:xfrm>
          </p:grpSpPr>
          <p:sp>
            <p:nvSpPr>
              <p:cNvPr id="23" name="타원 22">
                <a:extLst>
                  <a:ext uri="{FF2B5EF4-FFF2-40B4-BE49-F238E27FC236}">
                    <a16:creationId xmlns="" xmlns:a16="http://schemas.microsoft.com/office/drawing/2014/main" id="{264561AB-E048-4B2F-B66D-A2AA5DE0ACFD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solidFill>
                <a:srgbClr val="967353"/>
              </a:solidFill>
              <a:ln>
                <a:noFill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="" xmlns:a16="http://schemas.microsoft.com/office/drawing/2014/main" id="{B53F29A1-37C3-4A68-A387-0AB3C9B78489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noFill/>
              <a:ln w="34925">
                <a:solidFill>
                  <a:schemeClr val="accent4">
                    <a:lumMod val="75000"/>
                  </a:schemeClr>
                </a:solidFill>
              </a:ln>
              <a:effectLst>
                <a:outerShdw dist="127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sp3d prstMaterial="softEdge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="" xmlns:a16="http://schemas.microsoft.com/office/drawing/2014/main" id="{EFBF8A25-3253-465F-A53F-1FBE8A382257}"/>
                </a:ext>
              </a:extLst>
            </p:cNvPr>
            <p:cNvGrpSpPr/>
            <p:nvPr/>
          </p:nvGrpSpPr>
          <p:grpSpPr>
            <a:xfrm rot="2700000">
              <a:off x="4504169" y="-789659"/>
              <a:ext cx="184563" cy="3420000"/>
              <a:chOff x="714869" y="-2648417"/>
              <a:chExt cx="184563" cy="3420000"/>
            </a:xfrm>
            <a:effectLst>
              <a:outerShdw dist="63500" dir="8100000" algn="tr" rotWithShape="0">
                <a:prstClr val="black">
                  <a:alpha val="26000"/>
                </a:prstClr>
              </a:outerShdw>
            </a:effectLst>
          </p:grpSpPr>
          <p:cxnSp>
            <p:nvCxnSpPr>
              <p:cNvPr id="28" name="직선 연결선 27">
                <a:extLst>
                  <a:ext uri="{FF2B5EF4-FFF2-40B4-BE49-F238E27FC236}">
                    <a16:creationId xmlns="" xmlns:a16="http://schemas.microsoft.com/office/drawing/2014/main" id="{20A703CD-878A-4DA7-9327-D186D1EB35B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-905648" y="-938417"/>
                <a:ext cx="342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="" xmlns:a16="http://schemas.microsoft.com/office/drawing/2014/main" id="{5B77DDEA-C32D-4460-9D75-D0CAA8FC68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432" y="442754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="" xmlns:a16="http://schemas.microsoft.com/office/drawing/2014/main" id="{05563560-858A-4BC5-8306-B2D33B3820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869" y="342586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746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=""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</a:rPr>
              <a:t>while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while </a:t>
            </a:r>
            <a:r>
              <a:rPr lang="ko-KR" altLang="en-US" sz="1400" dirty="0" smtClean="0">
                <a:solidFill>
                  <a:schemeClr val="tx1"/>
                </a:solidFill>
              </a:rPr>
              <a:t>문 안에 위치한 두 문장이 총 </a:t>
            </a:r>
            <a:r>
              <a:rPr lang="en-US" altLang="ko-KR" sz="1400" dirty="0" smtClean="0">
                <a:solidFill>
                  <a:schemeClr val="tx1"/>
                </a:solidFill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</a:rPr>
              <a:t>회 실행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조건 검사 후 </a:t>
            </a:r>
            <a:r>
              <a:rPr lang="en-US" altLang="ko-KR" sz="1400" dirty="0" smtClean="0">
                <a:solidFill>
                  <a:schemeClr val="tx1"/>
                </a:solidFill>
              </a:rPr>
              <a:t>true</a:t>
            </a:r>
            <a:r>
              <a:rPr lang="ko-KR" altLang="en-US" sz="1400" dirty="0" smtClean="0">
                <a:solidFill>
                  <a:schemeClr val="tx1"/>
                </a:solidFill>
              </a:rPr>
              <a:t>이면 </a:t>
            </a:r>
            <a:r>
              <a:rPr lang="en-US" altLang="ko-KR" sz="1400" dirty="0" smtClean="0">
                <a:solidFill>
                  <a:schemeClr val="tx1"/>
                </a:solidFill>
              </a:rPr>
              <a:t>while </a:t>
            </a:r>
            <a:r>
              <a:rPr lang="ko-KR" altLang="en-US" sz="1400" dirty="0" smtClean="0">
                <a:solidFill>
                  <a:schemeClr val="tx1"/>
                </a:solidFill>
              </a:rPr>
              <a:t>문 안의 코드 실행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</a:rPr>
              <a:t>while</a:t>
            </a:r>
            <a:r>
              <a:rPr lang="ko-KR" altLang="en-US" dirty="0" smtClean="0">
                <a:solidFill>
                  <a:schemeClr val="tx1"/>
                </a:solidFill>
              </a:rPr>
              <a:t>의 기본 문법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반복문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=""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=""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=""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=""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=""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=""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882688" y="1629419"/>
            <a:ext cx="1043133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dirty="0" smtClean="0"/>
              <a:t>class </a:t>
            </a:r>
            <a:r>
              <a:rPr lang="en-US" altLang="ko-KR" dirty="0" err="1" smtClean="0"/>
              <a:t>WhileBasic</a:t>
            </a:r>
            <a:r>
              <a:rPr lang="en-US" altLang="ko-KR" dirty="0" smtClean="0"/>
              <a:t> {</a:t>
            </a:r>
          </a:p>
          <a:p>
            <a:pPr defTabSz="360000"/>
            <a:r>
              <a:rPr lang="en-US" altLang="ko-KR" dirty="0" smtClean="0"/>
              <a:t>	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</a:p>
          <a:p>
            <a:pPr defTabSz="360000"/>
            <a:r>
              <a:rPr lang="en-US" altLang="ko-KR" dirty="0" smtClean="0"/>
              <a:t>	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 0;</a:t>
            </a:r>
          </a:p>
          <a:p>
            <a:pPr defTabSz="360000"/>
            <a:r>
              <a:rPr lang="en-US" altLang="ko-KR" dirty="0" smtClean="0"/>
              <a:t>		while(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&lt; 5) {</a:t>
            </a:r>
          </a:p>
          <a:p>
            <a:pPr defTabSz="360000"/>
            <a:r>
              <a:rPr lang="en-US" altLang="ko-KR" dirty="0" smtClean="0"/>
              <a:t>	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(“I like Java ” +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);</a:t>
            </a:r>
          </a:p>
          <a:p>
            <a:pPr defTabSz="360000"/>
            <a:r>
              <a:rPr lang="en-US" altLang="ko-KR" dirty="0" smtClean="0"/>
              <a:t>			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++;</a:t>
            </a:r>
            <a:endParaRPr lang="en-US" altLang="ko-KR" dirty="0"/>
          </a:p>
          <a:p>
            <a:pPr defTabSz="360000"/>
            <a:r>
              <a:rPr lang="en-US" altLang="ko-KR" dirty="0" smtClean="0"/>
              <a:t>		}</a:t>
            </a:r>
          </a:p>
          <a:p>
            <a:pPr defTabSz="360000"/>
            <a:r>
              <a:rPr lang="en-US" altLang="ko-KR" dirty="0" smtClean="0"/>
              <a:t>	}</a:t>
            </a:r>
          </a:p>
          <a:p>
            <a:pPr defTabSz="360000"/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900399" y="5269482"/>
            <a:ext cx="10406484" cy="914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while(</a:t>
            </a:r>
            <a:r>
              <a:rPr lang="ko-KR" altLang="en-US" dirty="0" err="1" smtClean="0">
                <a:solidFill>
                  <a:schemeClr val="bg1"/>
                </a:solidFill>
              </a:rPr>
              <a:t>반복조건</a:t>
            </a:r>
            <a:r>
              <a:rPr lang="en-US" altLang="ko-KR" dirty="0" smtClean="0">
                <a:solidFill>
                  <a:schemeClr val="bg1"/>
                </a:solidFill>
              </a:rPr>
              <a:t>) 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</a:t>
            </a:r>
            <a:r>
              <a:rPr lang="ko-KR" altLang="en-US" dirty="0" smtClean="0">
                <a:solidFill>
                  <a:schemeClr val="bg1"/>
                </a:solidFill>
              </a:rPr>
              <a:t>반복 조건이 </a:t>
            </a:r>
            <a:r>
              <a:rPr lang="en-US" altLang="ko-KR" dirty="0" smtClean="0">
                <a:solidFill>
                  <a:schemeClr val="bg1"/>
                </a:solidFill>
              </a:rPr>
              <a:t>true </a:t>
            </a:r>
            <a:r>
              <a:rPr lang="ko-KR" altLang="en-US" dirty="0" smtClean="0">
                <a:solidFill>
                  <a:schemeClr val="bg1"/>
                </a:solidFill>
              </a:rPr>
              <a:t>시 실행되는 영역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}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34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=""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=""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=""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=""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=""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=""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=""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=""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</a:rPr>
              <a:t>for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for </a:t>
            </a:r>
            <a:r>
              <a:rPr lang="ko-KR" altLang="en-US" sz="1400" dirty="0">
                <a:solidFill>
                  <a:schemeClr val="tx1"/>
                </a:solidFill>
              </a:rPr>
              <a:t>문 안에 위치한 두 문장이 총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회 실행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조건 검사 후 </a:t>
            </a:r>
            <a:r>
              <a:rPr lang="en-US" altLang="ko-KR" sz="1400" dirty="0">
                <a:solidFill>
                  <a:schemeClr val="tx1"/>
                </a:solidFill>
              </a:rPr>
              <a:t>true</a:t>
            </a:r>
            <a:r>
              <a:rPr lang="ko-KR" altLang="en-US" sz="1400" dirty="0">
                <a:solidFill>
                  <a:schemeClr val="tx1"/>
                </a:solidFill>
              </a:rPr>
              <a:t>이면 </a:t>
            </a:r>
            <a:r>
              <a:rPr lang="en-US" altLang="ko-KR" sz="1400" dirty="0" smtClean="0">
                <a:solidFill>
                  <a:schemeClr val="tx1"/>
                </a:solidFill>
              </a:rPr>
              <a:t>for </a:t>
            </a:r>
            <a:r>
              <a:rPr lang="ko-KR" altLang="en-US" sz="1400" dirty="0">
                <a:solidFill>
                  <a:schemeClr val="tx1"/>
                </a:solidFill>
              </a:rPr>
              <a:t>문 안의 코드 실행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</a:rPr>
              <a:t>for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ko-KR" altLang="en-US" dirty="0">
                <a:solidFill>
                  <a:schemeClr val="tx1"/>
                </a:solidFill>
              </a:rPr>
              <a:t>기본 </a:t>
            </a:r>
            <a:r>
              <a:rPr lang="ko-KR" altLang="en-US" dirty="0" smtClean="0">
                <a:solidFill>
                  <a:schemeClr val="tx1"/>
                </a:solidFill>
              </a:rPr>
              <a:t>문법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반복문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2688" y="1629419"/>
            <a:ext cx="1043133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dirty="0" smtClean="0"/>
              <a:t>class </a:t>
            </a:r>
            <a:r>
              <a:rPr lang="en-US" altLang="ko-KR" dirty="0" err="1" smtClean="0"/>
              <a:t>ForBasic</a:t>
            </a:r>
            <a:r>
              <a:rPr lang="en-US" altLang="ko-KR" dirty="0" smtClean="0"/>
              <a:t> {</a:t>
            </a:r>
          </a:p>
          <a:p>
            <a:pPr defTabSz="360000"/>
            <a:r>
              <a:rPr lang="en-US" altLang="ko-KR" dirty="0" smtClean="0"/>
              <a:t>	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</a:p>
          <a:p>
            <a:pPr defTabSz="360000"/>
            <a:r>
              <a:rPr lang="en-US" altLang="ko-KR" dirty="0" smtClean="0"/>
              <a:t>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5 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pPr defTabSz="360000"/>
            <a:r>
              <a:rPr lang="en-US" altLang="ko-KR" dirty="0" smtClean="0"/>
              <a:t>	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(“I love Java ” +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pPr defTabSz="360000"/>
            <a:r>
              <a:rPr lang="en-US" altLang="ko-KR" dirty="0" smtClean="0"/>
              <a:t>		}		</a:t>
            </a:r>
          </a:p>
          <a:p>
            <a:pPr defTabSz="360000"/>
            <a:r>
              <a:rPr lang="en-US" altLang="ko-KR" dirty="0" smtClean="0"/>
              <a:t>	}</a:t>
            </a:r>
          </a:p>
          <a:p>
            <a:pPr defTabSz="360000"/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900399" y="4745781"/>
            <a:ext cx="10406484" cy="914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for(</a:t>
            </a:r>
            <a:r>
              <a:rPr lang="ko-KR" altLang="en-US" dirty="0" err="1" smtClean="0">
                <a:solidFill>
                  <a:schemeClr val="bg1"/>
                </a:solidFill>
              </a:rPr>
              <a:t>반복기준</a:t>
            </a:r>
            <a:r>
              <a:rPr lang="en-US" altLang="ko-KR" dirty="0" smtClean="0">
                <a:solidFill>
                  <a:schemeClr val="bg1"/>
                </a:solidFill>
              </a:rPr>
              <a:t>; </a:t>
            </a:r>
            <a:r>
              <a:rPr lang="ko-KR" altLang="en-US" dirty="0" err="1" smtClean="0">
                <a:solidFill>
                  <a:schemeClr val="bg1"/>
                </a:solidFill>
              </a:rPr>
              <a:t>반복조건</a:t>
            </a:r>
            <a:r>
              <a:rPr lang="en-US" altLang="ko-KR" dirty="0" smtClean="0">
                <a:solidFill>
                  <a:schemeClr val="bg1"/>
                </a:solidFill>
              </a:rPr>
              <a:t>; </a:t>
            </a:r>
            <a:r>
              <a:rPr lang="ko-KR" altLang="en-US" dirty="0" err="1" smtClean="0">
                <a:solidFill>
                  <a:schemeClr val="bg1"/>
                </a:solidFill>
              </a:rPr>
              <a:t>반복기준</a:t>
            </a:r>
            <a:r>
              <a:rPr lang="ko-KR" altLang="en-US" dirty="0" smtClean="0">
                <a:solidFill>
                  <a:schemeClr val="bg1"/>
                </a:solidFill>
              </a:rPr>
              <a:t> 증가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감소</a:t>
            </a:r>
            <a:r>
              <a:rPr lang="en-US" altLang="ko-KR" dirty="0" smtClean="0">
                <a:solidFill>
                  <a:schemeClr val="bg1"/>
                </a:solidFill>
              </a:rPr>
              <a:t>) 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</a:t>
            </a:r>
            <a:r>
              <a:rPr lang="ko-KR" altLang="en-US" dirty="0" smtClean="0">
                <a:solidFill>
                  <a:schemeClr val="bg1"/>
                </a:solidFill>
              </a:rPr>
              <a:t>반복 조건이 </a:t>
            </a:r>
            <a:r>
              <a:rPr lang="en-US" altLang="ko-KR" dirty="0" smtClean="0">
                <a:solidFill>
                  <a:schemeClr val="bg1"/>
                </a:solidFill>
              </a:rPr>
              <a:t>true </a:t>
            </a:r>
            <a:r>
              <a:rPr lang="ko-KR" altLang="en-US" dirty="0" smtClean="0">
                <a:solidFill>
                  <a:schemeClr val="bg1"/>
                </a:solidFill>
              </a:rPr>
              <a:t>시 실행되는 영역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}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7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=""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</a:rPr>
              <a:t>break : </a:t>
            </a:r>
            <a:r>
              <a:rPr lang="ko-KR" altLang="en-US" dirty="0" smtClean="0">
                <a:solidFill>
                  <a:schemeClr val="tx1"/>
                </a:solidFill>
              </a:rPr>
              <a:t>가장 근접한 </a:t>
            </a:r>
            <a:r>
              <a:rPr lang="ko-KR" altLang="en-US" dirty="0" err="1" smtClean="0">
                <a:solidFill>
                  <a:schemeClr val="tx1"/>
                </a:solidFill>
              </a:rPr>
              <a:t>반복문을</a:t>
            </a:r>
            <a:r>
              <a:rPr lang="ko-KR" altLang="en-US" dirty="0" smtClean="0">
                <a:solidFill>
                  <a:schemeClr val="tx1"/>
                </a:solidFill>
              </a:rPr>
              <a:t> 찾아서 해당 </a:t>
            </a:r>
            <a:r>
              <a:rPr lang="ko-KR" altLang="en-US" dirty="0" err="1" smtClean="0">
                <a:solidFill>
                  <a:schemeClr val="tx1"/>
                </a:solidFill>
              </a:rPr>
              <a:t>반복문을</a:t>
            </a:r>
            <a:r>
              <a:rPr lang="ko-KR" altLang="en-US" dirty="0" smtClean="0">
                <a:solidFill>
                  <a:schemeClr val="tx1"/>
                </a:solidFill>
              </a:rPr>
              <a:t> 종료하고 빠져나감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반복문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=""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=""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=""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=""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=""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=""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882688" y="1625940"/>
            <a:ext cx="10431338" cy="4647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600" dirty="0" smtClean="0"/>
              <a:t>class </a:t>
            </a:r>
            <a:r>
              <a:rPr lang="en-US" altLang="ko-KR" sz="1600" dirty="0" err="1" smtClean="0"/>
              <a:t>BreakBasic</a:t>
            </a:r>
            <a:r>
              <a:rPr lang="en-US" altLang="ko-KR" sz="1600" dirty="0" smtClean="0"/>
              <a:t> {</a:t>
            </a:r>
          </a:p>
          <a:p>
            <a:pPr defTabSz="360000"/>
            <a:r>
              <a:rPr lang="en-US" altLang="ko-KR" sz="1600" dirty="0" smtClean="0"/>
              <a:t>	public static void main(String[]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{</a:t>
            </a:r>
          </a:p>
          <a:p>
            <a:pPr defTabSz="36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num</a:t>
            </a:r>
            <a:r>
              <a:rPr lang="en-US" altLang="ko-KR" sz="1600" dirty="0" smtClean="0"/>
              <a:t> = 1;</a:t>
            </a:r>
          </a:p>
          <a:p>
            <a:pPr defTabSz="360000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err="1"/>
              <a:t>b</a:t>
            </a:r>
            <a:r>
              <a:rPr lang="en-US" altLang="ko-KR" sz="1600" dirty="0" err="1" smtClean="0"/>
              <a:t>oolean</a:t>
            </a:r>
            <a:r>
              <a:rPr lang="en-US" altLang="ko-KR" sz="1600" dirty="0" smtClean="0"/>
              <a:t> search = false;</a:t>
            </a:r>
          </a:p>
          <a:p>
            <a:pPr defTabSz="360000"/>
            <a:r>
              <a:rPr lang="en-US" altLang="ko-KR" sz="1600" dirty="0"/>
              <a:t>	</a:t>
            </a:r>
            <a:r>
              <a:rPr lang="en-US" altLang="ko-KR" sz="1600" dirty="0" smtClean="0"/>
              <a:t>	while(</a:t>
            </a:r>
            <a:r>
              <a:rPr lang="en-US" altLang="ko-KR" sz="1600" dirty="0" err="1" smtClean="0"/>
              <a:t>num</a:t>
            </a:r>
            <a:r>
              <a:rPr lang="en-US" altLang="ko-KR" sz="1600" dirty="0" smtClean="0"/>
              <a:t> &lt; 100) {</a:t>
            </a:r>
          </a:p>
          <a:p>
            <a:pPr defTabSz="360000"/>
            <a:r>
              <a:rPr lang="en-US" altLang="ko-KR" sz="1600" dirty="0"/>
              <a:t>	</a:t>
            </a:r>
            <a:r>
              <a:rPr lang="en-US" altLang="ko-KR" sz="1600" dirty="0" smtClean="0"/>
              <a:t>		if(</a:t>
            </a:r>
            <a:r>
              <a:rPr lang="en-US" altLang="ko-KR" sz="1600" dirty="0" err="1" smtClean="0"/>
              <a:t>num</a:t>
            </a:r>
            <a:r>
              <a:rPr lang="en-US" altLang="ko-KR" sz="1600" dirty="0" smtClean="0"/>
              <a:t> % 5  == 0 &amp;&amp; </a:t>
            </a:r>
            <a:r>
              <a:rPr lang="en-US" altLang="ko-KR" sz="1600" dirty="0" err="1" smtClean="0"/>
              <a:t>num</a:t>
            </a:r>
            <a:r>
              <a:rPr lang="en-US" altLang="ko-KR" sz="1600" dirty="0" smtClean="0"/>
              <a:t> % 7 == 0) {</a:t>
            </a:r>
          </a:p>
          <a:p>
            <a:pPr defTabSz="360000"/>
            <a:r>
              <a:rPr lang="en-US" altLang="ko-KR" sz="1600" dirty="0"/>
              <a:t>	</a:t>
            </a:r>
            <a:r>
              <a:rPr lang="en-US" altLang="ko-KR" sz="1600" dirty="0" smtClean="0"/>
              <a:t>			search = true;</a:t>
            </a:r>
          </a:p>
          <a:p>
            <a:pPr defTabSz="360000"/>
            <a:r>
              <a:rPr lang="en-US" altLang="ko-KR" sz="1600" dirty="0" smtClean="0"/>
              <a:t>				break;</a:t>
            </a:r>
          </a:p>
          <a:p>
            <a:pPr defTabSz="360000"/>
            <a:r>
              <a:rPr lang="en-US" altLang="ko-KR" sz="1600" dirty="0"/>
              <a:t>	</a:t>
            </a:r>
            <a:r>
              <a:rPr lang="en-US" altLang="ko-KR" sz="1600" dirty="0" smtClean="0"/>
              <a:t>		}</a:t>
            </a:r>
          </a:p>
          <a:p>
            <a:pPr defTabSz="360000"/>
            <a:r>
              <a:rPr lang="en-US" altLang="ko-KR" sz="1600" dirty="0"/>
              <a:t>	</a:t>
            </a: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num</a:t>
            </a:r>
            <a:r>
              <a:rPr lang="en-US" altLang="ko-KR" sz="1600" dirty="0" smtClean="0"/>
              <a:t>++;</a:t>
            </a:r>
          </a:p>
          <a:p>
            <a:pPr defTabSz="360000"/>
            <a:r>
              <a:rPr lang="en-US" altLang="ko-KR" sz="1600" dirty="0"/>
              <a:t>	</a:t>
            </a:r>
            <a:r>
              <a:rPr lang="en-US" altLang="ko-KR" sz="1600" dirty="0" smtClean="0"/>
              <a:t>	}</a:t>
            </a:r>
          </a:p>
          <a:p>
            <a:pPr defTabSz="360000"/>
            <a:r>
              <a:rPr lang="en-US" altLang="ko-KR" sz="1600" dirty="0"/>
              <a:t>	</a:t>
            </a:r>
            <a:r>
              <a:rPr lang="en-US" altLang="ko-KR" sz="1600" dirty="0" smtClean="0"/>
              <a:t>	if(search) {</a:t>
            </a:r>
          </a:p>
          <a:p>
            <a:pPr defTabSz="360000"/>
            <a:r>
              <a:rPr lang="en-US" altLang="ko-KR" sz="1600" dirty="0"/>
              <a:t>	</a:t>
            </a: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찾는 정수 </a:t>
            </a:r>
            <a:r>
              <a:rPr lang="en-US" altLang="ko-KR" sz="1600" dirty="0" smtClean="0"/>
              <a:t>: “ + </a:t>
            </a:r>
            <a:r>
              <a:rPr lang="en-US" altLang="ko-KR" sz="1600" dirty="0" err="1" smtClean="0"/>
              <a:t>num</a:t>
            </a:r>
            <a:r>
              <a:rPr lang="en-US" altLang="ko-KR" sz="1600" dirty="0" smtClean="0"/>
              <a:t>);</a:t>
            </a:r>
          </a:p>
          <a:p>
            <a:pPr defTabSz="360000"/>
            <a:r>
              <a:rPr lang="en-US" altLang="ko-KR" sz="1600" dirty="0"/>
              <a:t>	</a:t>
            </a:r>
            <a:r>
              <a:rPr lang="en-US" altLang="ko-KR" sz="1600" dirty="0" smtClean="0"/>
              <a:t>	} else {</a:t>
            </a:r>
          </a:p>
          <a:p>
            <a:pPr defTabSz="360000"/>
            <a:r>
              <a:rPr lang="en-US" altLang="ko-KR" sz="1600" dirty="0" smtClean="0"/>
              <a:t>	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(“5</a:t>
            </a:r>
            <a:r>
              <a:rPr lang="ko-KR" altLang="en-US" sz="1600" dirty="0" smtClean="0"/>
              <a:t>의 </a:t>
            </a:r>
            <a:r>
              <a:rPr lang="ko-KR" altLang="en-US" sz="1600" dirty="0" err="1" smtClean="0"/>
              <a:t>배수이자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7</a:t>
            </a:r>
            <a:r>
              <a:rPr lang="ko-KR" altLang="en-US" sz="1600" dirty="0" smtClean="0"/>
              <a:t>의 배수인 수를 찾지 못하였습니다</a:t>
            </a:r>
            <a:r>
              <a:rPr lang="en-US" altLang="ko-KR" sz="1600" dirty="0" smtClean="0"/>
              <a:t>.”);</a:t>
            </a:r>
            <a:endParaRPr lang="en-US" altLang="ko-KR" sz="1600" dirty="0"/>
          </a:p>
          <a:p>
            <a:pPr defTabSz="360000"/>
            <a:r>
              <a:rPr lang="en-US" altLang="ko-KR" sz="1600" dirty="0" smtClean="0"/>
              <a:t>		}</a:t>
            </a:r>
          </a:p>
          <a:p>
            <a:pPr defTabSz="360000"/>
            <a:r>
              <a:rPr lang="en-US" altLang="ko-KR" sz="1600" dirty="0" smtClean="0"/>
              <a:t>	}</a:t>
            </a:r>
          </a:p>
          <a:p>
            <a:pPr defTabSz="360000"/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8394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=""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=""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=""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=""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=""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=""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=""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=""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</a:rPr>
              <a:t>continue : continue</a:t>
            </a:r>
            <a:r>
              <a:rPr lang="ko-KR" altLang="en-US" dirty="0" smtClean="0">
                <a:solidFill>
                  <a:schemeClr val="tx1"/>
                </a:solidFill>
              </a:rPr>
              <a:t>가 실행되는 시점에서 아래에 있는 코드를 실행하지 않고 조건 검사 부분으로 이동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반복문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2688" y="1629419"/>
            <a:ext cx="10431338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dirty="0" smtClean="0"/>
              <a:t>class </a:t>
            </a:r>
            <a:r>
              <a:rPr lang="en-US" altLang="ko-KR" dirty="0" err="1" smtClean="0"/>
              <a:t>ContinueBasic</a:t>
            </a:r>
            <a:r>
              <a:rPr lang="en-US" altLang="ko-KR" dirty="0" smtClean="0"/>
              <a:t> {</a:t>
            </a:r>
          </a:p>
          <a:p>
            <a:pPr defTabSz="360000"/>
            <a:r>
              <a:rPr lang="en-US" altLang="ko-KR" dirty="0" smtClean="0"/>
              <a:t>	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</a:p>
          <a:p>
            <a:pPr defTabSz="360000"/>
            <a:r>
              <a:rPr lang="en-US" altLang="ko-KR" dirty="0" smtClean="0"/>
              <a:t>	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 0;</a:t>
            </a:r>
          </a:p>
          <a:p>
            <a:pPr defTabSz="360000"/>
            <a:r>
              <a:rPr lang="en-US" altLang="ko-KR" dirty="0" smtClean="0"/>
              <a:t>	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count = 0;</a:t>
            </a:r>
          </a:p>
          <a:p>
            <a:pPr defTabSz="360000"/>
            <a:endParaRPr lang="en-US" altLang="ko-KR" dirty="0"/>
          </a:p>
          <a:p>
            <a:pPr defTabSz="360000"/>
            <a:r>
              <a:rPr lang="en-US" altLang="ko-KR" dirty="0" smtClean="0"/>
              <a:t>		while(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&lt; 100) {</a:t>
            </a:r>
          </a:p>
          <a:p>
            <a:pPr defTabSz="360000"/>
            <a:r>
              <a:rPr lang="en-US" altLang="ko-KR" dirty="0" smtClean="0"/>
              <a:t>			if 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% 5 != 0) {</a:t>
            </a:r>
          </a:p>
          <a:p>
            <a:pPr defTabSz="360000"/>
            <a:r>
              <a:rPr lang="en-US" altLang="ko-KR" dirty="0" smtClean="0"/>
              <a:t>				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++;</a:t>
            </a:r>
          </a:p>
          <a:p>
            <a:pPr defTabSz="360000"/>
            <a:r>
              <a:rPr lang="en-US" altLang="ko-KR" dirty="0" smtClean="0"/>
              <a:t>				continue;</a:t>
            </a:r>
            <a:endParaRPr lang="en-US" altLang="ko-KR" dirty="0"/>
          </a:p>
          <a:p>
            <a:pPr defTabSz="360000"/>
            <a:r>
              <a:rPr lang="en-US" altLang="ko-KR" dirty="0"/>
              <a:t>	</a:t>
            </a:r>
            <a:r>
              <a:rPr lang="en-US" altLang="ko-KR" dirty="0" smtClean="0"/>
              <a:t>		}</a:t>
            </a:r>
          </a:p>
          <a:p>
            <a:pPr defTabSz="360000"/>
            <a:r>
              <a:rPr lang="en-US" altLang="ko-KR" dirty="0" smtClean="0"/>
              <a:t>		</a:t>
            </a:r>
            <a:r>
              <a:rPr lang="en-US" altLang="ko-KR" dirty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);</a:t>
            </a:r>
          </a:p>
          <a:p>
            <a:pPr defTabSz="360000"/>
            <a:r>
              <a:rPr lang="en-US" altLang="ko-KR" dirty="0" smtClean="0"/>
              <a:t>			count++;</a:t>
            </a:r>
          </a:p>
          <a:p>
            <a:pPr defTabSz="360000"/>
            <a:r>
              <a:rPr lang="en-US" altLang="ko-KR" dirty="0" smtClean="0"/>
              <a:t>			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++;</a:t>
            </a:r>
          </a:p>
          <a:p>
            <a:pPr defTabSz="360000"/>
            <a:r>
              <a:rPr lang="en-US" altLang="ko-KR" dirty="0"/>
              <a:t>	</a:t>
            </a:r>
            <a:r>
              <a:rPr lang="en-US" altLang="ko-KR" dirty="0" smtClean="0"/>
              <a:t>	}</a:t>
            </a:r>
          </a:p>
          <a:p>
            <a:pPr defTabSz="360000"/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(“count : ” + count);</a:t>
            </a:r>
          </a:p>
          <a:p>
            <a:pPr defTabSz="360000"/>
            <a:r>
              <a:rPr lang="en-US" altLang="ko-KR" dirty="0" smtClean="0"/>
              <a:t>	}</a:t>
            </a:r>
          </a:p>
          <a:p>
            <a:pPr defTabSz="360000"/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87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=""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mtClean="0">
                <a:solidFill>
                  <a:schemeClr val="tx1"/>
                </a:solidFill>
              </a:rPr>
              <a:t>중첩 </a:t>
            </a:r>
            <a:r>
              <a:rPr lang="ko-KR" altLang="en-US" dirty="0" err="1" smtClean="0">
                <a:solidFill>
                  <a:schemeClr val="tx1"/>
                </a:solidFill>
              </a:rPr>
              <a:t>반복문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반복문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=""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=""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=""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=""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=""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=""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882688" y="1625940"/>
            <a:ext cx="10431338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600" dirty="0" smtClean="0"/>
              <a:t>class </a:t>
            </a:r>
            <a:r>
              <a:rPr lang="en-US" altLang="ko-KR" sz="1600" dirty="0" err="1" smtClean="0"/>
              <a:t>ForInFor</a:t>
            </a:r>
            <a:r>
              <a:rPr lang="en-US" altLang="ko-KR" sz="1600" dirty="0" smtClean="0"/>
              <a:t> {</a:t>
            </a:r>
          </a:p>
          <a:p>
            <a:pPr defTabSz="360000"/>
            <a:r>
              <a:rPr lang="en-US" altLang="ko-KR" sz="1600" dirty="0" smtClean="0"/>
              <a:t>	public static void main(String[]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{</a:t>
            </a:r>
          </a:p>
          <a:p>
            <a:pPr defTabSz="360000"/>
            <a:r>
              <a:rPr lang="en-US" altLang="ko-KR" sz="1600" dirty="0" smtClean="0"/>
              <a:t>		for(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= 0;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&lt; 3;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++) {</a:t>
            </a:r>
          </a:p>
          <a:p>
            <a:pPr defTabSz="360000"/>
            <a:r>
              <a:rPr lang="en-US" altLang="ko-KR" sz="1600" dirty="0"/>
              <a:t>	</a:t>
            </a: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(“-----------------------------------”);</a:t>
            </a:r>
          </a:p>
          <a:p>
            <a:pPr defTabSz="360000"/>
            <a:r>
              <a:rPr lang="en-US" altLang="ko-KR" sz="1600" dirty="0" smtClean="0"/>
              <a:t>			for 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j = 0; j &lt; 3; </a:t>
            </a:r>
            <a:r>
              <a:rPr lang="en-US" altLang="ko-KR" sz="1600" dirty="0" err="1" smtClean="0"/>
              <a:t>j++</a:t>
            </a:r>
            <a:r>
              <a:rPr lang="en-US" altLang="ko-KR" sz="1600" dirty="0" smtClean="0"/>
              <a:t>) {</a:t>
            </a:r>
          </a:p>
          <a:p>
            <a:pPr defTabSz="360000"/>
            <a:r>
              <a:rPr lang="en-US" altLang="ko-KR" sz="1600" dirty="0" smtClean="0"/>
              <a:t>				</a:t>
            </a:r>
            <a:r>
              <a:rPr lang="en-US" altLang="ko-KR" sz="1600" dirty="0" err="1" smtClean="0"/>
              <a:t>System.out.print</a:t>
            </a:r>
            <a:r>
              <a:rPr lang="en-US" altLang="ko-KR" sz="1600" dirty="0" smtClean="0"/>
              <a:t>(“[” +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+ “, ” + j + “] ”);</a:t>
            </a:r>
            <a:endParaRPr lang="en-US" altLang="ko-KR" sz="1600" dirty="0"/>
          </a:p>
          <a:p>
            <a:pPr defTabSz="360000"/>
            <a:r>
              <a:rPr lang="en-US" altLang="ko-KR" sz="1600" dirty="0" smtClean="0"/>
              <a:t>			}</a:t>
            </a:r>
            <a:endParaRPr lang="en-US" altLang="ko-KR" sz="1600" dirty="0"/>
          </a:p>
          <a:p>
            <a:pPr defTabSz="360000"/>
            <a:r>
              <a:rPr lang="en-US" altLang="ko-KR" sz="1600" dirty="0" smtClean="0"/>
              <a:t>		}		</a:t>
            </a:r>
          </a:p>
          <a:p>
            <a:pPr defTabSz="360000"/>
            <a:r>
              <a:rPr lang="en-US" altLang="ko-KR" sz="1600" dirty="0" smtClean="0"/>
              <a:t>	}</a:t>
            </a:r>
          </a:p>
          <a:p>
            <a:pPr defTabSz="360000"/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2365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=""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=""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=""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=""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=""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=""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=""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=""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부터 </a:t>
            </a:r>
            <a:r>
              <a:rPr lang="en-US" altLang="ko-KR" sz="1600" dirty="0" smtClean="0">
                <a:solidFill>
                  <a:schemeClr val="tx1"/>
                </a:solidFill>
              </a:rPr>
              <a:t>99</a:t>
            </a:r>
            <a:r>
              <a:rPr lang="ko-KR" altLang="en-US" sz="1600" dirty="0" smtClean="0">
                <a:solidFill>
                  <a:schemeClr val="tx1"/>
                </a:solidFill>
              </a:rPr>
              <a:t>까지의 합을 구하는 프로그램을 작성하되 </a:t>
            </a:r>
            <a:r>
              <a:rPr lang="en-US" altLang="ko-KR" sz="1600" dirty="0" smtClean="0">
                <a:solidFill>
                  <a:schemeClr val="tx1"/>
                </a:solidFill>
              </a:rPr>
              <a:t>while</a:t>
            </a:r>
            <a:r>
              <a:rPr lang="ko-KR" altLang="en-US" sz="1600" dirty="0" smtClean="0">
                <a:solidFill>
                  <a:schemeClr val="tx1"/>
                </a:solidFill>
              </a:rPr>
              <a:t>문을 이용하여 작성하시오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부터 </a:t>
            </a:r>
            <a:r>
              <a:rPr lang="en-US" altLang="ko-KR" sz="1600" dirty="0" smtClean="0">
                <a:solidFill>
                  <a:schemeClr val="tx1"/>
                </a:solidFill>
              </a:rPr>
              <a:t>99</a:t>
            </a:r>
            <a:r>
              <a:rPr lang="ko-KR" altLang="en-US" sz="1600" dirty="0" smtClean="0">
                <a:solidFill>
                  <a:schemeClr val="tx1"/>
                </a:solidFill>
              </a:rPr>
              <a:t>까지의 합을 구하는 프로그램을 작성하되 </a:t>
            </a:r>
            <a:r>
              <a:rPr lang="en-US" altLang="ko-KR" sz="1600" dirty="0" smtClean="0">
                <a:solidFill>
                  <a:schemeClr val="tx1"/>
                </a:solidFill>
              </a:rPr>
              <a:t>for</a:t>
            </a:r>
            <a:r>
              <a:rPr lang="ko-KR" altLang="en-US" sz="1600" dirty="0" smtClean="0">
                <a:solidFill>
                  <a:schemeClr val="tx1"/>
                </a:solidFill>
              </a:rPr>
              <a:t>문을 이용하여 작성하시오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</a:rPr>
              <a:t>while</a:t>
            </a:r>
            <a:r>
              <a:rPr lang="ko-KR" altLang="en-US" sz="1600" dirty="0" smtClean="0">
                <a:solidFill>
                  <a:schemeClr val="tx1"/>
                </a:solidFill>
              </a:rPr>
              <a:t>문을 이용하여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부터 </a:t>
            </a:r>
            <a:r>
              <a:rPr lang="en-US" altLang="ko-KR" sz="1600" dirty="0" smtClean="0">
                <a:solidFill>
                  <a:schemeClr val="tx1"/>
                </a:solidFill>
              </a:rPr>
              <a:t>100</a:t>
            </a:r>
            <a:r>
              <a:rPr lang="ko-KR" altLang="en-US" sz="1600" dirty="0" smtClean="0">
                <a:solidFill>
                  <a:schemeClr val="tx1"/>
                </a:solidFill>
              </a:rPr>
              <a:t>까지 출력하고 이어서 거꾸로 </a:t>
            </a:r>
            <a:r>
              <a:rPr lang="en-US" altLang="ko-KR" sz="1600" dirty="0" smtClean="0">
                <a:solidFill>
                  <a:schemeClr val="tx1"/>
                </a:solidFill>
              </a:rPr>
              <a:t>100</a:t>
            </a:r>
            <a:r>
              <a:rPr lang="ko-KR" altLang="en-US" sz="1600" dirty="0" smtClean="0">
                <a:solidFill>
                  <a:schemeClr val="tx1"/>
                </a:solidFill>
              </a:rPr>
              <a:t>에서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까지 출력하는 프로그램을 작성하시오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</a:rPr>
              <a:t>for</a:t>
            </a:r>
            <a:r>
              <a:rPr lang="ko-KR" altLang="en-US" sz="1600" dirty="0" smtClean="0">
                <a:solidFill>
                  <a:schemeClr val="tx1"/>
                </a:solidFill>
              </a:rPr>
              <a:t>문을 </a:t>
            </a:r>
            <a:r>
              <a:rPr lang="ko-KR" altLang="en-US" sz="1600" dirty="0">
                <a:solidFill>
                  <a:schemeClr val="tx1"/>
                </a:solidFill>
              </a:rPr>
              <a:t>이용하여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부터 </a:t>
            </a:r>
            <a:r>
              <a:rPr lang="en-US" altLang="ko-KR" sz="1600" dirty="0">
                <a:solidFill>
                  <a:schemeClr val="tx1"/>
                </a:solidFill>
              </a:rPr>
              <a:t>100</a:t>
            </a:r>
            <a:r>
              <a:rPr lang="ko-KR" altLang="en-US" sz="1600" dirty="0">
                <a:solidFill>
                  <a:schemeClr val="tx1"/>
                </a:solidFill>
              </a:rPr>
              <a:t>까지 출력하고 이어서 거꾸로 </a:t>
            </a:r>
            <a:r>
              <a:rPr lang="en-US" altLang="ko-KR" sz="1600" dirty="0">
                <a:solidFill>
                  <a:schemeClr val="tx1"/>
                </a:solidFill>
              </a:rPr>
              <a:t>100</a:t>
            </a:r>
            <a:r>
              <a:rPr lang="ko-KR" altLang="en-US" sz="1600" dirty="0">
                <a:solidFill>
                  <a:schemeClr val="tx1"/>
                </a:solidFill>
              </a:rPr>
              <a:t>에서 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까지 출력하는 프로그램을 작성하시오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</a:rPr>
              <a:t>1000 </a:t>
            </a:r>
            <a:r>
              <a:rPr lang="ko-KR" altLang="en-US" sz="1600" dirty="0" smtClean="0">
                <a:solidFill>
                  <a:schemeClr val="tx1"/>
                </a:solidFill>
              </a:rPr>
              <a:t>이하 자연수 중에서 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</a:rPr>
              <a:t>의 배수이고 </a:t>
            </a:r>
            <a:r>
              <a:rPr lang="en-US" altLang="ko-KR" sz="1600" dirty="0" smtClean="0">
                <a:solidFill>
                  <a:schemeClr val="tx1"/>
                </a:solidFill>
              </a:rPr>
              <a:t>7</a:t>
            </a:r>
            <a:r>
              <a:rPr lang="ko-KR" altLang="en-US" sz="1600" dirty="0" smtClean="0">
                <a:solidFill>
                  <a:schemeClr val="tx1"/>
                </a:solidFill>
              </a:rPr>
              <a:t>의 배수인 수를 출력하고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그 수들의 합을 구해서 출력하는 프로그램을 </a:t>
            </a:r>
            <a:r>
              <a:rPr lang="en-US" altLang="ko-KR" sz="1600" dirty="0" smtClean="0">
                <a:solidFill>
                  <a:schemeClr val="tx1"/>
                </a:solidFill>
              </a:rPr>
              <a:t>while</a:t>
            </a:r>
            <a:r>
              <a:rPr lang="ko-KR" altLang="en-US" sz="1600" dirty="0" smtClean="0">
                <a:solidFill>
                  <a:schemeClr val="tx1"/>
                </a:solidFill>
              </a:rPr>
              <a:t>문을 이용하여 작성하시오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>
                <a:solidFill>
                  <a:schemeClr val="tx1"/>
                </a:solidFill>
              </a:rPr>
              <a:t>1000 </a:t>
            </a:r>
            <a:r>
              <a:rPr lang="ko-KR" altLang="en-US" sz="1600" dirty="0">
                <a:solidFill>
                  <a:schemeClr val="tx1"/>
                </a:solidFill>
              </a:rPr>
              <a:t>이하 자연수 중에서 </a:t>
            </a:r>
            <a:r>
              <a:rPr lang="en-US" altLang="ko-KR" sz="1600" dirty="0">
                <a:solidFill>
                  <a:schemeClr val="tx1"/>
                </a:solidFill>
              </a:rPr>
              <a:t>2</a:t>
            </a:r>
            <a:r>
              <a:rPr lang="ko-KR" altLang="en-US" sz="1600" dirty="0">
                <a:solidFill>
                  <a:schemeClr val="tx1"/>
                </a:solidFill>
              </a:rPr>
              <a:t>의 배수이고 </a:t>
            </a:r>
            <a:r>
              <a:rPr lang="en-US" altLang="ko-KR" sz="1600" dirty="0">
                <a:solidFill>
                  <a:schemeClr val="tx1"/>
                </a:solidFill>
              </a:rPr>
              <a:t>7</a:t>
            </a:r>
            <a:r>
              <a:rPr lang="ko-KR" altLang="en-US" sz="1600" dirty="0">
                <a:solidFill>
                  <a:schemeClr val="tx1"/>
                </a:solidFill>
              </a:rPr>
              <a:t>의 배수인 수를 출력하고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그 수들의 합을 구해서 출력하는 프로그램을 </a:t>
            </a:r>
            <a:r>
              <a:rPr lang="en-US" altLang="ko-KR" sz="1600" dirty="0" smtClean="0">
                <a:solidFill>
                  <a:schemeClr val="tx1"/>
                </a:solidFill>
              </a:rPr>
              <a:t>for</a:t>
            </a:r>
            <a:r>
              <a:rPr lang="ko-KR" altLang="en-US" sz="1600" dirty="0" smtClean="0">
                <a:solidFill>
                  <a:schemeClr val="tx1"/>
                </a:solidFill>
              </a:rPr>
              <a:t>문을 </a:t>
            </a:r>
            <a:r>
              <a:rPr lang="ko-KR" altLang="en-US" sz="1600" dirty="0">
                <a:solidFill>
                  <a:schemeClr val="tx1"/>
                </a:solidFill>
              </a:rPr>
              <a:t>이용하여 작성하시오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부터 </a:t>
            </a:r>
            <a:r>
              <a:rPr lang="en-US" altLang="ko-KR" sz="1600" dirty="0" smtClean="0">
                <a:solidFill>
                  <a:schemeClr val="tx1"/>
                </a:solidFill>
              </a:rPr>
              <a:t>10</a:t>
            </a:r>
            <a:r>
              <a:rPr lang="ko-KR" altLang="en-US" sz="1600" dirty="0" smtClean="0">
                <a:solidFill>
                  <a:schemeClr val="tx1"/>
                </a:solidFill>
              </a:rPr>
              <a:t>까지의 곱의 결과를 출력하는 프로그램을 </a:t>
            </a:r>
            <a:r>
              <a:rPr lang="en-US" altLang="ko-KR" sz="1600" dirty="0" smtClean="0">
                <a:solidFill>
                  <a:schemeClr val="tx1"/>
                </a:solidFill>
              </a:rPr>
              <a:t>while</a:t>
            </a:r>
            <a:r>
              <a:rPr lang="ko-KR" altLang="en-US" sz="1600" dirty="0" smtClean="0">
                <a:solidFill>
                  <a:schemeClr val="tx1"/>
                </a:solidFill>
              </a:rPr>
              <a:t>문을 이용해서 작성하시오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부터 </a:t>
            </a:r>
            <a:r>
              <a:rPr lang="en-US" altLang="ko-KR" sz="1600" dirty="0">
                <a:solidFill>
                  <a:schemeClr val="tx1"/>
                </a:solidFill>
              </a:rPr>
              <a:t>10</a:t>
            </a:r>
            <a:r>
              <a:rPr lang="ko-KR" altLang="en-US" sz="1600" dirty="0">
                <a:solidFill>
                  <a:schemeClr val="tx1"/>
                </a:solidFill>
              </a:rPr>
              <a:t>까지의 곱의 결과를 출력하는 프로그램을 </a:t>
            </a:r>
            <a:r>
              <a:rPr lang="en-US" altLang="ko-KR" sz="1600" dirty="0" smtClean="0">
                <a:solidFill>
                  <a:schemeClr val="tx1"/>
                </a:solidFill>
              </a:rPr>
              <a:t>for</a:t>
            </a:r>
            <a:r>
              <a:rPr lang="ko-KR" altLang="en-US" sz="1600" dirty="0" smtClean="0">
                <a:solidFill>
                  <a:schemeClr val="tx1"/>
                </a:solidFill>
              </a:rPr>
              <a:t>문을 </a:t>
            </a:r>
            <a:r>
              <a:rPr lang="ko-KR" altLang="en-US" sz="1600" dirty="0">
                <a:solidFill>
                  <a:schemeClr val="tx1"/>
                </a:solidFill>
              </a:rPr>
              <a:t>이용해서 작성하시오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구구단 중 </a:t>
            </a:r>
            <a:r>
              <a:rPr lang="en-US" altLang="ko-KR" sz="1600" dirty="0" smtClean="0">
                <a:solidFill>
                  <a:schemeClr val="tx1"/>
                </a:solidFill>
              </a:rPr>
              <a:t>5</a:t>
            </a:r>
            <a:r>
              <a:rPr lang="ko-KR" altLang="en-US" sz="1600" dirty="0" smtClean="0">
                <a:solidFill>
                  <a:schemeClr val="tx1"/>
                </a:solidFill>
              </a:rPr>
              <a:t>단을 출력하는 프로그램을 </a:t>
            </a:r>
            <a:r>
              <a:rPr lang="en-US" altLang="ko-KR" sz="1600" dirty="0" smtClean="0">
                <a:solidFill>
                  <a:schemeClr val="tx1"/>
                </a:solidFill>
              </a:rPr>
              <a:t>while</a:t>
            </a:r>
            <a:r>
              <a:rPr lang="ko-KR" altLang="en-US" sz="1600" dirty="0" smtClean="0">
                <a:solidFill>
                  <a:schemeClr val="tx1"/>
                </a:solidFill>
              </a:rPr>
              <a:t>문을 이용하여 작성하시오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solidFill>
                  <a:schemeClr val="tx1"/>
                </a:solidFill>
              </a:rPr>
              <a:t>구구단 중 </a:t>
            </a:r>
            <a:r>
              <a:rPr lang="en-US" altLang="ko-KR" sz="1600" dirty="0">
                <a:solidFill>
                  <a:schemeClr val="tx1"/>
                </a:solidFill>
              </a:rPr>
              <a:t>5</a:t>
            </a:r>
            <a:r>
              <a:rPr lang="ko-KR" altLang="en-US" sz="1600" dirty="0">
                <a:solidFill>
                  <a:schemeClr val="tx1"/>
                </a:solidFill>
              </a:rPr>
              <a:t>단을 출력하는 프로그램을 </a:t>
            </a:r>
            <a:r>
              <a:rPr lang="en-US" altLang="ko-KR" sz="1600" dirty="0" smtClean="0">
                <a:solidFill>
                  <a:schemeClr val="tx1"/>
                </a:solidFill>
              </a:rPr>
              <a:t>for</a:t>
            </a:r>
            <a:r>
              <a:rPr lang="ko-KR" altLang="en-US" sz="1600" dirty="0" smtClean="0">
                <a:solidFill>
                  <a:schemeClr val="tx1"/>
                </a:solidFill>
              </a:rPr>
              <a:t>문을 </a:t>
            </a:r>
            <a:r>
              <a:rPr lang="ko-KR" altLang="en-US" sz="1600" dirty="0">
                <a:solidFill>
                  <a:schemeClr val="tx1"/>
                </a:solidFill>
              </a:rPr>
              <a:t>이용하여 작성하시오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자연수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부터 시작하여 모든 홀수를 더해 나간다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그 합이 자연수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몇에서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1000</a:t>
            </a:r>
            <a:r>
              <a:rPr lang="ko-KR" altLang="en-US" sz="1600" dirty="0" smtClean="0">
                <a:solidFill>
                  <a:schemeClr val="tx1"/>
                </a:solidFill>
              </a:rPr>
              <a:t>을 초과하는지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그리고 </a:t>
            </a:r>
            <a:r>
              <a:rPr lang="en-US" altLang="ko-KR" sz="1600" dirty="0" smtClean="0">
                <a:solidFill>
                  <a:schemeClr val="tx1"/>
                </a:solidFill>
              </a:rPr>
              <a:t>1000</a:t>
            </a:r>
            <a:r>
              <a:rPr lang="ko-KR" altLang="en-US" sz="1600" dirty="0" smtClean="0">
                <a:solidFill>
                  <a:schemeClr val="tx1"/>
                </a:solidFill>
              </a:rPr>
              <a:t>을 초과한 순간의 값은 얼마가 되는지 계산하여 출력하는 프로그램을 작성하시오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반복문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44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=""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=""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=""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=""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=""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=""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=""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=""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12"/>
            </a:pPr>
            <a:r>
              <a:rPr lang="ko-KR" altLang="en-US" sz="1600" dirty="0" smtClean="0">
                <a:solidFill>
                  <a:schemeClr val="tx1"/>
                </a:solidFill>
              </a:rPr>
              <a:t>구구단을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출력하시오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2"/>
            </a:pPr>
            <a:r>
              <a:rPr lang="ko-KR" altLang="en-US" sz="1600" dirty="0" smtClean="0">
                <a:solidFill>
                  <a:schemeClr val="tx1"/>
                </a:solidFill>
              </a:rPr>
              <a:t>구구단의 짝수 단인 </a:t>
            </a:r>
            <a:r>
              <a:rPr lang="en-US" altLang="ko-KR" sz="1600" dirty="0" smtClean="0">
                <a:solidFill>
                  <a:schemeClr val="tx1"/>
                </a:solidFill>
              </a:rPr>
              <a:t>2, 4, 6, 8</a:t>
            </a:r>
            <a:r>
              <a:rPr lang="ko-KR" altLang="en-US" sz="1600" dirty="0" smtClean="0">
                <a:solidFill>
                  <a:schemeClr val="tx1"/>
                </a:solidFill>
              </a:rPr>
              <a:t>단만 출력하는 프로그램을 작성하되 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</a:rPr>
              <a:t>단은 </a:t>
            </a:r>
            <a:r>
              <a:rPr lang="en-US" altLang="ko-KR" sz="1600" dirty="0" smtClean="0">
                <a:solidFill>
                  <a:schemeClr val="tx1"/>
                </a:solidFill>
              </a:rPr>
              <a:t>2*2</a:t>
            </a:r>
            <a:r>
              <a:rPr lang="ko-KR" altLang="en-US" sz="1600" dirty="0" smtClean="0">
                <a:solidFill>
                  <a:schemeClr val="tx1"/>
                </a:solidFill>
              </a:rPr>
              <a:t>까지</a:t>
            </a:r>
            <a:r>
              <a:rPr lang="en-US" altLang="ko-KR" sz="1600" dirty="0" smtClean="0">
                <a:solidFill>
                  <a:schemeClr val="tx1"/>
                </a:solidFill>
              </a:rPr>
              <a:t>, 4</a:t>
            </a:r>
            <a:r>
              <a:rPr lang="ko-KR" altLang="en-US" sz="1600" dirty="0" smtClean="0">
                <a:solidFill>
                  <a:schemeClr val="tx1"/>
                </a:solidFill>
              </a:rPr>
              <a:t>단은 </a:t>
            </a:r>
            <a:r>
              <a:rPr lang="en-US" altLang="ko-KR" sz="1600" dirty="0" smtClean="0">
                <a:solidFill>
                  <a:schemeClr val="tx1"/>
                </a:solidFill>
              </a:rPr>
              <a:t>4*4</a:t>
            </a:r>
            <a:r>
              <a:rPr lang="ko-KR" altLang="en-US" sz="1600" dirty="0" smtClean="0">
                <a:solidFill>
                  <a:schemeClr val="tx1"/>
                </a:solidFill>
              </a:rPr>
              <a:t>까지</a:t>
            </a:r>
            <a:r>
              <a:rPr lang="en-US" altLang="ko-KR" sz="1600" dirty="0" smtClean="0">
                <a:solidFill>
                  <a:schemeClr val="tx1"/>
                </a:solidFill>
              </a:rPr>
              <a:t>, 6</a:t>
            </a:r>
            <a:r>
              <a:rPr lang="ko-KR" altLang="en-US" sz="1600" dirty="0" smtClean="0">
                <a:solidFill>
                  <a:schemeClr val="tx1"/>
                </a:solidFill>
              </a:rPr>
              <a:t>단은 </a:t>
            </a:r>
            <a:r>
              <a:rPr lang="en-US" altLang="ko-KR" sz="1600" dirty="0" smtClean="0">
                <a:solidFill>
                  <a:schemeClr val="tx1"/>
                </a:solidFill>
              </a:rPr>
              <a:t>6*6</a:t>
            </a:r>
            <a:r>
              <a:rPr lang="ko-KR" altLang="en-US" sz="1600" dirty="0" smtClean="0">
                <a:solidFill>
                  <a:schemeClr val="tx1"/>
                </a:solidFill>
              </a:rPr>
              <a:t>까지</a:t>
            </a:r>
            <a:r>
              <a:rPr lang="en-US" altLang="ko-KR" sz="1600" dirty="0" smtClean="0">
                <a:solidFill>
                  <a:schemeClr val="tx1"/>
                </a:solidFill>
              </a:rPr>
              <a:t>, 8</a:t>
            </a:r>
            <a:r>
              <a:rPr lang="ko-KR" altLang="en-US" sz="1600" dirty="0" smtClean="0">
                <a:solidFill>
                  <a:schemeClr val="tx1"/>
                </a:solidFill>
              </a:rPr>
              <a:t>단은 </a:t>
            </a:r>
            <a:r>
              <a:rPr lang="en-US" altLang="ko-KR" sz="1600" dirty="0" smtClean="0">
                <a:solidFill>
                  <a:schemeClr val="tx1"/>
                </a:solidFill>
              </a:rPr>
              <a:t>8*8</a:t>
            </a:r>
            <a:r>
              <a:rPr lang="ko-KR" altLang="en-US" sz="1600" dirty="0" smtClean="0">
                <a:solidFill>
                  <a:schemeClr val="tx1"/>
                </a:solidFill>
              </a:rPr>
              <a:t>까지 출력하도록 작성하시오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2"/>
            </a:pPr>
            <a:r>
              <a:rPr lang="ko-KR" altLang="en-US" sz="1600" dirty="0">
                <a:solidFill>
                  <a:schemeClr val="tx1"/>
                </a:solidFill>
              </a:rPr>
              <a:t>임의의 정수를 입력 받아 입력 받은 정수의 모든 약수를 출력하는 프로그램을 작성하시오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2"/>
            </a:pPr>
            <a:r>
              <a:rPr lang="ko-KR" altLang="en-US" sz="1600" dirty="0" smtClean="0">
                <a:solidFill>
                  <a:schemeClr val="tx1"/>
                </a:solidFill>
              </a:rPr>
              <a:t>임의의 정수 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ko-KR" altLang="en-US" sz="1600" dirty="0" smtClean="0">
                <a:solidFill>
                  <a:schemeClr val="tx1"/>
                </a:solidFill>
              </a:rPr>
              <a:t>개를 기억하고 정수의 순서와 </a:t>
            </a:r>
            <a:r>
              <a:rPr lang="ko-KR" altLang="en-US" sz="1600" dirty="0">
                <a:solidFill>
                  <a:schemeClr val="tx1"/>
                </a:solidFill>
              </a:rPr>
              <a:t>숫자를 맞추는 야구 게임을 만드시오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자리와 숫자가 같으면 스트라이크 정답 숫자만 있다면 볼입니다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단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정답 입력 기회는 </a:t>
            </a:r>
            <a:r>
              <a:rPr lang="en-US" altLang="ko-KR" sz="1600" dirty="0" smtClean="0">
                <a:solidFill>
                  <a:schemeClr val="tx1"/>
                </a:solidFill>
              </a:rPr>
              <a:t>10</a:t>
            </a:r>
            <a:r>
              <a:rPr lang="ko-KR" altLang="en-US" sz="1600" dirty="0" smtClean="0">
                <a:solidFill>
                  <a:schemeClr val="tx1"/>
                </a:solidFill>
              </a:rPr>
              <a:t>회로 설정하시오</a:t>
            </a:r>
            <a:r>
              <a:rPr lang="en-US" altLang="ko-KR" sz="1600" dirty="0" smtClean="0">
                <a:solidFill>
                  <a:schemeClr val="tx1"/>
                </a:solidFill>
              </a:rPr>
              <a:t>. (</a:t>
            </a:r>
            <a:r>
              <a:rPr lang="ko-KR" altLang="en-US" sz="1600" dirty="0" smtClean="0">
                <a:solidFill>
                  <a:schemeClr val="tx1"/>
                </a:solidFill>
              </a:rPr>
              <a:t>예 </a:t>
            </a:r>
            <a:r>
              <a:rPr lang="en-US" altLang="ko-KR" sz="1600" dirty="0" smtClean="0">
                <a:solidFill>
                  <a:schemeClr val="tx1"/>
                </a:solidFill>
              </a:rPr>
              <a:t>: 3, 5, 7</a:t>
            </a:r>
            <a:r>
              <a:rPr lang="ko-KR" altLang="en-US" sz="1600" dirty="0" smtClean="0">
                <a:solidFill>
                  <a:schemeClr val="tx1"/>
                </a:solidFill>
              </a:rPr>
              <a:t>이 정답이라면 </a:t>
            </a:r>
            <a:r>
              <a:rPr lang="en-US" altLang="ko-KR" sz="1600" dirty="0" smtClean="0">
                <a:solidFill>
                  <a:schemeClr val="tx1"/>
                </a:solidFill>
              </a:rPr>
              <a:t>5, 3, 7</a:t>
            </a:r>
            <a:r>
              <a:rPr lang="ko-KR" altLang="en-US" sz="1600" dirty="0" smtClean="0">
                <a:solidFill>
                  <a:schemeClr val="tx1"/>
                </a:solidFill>
              </a:rPr>
              <a:t>은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스트라이크 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</a:rPr>
              <a:t>볼이며 </a:t>
            </a:r>
            <a:r>
              <a:rPr lang="en-US" altLang="ko-KR" sz="1600" dirty="0" smtClean="0">
                <a:solidFill>
                  <a:schemeClr val="tx1"/>
                </a:solidFill>
              </a:rPr>
              <a:t>3, 5, 7</a:t>
            </a:r>
            <a:r>
              <a:rPr lang="ko-KR" altLang="en-US" sz="1600" dirty="0" smtClean="0">
                <a:solidFill>
                  <a:schemeClr val="tx1"/>
                </a:solidFill>
              </a:rPr>
              <a:t>입력 시 정답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2"/>
            </a:pPr>
            <a:r>
              <a:rPr lang="ko-KR" altLang="en-US" sz="1600" dirty="0" smtClean="0">
                <a:solidFill>
                  <a:schemeClr val="tx1"/>
                </a:solidFill>
              </a:rPr>
              <a:t>두 </a:t>
            </a:r>
            <a:r>
              <a:rPr lang="ko-KR" altLang="en-US" sz="1600" dirty="0" smtClean="0">
                <a:solidFill>
                  <a:schemeClr val="tx1"/>
                </a:solidFill>
              </a:rPr>
              <a:t>수를 입력 받아 두 수의 최대 공약수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최소 공배수를 구하는 프로그램을 작성하시오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단 유클리드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호제법을</a:t>
            </a:r>
            <a:r>
              <a:rPr lang="ko-KR" altLang="en-US" sz="1600" dirty="0" smtClean="0">
                <a:solidFill>
                  <a:schemeClr val="tx1"/>
                </a:solidFill>
              </a:rPr>
              <a:t> 이용하시오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2"/>
            </a:pPr>
            <a:r>
              <a:rPr lang="ko-KR" altLang="en-US" sz="1600" dirty="0">
                <a:solidFill>
                  <a:schemeClr val="tx1"/>
                </a:solidFill>
              </a:rPr>
              <a:t>정수 하나를 입력 받아 피보나치 수열에서 입력 받은 숫자에 해당하는 순서의 숫자를 출력하는 프로그램을 작성하시오</a:t>
            </a:r>
            <a:r>
              <a:rPr lang="en-US" altLang="ko-KR" sz="1600" dirty="0">
                <a:solidFill>
                  <a:schemeClr val="tx1"/>
                </a:solidFill>
              </a:rPr>
              <a:t>. (</a:t>
            </a:r>
            <a:r>
              <a:rPr lang="ko-KR" altLang="en-US" sz="1600" dirty="0">
                <a:solidFill>
                  <a:schemeClr val="tx1"/>
                </a:solidFill>
              </a:rPr>
              <a:t>피보나치 수열 </a:t>
            </a:r>
            <a:r>
              <a:rPr lang="en-US" altLang="ko-KR" sz="1600" dirty="0">
                <a:solidFill>
                  <a:schemeClr val="tx1"/>
                </a:solidFill>
              </a:rPr>
              <a:t>: 0, 1, 1, 2, 3, 5, 8, 13, 21, 34, </a:t>
            </a:r>
            <a:r>
              <a:rPr lang="en-US" altLang="ko-KR" sz="1600" dirty="0" smtClean="0">
                <a:solidFill>
                  <a:schemeClr val="tx1"/>
                </a:solidFill>
              </a:rPr>
              <a:t>…..)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12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반복문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10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494</Words>
  <Application>Microsoft Office PowerPoint</Application>
  <PresentationFormat>사용자 지정</PresentationFormat>
  <Paragraphs>117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10_Office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Windows 사용자</cp:lastModifiedBy>
  <cp:revision>86</cp:revision>
  <cp:lastPrinted>2020-10-11T01:28:35Z</cp:lastPrinted>
  <dcterms:created xsi:type="dcterms:W3CDTF">2020-08-17T03:45:59Z</dcterms:created>
  <dcterms:modified xsi:type="dcterms:W3CDTF">2020-10-11T04:33:02Z</dcterms:modified>
</cp:coreProperties>
</file>