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9" r:id="rId5"/>
    <p:sldId id="270" r:id="rId6"/>
    <p:sldId id="271" r:id="rId7"/>
    <p:sldId id="272" r:id="rId8"/>
    <p:sldId id="273" r:id="rId9"/>
    <p:sldId id="27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8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44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22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32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5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77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32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50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62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48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79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32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2144233" y="2478725"/>
            <a:ext cx="7903534" cy="1137311"/>
          </a:xfrm>
          <a:prstGeom prst="roundRect">
            <a:avLst>
              <a:gd name="adj" fmla="val 1528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클래스 </a:t>
            </a:r>
            <a:r>
              <a:rPr lang="en-US" altLang="ko-KR" sz="36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36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정의 및 인스턴스 생성</a:t>
            </a:r>
            <a:endParaRPr lang="en-US" altLang="ko-KR" sz="4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>
            <a:off x="9631681" y="2641000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 rot="2700000">
            <a:off x="10866869" y="-180059"/>
            <a:ext cx="184563" cy="3420000"/>
            <a:chOff x="714869" y="-2648417"/>
            <a:chExt cx="184563" cy="3420000"/>
          </a:xfrm>
          <a:effectLst>
            <a:outerShdw dist="63500" dir="8100000" algn="tr" rotWithShape="0">
              <a:prstClr val="black">
                <a:alpha val="25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905648" y="-938417"/>
              <a:ext cx="342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432" y="442754"/>
              <a:ext cx="18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4869" y="342586"/>
              <a:ext cx="18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E0DC4E5A-B617-4A43-9039-70176A97FA3C}"/>
              </a:ext>
            </a:extLst>
          </p:cNvPr>
          <p:cNvGrpSpPr/>
          <p:nvPr/>
        </p:nvGrpSpPr>
        <p:grpSpPr>
          <a:xfrm flipH="1">
            <a:off x="-462225" y="1328920"/>
            <a:ext cx="3420000" cy="1408195"/>
            <a:chOff x="2886451" y="828059"/>
            <a:chExt cx="3420000" cy="1408195"/>
          </a:xfrm>
          <a:effectLst>
            <a:outerShdw dist="63500" dir="8100000" algn="tr" rotWithShape="0">
              <a:prstClr val="black">
                <a:alpha val="25000"/>
              </a:prstClr>
            </a:outerShdw>
          </a:effectLst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901D29EC-0D77-48EF-855D-69912D0B4C26}"/>
                </a:ext>
              </a:extLst>
            </p:cNvPr>
            <p:cNvGrpSpPr/>
            <p:nvPr/>
          </p:nvGrpSpPr>
          <p:grpSpPr>
            <a:xfrm>
              <a:off x="3268981" y="2031400"/>
              <a:ext cx="204854" cy="204854"/>
              <a:chOff x="1562986" y="3668233"/>
              <a:chExt cx="265814" cy="265814"/>
            </a:xfrm>
          </p:grpSpPr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264561AB-E048-4B2F-B66D-A2AA5DE0ACFD}"/>
                  </a:ext>
                </a:extLst>
              </p:cNvPr>
              <p:cNvSpPr/>
              <p:nvPr/>
            </p:nvSpPr>
            <p:spPr>
              <a:xfrm>
                <a:off x="1562986" y="3668233"/>
                <a:ext cx="265814" cy="265814"/>
              </a:xfrm>
              <a:prstGeom prst="ellipse">
                <a:avLst/>
              </a:prstGeom>
              <a:solidFill>
                <a:srgbClr val="967353"/>
              </a:solidFill>
              <a:ln>
                <a:noFill/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B53F29A1-37C3-4A68-A387-0AB3C9B78489}"/>
                  </a:ext>
                </a:extLst>
              </p:cNvPr>
              <p:cNvSpPr/>
              <p:nvPr/>
            </p:nvSpPr>
            <p:spPr>
              <a:xfrm>
                <a:off x="1562986" y="3668233"/>
                <a:ext cx="265814" cy="265814"/>
              </a:xfrm>
              <a:prstGeom prst="ellipse">
                <a:avLst/>
              </a:prstGeom>
              <a:noFill/>
              <a:ln w="34925">
                <a:solidFill>
                  <a:schemeClr val="accent4">
                    <a:lumMod val="75000"/>
                  </a:schemeClr>
                </a:solidFill>
              </a:ln>
              <a:effectLst>
                <a:outerShdw dist="127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flat" dir="t"/>
              </a:scene3d>
              <a:sp3d prstMaterial="softEdge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EFBF8A25-3253-465F-A53F-1FBE8A382257}"/>
                </a:ext>
              </a:extLst>
            </p:cNvPr>
            <p:cNvGrpSpPr/>
            <p:nvPr/>
          </p:nvGrpSpPr>
          <p:grpSpPr>
            <a:xfrm rot="2700000">
              <a:off x="4504169" y="-789659"/>
              <a:ext cx="184563" cy="3420000"/>
              <a:chOff x="714869" y="-2648417"/>
              <a:chExt cx="184563" cy="3420000"/>
            </a:xfrm>
            <a:effectLst>
              <a:outerShdw dist="63500" dir="8100000" algn="tr" rotWithShape="0">
                <a:prstClr val="black">
                  <a:alpha val="26000"/>
                </a:prstClr>
              </a:outerShdw>
            </a:effectLst>
          </p:grpSpPr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20A703CD-878A-4DA7-9327-D186D1EB35B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-905648" y="-938417"/>
                <a:ext cx="342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5B77DDEA-C32D-4460-9D75-D0CAA8FC68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9432" y="442754"/>
                <a:ext cx="18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05563560-858A-4BC5-8306-B2D33B3820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4869" y="342586"/>
                <a:ext cx="18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77465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85474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chemeClr val="tx1"/>
                </a:solidFill>
              </a:rPr>
              <a:t>자바의 클래스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자바가 객체지향언어인 이유 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ko-KR" altLang="en-US" sz="1400" dirty="0" smtClean="0">
                <a:solidFill>
                  <a:schemeClr val="tx1"/>
                </a:solidFill>
              </a:rPr>
              <a:t>클래스를 기반으로 프로그래밍하며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클래스로부터 객체를 만들어 사용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클래스</a:t>
            </a:r>
            <a:r>
              <a:rPr lang="en-US" altLang="ko-KR" sz="1400" dirty="0" smtClean="0">
                <a:solidFill>
                  <a:schemeClr val="tx1"/>
                </a:solidFill>
              </a:rPr>
              <a:t>(class) = </a:t>
            </a:r>
            <a:r>
              <a:rPr lang="ko-KR" altLang="en-US" sz="1400" dirty="0" smtClean="0">
                <a:solidFill>
                  <a:schemeClr val="tx1"/>
                </a:solidFill>
              </a:rPr>
              <a:t>멤버 변수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en-US" altLang="ko-KR" sz="1400" dirty="0">
                <a:solidFill>
                  <a:schemeClr val="tx1"/>
                </a:solidFill>
              </a:rPr>
              <a:t>=</a:t>
            </a:r>
            <a:r>
              <a:rPr lang="ko-KR" altLang="en-US" sz="1400" dirty="0" smtClean="0">
                <a:solidFill>
                  <a:schemeClr val="tx1"/>
                </a:solidFill>
              </a:rPr>
              <a:t>인스턴스 변수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필드</a:t>
            </a:r>
            <a:r>
              <a:rPr lang="en-US" altLang="ko-KR" sz="1400" dirty="0" smtClean="0">
                <a:solidFill>
                  <a:schemeClr val="tx1"/>
                </a:solidFill>
              </a:rPr>
              <a:t>) +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</a:rPr>
              <a:t>멤버 변수</a:t>
            </a:r>
            <a:r>
              <a:rPr lang="en-US" altLang="ko-KR" sz="1400" dirty="0" smtClean="0">
                <a:solidFill>
                  <a:schemeClr val="tx1"/>
                </a:solidFill>
              </a:rPr>
              <a:t>(= </a:t>
            </a:r>
            <a:r>
              <a:rPr lang="ko-KR" altLang="en-US" sz="1400" dirty="0" smtClean="0">
                <a:solidFill>
                  <a:schemeClr val="tx1"/>
                </a:solidFill>
              </a:rPr>
              <a:t>인스턴스 변수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필드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</a:p>
          <a:p>
            <a:pPr marL="1714500" lvl="3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클래스가 가지고 있는 데이터 및 스펙</a:t>
            </a:r>
            <a:r>
              <a:rPr lang="en-US" altLang="ko-KR" sz="1400" dirty="0" smtClean="0">
                <a:solidFill>
                  <a:schemeClr val="tx1"/>
                </a:solidFill>
              </a:rPr>
              <a:t>(ex : </a:t>
            </a:r>
            <a:r>
              <a:rPr lang="ko-KR" altLang="en-US" sz="1400" dirty="0" smtClean="0">
                <a:solidFill>
                  <a:schemeClr val="tx1"/>
                </a:solidFill>
              </a:rPr>
              <a:t>너비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색상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나이 등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</a:p>
          <a:p>
            <a:pPr marL="1714500" lvl="3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클래스 바로 아래 변수로 정의하며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클래스 내에서 어디서든 사용 가능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1714500" lvl="3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클래스 외부에서 직접 접근을 막기 위해 일반적으로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접근자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private</a:t>
            </a:r>
            <a:r>
              <a:rPr lang="ko-KR" altLang="en-US" sz="1400" dirty="0" smtClean="0">
                <a:solidFill>
                  <a:schemeClr val="tx1"/>
                </a:solidFill>
              </a:rPr>
              <a:t>를 붙여 사용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1714500" lvl="3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멤버 변수의 데이터를 호출하거나 설정하기 위해 </a:t>
            </a:r>
            <a:r>
              <a:rPr lang="en-US" altLang="ko-KR" sz="1400" dirty="0" smtClean="0">
                <a:solidFill>
                  <a:schemeClr val="tx1"/>
                </a:solidFill>
              </a:rPr>
              <a:t>getter / setter</a:t>
            </a:r>
            <a:r>
              <a:rPr lang="ko-KR" altLang="en-US" sz="1400" dirty="0" smtClean="0">
                <a:solidFill>
                  <a:schemeClr val="tx1"/>
                </a:solidFill>
              </a:rPr>
              <a:t>를 사용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1714500" lvl="3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클래스 내에서 사용될 때에는 </a:t>
            </a:r>
            <a:r>
              <a:rPr lang="en-US" altLang="ko-KR" sz="1400" dirty="0" smtClean="0">
                <a:solidFill>
                  <a:schemeClr val="tx1"/>
                </a:solidFill>
              </a:rPr>
              <a:t>this </a:t>
            </a:r>
            <a:r>
              <a:rPr lang="ko-KR" altLang="en-US" sz="1400" dirty="0" smtClean="0">
                <a:solidFill>
                  <a:schemeClr val="tx1"/>
                </a:solidFill>
              </a:rPr>
              <a:t>키워드를 붙여 사용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err="1" smtClean="0">
                <a:solidFill>
                  <a:schemeClr val="tx1"/>
                </a:solidFill>
              </a:rPr>
              <a:t>메소드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714500" lvl="3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데이터의 처리나 조작을 하는 기능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1714500" lvl="3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클래스 내에서만 사용할 때에는 </a:t>
            </a:r>
            <a:r>
              <a:rPr lang="en-US" altLang="ko-KR" sz="1400" dirty="0" smtClean="0">
                <a:solidFill>
                  <a:schemeClr val="tx1"/>
                </a:solidFill>
              </a:rPr>
              <a:t>private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접근자를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외부에서도 사용할 수 있도록 할 때는 </a:t>
            </a:r>
            <a:r>
              <a:rPr lang="en-US" altLang="ko-KR" sz="1400" dirty="0" smtClean="0">
                <a:solidFill>
                  <a:schemeClr val="tx1"/>
                </a:solidFill>
              </a:rPr>
              <a:t>public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접근자를</a:t>
            </a:r>
            <a:r>
              <a:rPr lang="ko-KR" altLang="en-US" sz="1400" dirty="0" smtClean="0">
                <a:solidFill>
                  <a:schemeClr val="tx1"/>
                </a:solidFill>
              </a:rPr>
              <a:t> 붙여 사용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1714500" lvl="3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400" dirty="0" smtClean="0">
                <a:solidFill>
                  <a:schemeClr val="tx1"/>
                </a:solidFill>
              </a:rPr>
              <a:t> 내에서 선언하는 변수는 멤버 변수가 아니며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400" dirty="0" smtClean="0">
                <a:solidFill>
                  <a:schemeClr val="tx1"/>
                </a:solidFill>
              </a:rPr>
              <a:t> 내에서만 사용 가능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클래스 </a:t>
            </a:r>
            <a:r>
              <a:rPr lang="ko-KR" altLang="en-US" sz="1400" dirty="0">
                <a:solidFill>
                  <a:schemeClr val="tx1"/>
                </a:solidFill>
              </a:rPr>
              <a:t>정의 시 관련 있는 멤버 변수와 </a:t>
            </a:r>
            <a:r>
              <a:rPr lang="ko-KR" altLang="en-US" sz="1400" dirty="0" err="1">
                <a:solidFill>
                  <a:schemeClr val="tx1"/>
                </a:solidFill>
              </a:rPr>
              <a:t>메소드만</a:t>
            </a:r>
            <a:r>
              <a:rPr lang="ko-KR" altLang="en-US" sz="1400" dirty="0">
                <a:solidFill>
                  <a:schemeClr val="tx1"/>
                </a:solidFill>
              </a:rPr>
              <a:t> 정의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예 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>
                <a:solidFill>
                  <a:schemeClr val="tx1"/>
                </a:solidFill>
              </a:rPr>
              <a:t>자동차 클래스에 </a:t>
            </a:r>
            <a:r>
              <a:rPr lang="en-US" altLang="ko-KR" sz="1400" dirty="0">
                <a:solidFill>
                  <a:schemeClr val="tx1"/>
                </a:solidFill>
              </a:rPr>
              <a:t>“</a:t>
            </a:r>
            <a:r>
              <a:rPr lang="ko-KR" altLang="en-US" sz="1400" dirty="0">
                <a:solidFill>
                  <a:schemeClr val="tx1"/>
                </a:solidFill>
              </a:rPr>
              <a:t>숨을 쉰다</a:t>
            </a:r>
            <a:r>
              <a:rPr lang="en-US" altLang="ko-KR" sz="1400" dirty="0">
                <a:solidFill>
                  <a:schemeClr val="tx1"/>
                </a:solidFill>
              </a:rPr>
              <a:t>”</a:t>
            </a:r>
            <a:r>
              <a:rPr lang="ko-KR" altLang="en-US" sz="1400" dirty="0">
                <a:solidFill>
                  <a:schemeClr val="tx1"/>
                </a:solidFill>
              </a:rPr>
              <a:t>와 같은 </a:t>
            </a:r>
            <a:r>
              <a:rPr lang="ko-KR" altLang="en-US" sz="1400" dirty="0" err="1">
                <a:solidFill>
                  <a:schemeClr val="tx1"/>
                </a:solidFill>
              </a:rPr>
              <a:t>메소드</a:t>
            </a:r>
            <a:r>
              <a:rPr lang="ko-KR" altLang="en-US" sz="1400" dirty="0">
                <a:solidFill>
                  <a:schemeClr val="tx1"/>
                </a:solidFill>
              </a:rPr>
              <a:t> 정의 </a:t>
            </a:r>
            <a:r>
              <a:rPr lang="en-US" altLang="ko-KR" sz="1400" dirty="0">
                <a:solidFill>
                  <a:schemeClr val="tx1"/>
                </a:solidFill>
              </a:rPr>
              <a:t>X)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클래스 정의 시 데이터는 클래스의 명사를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메소드는</a:t>
            </a:r>
            <a:r>
              <a:rPr lang="ko-KR" altLang="en-US" sz="1400" dirty="0" smtClean="0">
                <a:solidFill>
                  <a:schemeClr val="tx1"/>
                </a:solidFill>
              </a:rPr>
              <a:t> 클래스의 동사를 정의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클래스 정의 시 어플리케이션의 범위 설정 중요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</a:rPr>
              <a:t>예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ko-KR" altLang="en-US" sz="1400" dirty="0" smtClean="0">
                <a:solidFill>
                  <a:schemeClr val="tx1"/>
                </a:solidFill>
              </a:rPr>
              <a:t>병원을 방문하는 사람 클래스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즉 환자를 정의할 때의 멤버 변수와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클래스 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정의 및 인스턴스 생성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197C16E-D4FD-4D4D-BA0D-14D6BE654C09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E362C24-E756-44CE-B1AE-2AE33AC2722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5E7005D-443E-4668-B88D-61B1CCD663BA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D824875-F029-4E72-A46D-67560EF59B12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05BBB6D-1681-4E1B-988B-428DF5AB002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BC0E736-8D8E-4B0C-8923-1B6F39E6F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E7A985F-B7CF-4D78-A795-9A841D287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4091B37-4851-49C4-A104-5C4E8F5D348F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3CE2FB8-5806-4045-BFFB-AF6791DBACB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BA8C2B7-2CC1-4F42-8893-B6156932800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49B266-D7C4-42F9-8166-FDF2BB7FD9BD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648750A-8270-462B-BB49-2EDCD0EBDF8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2033098-0983-485E-95C7-A67A7E1F1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339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78BC8CC-B83E-40C8-ABC7-0F46F9ACC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386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8343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457200" lvl="2">
              <a:lnSpc>
                <a:spcPct val="150000"/>
              </a:lnSpc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lvl="2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457200" lvl="2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457200" lvl="2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클래스 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정의 및 인스턴스 생성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2688" y="1273961"/>
            <a:ext cx="10431338" cy="4616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 smtClean="0"/>
              <a:t>public class </a:t>
            </a:r>
            <a:r>
              <a:rPr lang="en-US" altLang="ko-KR" sz="1400" dirty="0" err="1" smtClean="0"/>
              <a:t>BankAccount</a:t>
            </a:r>
            <a:r>
              <a:rPr lang="en-US" altLang="ko-KR" sz="1400" dirty="0" smtClean="0"/>
              <a:t> {</a:t>
            </a:r>
          </a:p>
          <a:p>
            <a:pPr defTabSz="360000"/>
            <a:r>
              <a:rPr lang="en-US" altLang="ko-KR" sz="1400" dirty="0"/>
              <a:t>	</a:t>
            </a:r>
            <a:r>
              <a:rPr lang="en-US" altLang="ko-KR" sz="1400" dirty="0" smtClean="0"/>
              <a:t>private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balance = 0;</a:t>
            </a:r>
          </a:p>
          <a:p>
            <a:pPr defTabSz="360000"/>
            <a:endParaRPr lang="en-US" altLang="ko-KR" sz="1400" dirty="0"/>
          </a:p>
          <a:p>
            <a:pPr defTabSz="360000"/>
            <a:r>
              <a:rPr lang="en-US" altLang="ko-KR" sz="1400" dirty="0" smtClean="0"/>
              <a:t>	public void deposit(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amount) {</a:t>
            </a:r>
          </a:p>
          <a:p>
            <a:pPr defTabSz="36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this.balance</a:t>
            </a:r>
            <a:r>
              <a:rPr lang="en-US" altLang="ko-KR" sz="1400" dirty="0" smtClean="0"/>
              <a:t> += amount;</a:t>
            </a:r>
          </a:p>
          <a:p>
            <a:pPr defTabSz="360000"/>
            <a:r>
              <a:rPr lang="en-US" altLang="ko-KR" sz="1400" dirty="0"/>
              <a:t>	</a:t>
            </a: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(amount + “</a:t>
            </a:r>
            <a:r>
              <a:rPr lang="ko-KR" altLang="en-US" sz="1400" dirty="0" smtClean="0"/>
              <a:t>원이 입금처리 되었습니다</a:t>
            </a:r>
            <a:r>
              <a:rPr lang="en-US" altLang="ko-KR" sz="1400" dirty="0" smtClean="0"/>
              <a:t>.”);</a:t>
            </a:r>
            <a:endParaRPr lang="en-US" altLang="ko-KR" sz="1400" dirty="0"/>
          </a:p>
          <a:p>
            <a:pPr defTabSz="360000"/>
            <a:r>
              <a:rPr lang="en-US" altLang="ko-KR" sz="1400" dirty="0"/>
              <a:t>	</a:t>
            </a:r>
            <a:r>
              <a:rPr lang="en-US" altLang="ko-KR" sz="1400" dirty="0" smtClean="0"/>
              <a:t>}</a:t>
            </a:r>
          </a:p>
          <a:p>
            <a:pPr defTabSz="360000"/>
            <a:endParaRPr lang="en-US" altLang="ko-KR" sz="1400" dirty="0"/>
          </a:p>
          <a:p>
            <a:pPr defTabSz="360000"/>
            <a:r>
              <a:rPr lang="en-US" altLang="ko-KR" sz="1400" dirty="0" smtClean="0"/>
              <a:t>	public void withdraw(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amount) {</a:t>
            </a:r>
          </a:p>
          <a:p>
            <a:pPr defTabSz="36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this.balance</a:t>
            </a:r>
            <a:r>
              <a:rPr lang="en-US" altLang="ko-KR" sz="1400" dirty="0" smtClean="0"/>
              <a:t> -= amount;</a:t>
            </a:r>
          </a:p>
          <a:p>
            <a:pPr defTabSz="36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(amount + “</a:t>
            </a:r>
            <a:r>
              <a:rPr lang="ko-KR" altLang="en-US" sz="1400" dirty="0"/>
              <a:t>원이 </a:t>
            </a:r>
            <a:r>
              <a:rPr lang="ko-KR" altLang="en-US" sz="1400" dirty="0" err="1" smtClean="0"/>
              <a:t>출금처리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되었습니다</a:t>
            </a:r>
            <a:r>
              <a:rPr lang="en-US" altLang="ko-KR" sz="1400" dirty="0" smtClean="0"/>
              <a:t>.”);</a:t>
            </a:r>
            <a:endParaRPr lang="en-US" altLang="ko-KR" sz="1400" dirty="0"/>
          </a:p>
          <a:p>
            <a:pPr defTabSz="360000"/>
            <a:r>
              <a:rPr lang="en-US" altLang="ko-KR" sz="1400" dirty="0" smtClean="0"/>
              <a:t>	}</a:t>
            </a:r>
          </a:p>
          <a:p>
            <a:pPr defTabSz="360000"/>
            <a:endParaRPr lang="en-US" altLang="ko-KR" sz="1400" dirty="0"/>
          </a:p>
          <a:p>
            <a:pPr defTabSz="360000"/>
            <a:r>
              <a:rPr lang="en-US" altLang="ko-KR" sz="1400" dirty="0" smtClean="0"/>
              <a:t>	public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getBalance</a:t>
            </a:r>
            <a:r>
              <a:rPr lang="en-US" altLang="ko-KR" sz="1400" dirty="0" smtClean="0"/>
              <a:t>() {</a:t>
            </a:r>
          </a:p>
          <a:p>
            <a:pPr defTabSz="360000"/>
            <a:r>
              <a:rPr lang="en-US" altLang="ko-KR" sz="1400" dirty="0" smtClean="0"/>
              <a:t>		return </a:t>
            </a:r>
            <a:r>
              <a:rPr lang="en-US" altLang="ko-KR" sz="1400" dirty="0" err="1" smtClean="0"/>
              <a:t>this.balance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defTabSz="360000"/>
            <a:r>
              <a:rPr lang="en-US" altLang="ko-KR" sz="1400" dirty="0"/>
              <a:t>	</a:t>
            </a:r>
            <a:r>
              <a:rPr lang="en-US" altLang="ko-KR" sz="1400" dirty="0" smtClean="0"/>
              <a:t>}</a:t>
            </a:r>
          </a:p>
          <a:p>
            <a:pPr defTabSz="360000"/>
            <a:endParaRPr lang="en-US" altLang="ko-KR" sz="1400" dirty="0"/>
          </a:p>
          <a:p>
            <a:pPr defTabSz="360000"/>
            <a:r>
              <a:rPr lang="en-US" altLang="ko-KR" sz="1400" dirty="0" smtClean="0"/>
              <a:t>	public void </a:t>
            </a:r>
            <a:r>
              <a:rPr lang="en-US" altLang="ko-KR" sz="1400" dirty="0" err="1" smtClean="0"/>
              <a:t>setBalance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balance) {</a:t>
            </a:r>
          </a:p>
          <a:p>
            <a:pPr defTabSz="36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this.balance</a:t>
            </a:r>
            <a:r>
              <a:rPr lang="en-US" altLang="ko-KR" sz="1400" dirty="0" smtClean="0"/>
              <a:t> = balance;</a:t>
            </a:r>
            <a:endParaRPr lang="en-US" altLang="ko-KR" sz="1400" dirty="0"/>
          </a:p>
          <a:p>
            <a:pPr defTabSz="360000"/>
            <a:r>
              <a:rPr lang="en-US" altLang="ko-KR" sz="1400" dirty="0" smtClean="0"/>
              <a:t>	}</a:t>
            </a:r>
          </a:p>
          <a:p>
            <a:pPr defTabSz="36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08786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 marL="457200" lvl="2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457200" lvl="2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457200" lvl="2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클래스 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정의 및 인스턴스 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생성 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2688" y="1165831"/>
            <a:ext cx="10431338" cy="4185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 smtClean="0"/>
              <a:t>public class </a:t>
            </a:r>
            <a:r>
              <a:rPr lang="en-US" altLang="ko-KR" sz="1400" dirty="0" err="1" smtClean="0"/>
              <a:t>ClassTest</a:t>
            </a:r>
            <a:r>
              <a:rPr lang="en-US" altLang="ko-KR" sz="1400" dirty="0" smtClean="0"/>
              <a:t> {</a:t>
            </a:r>
          </a:p>
          <a:p>
            <a:pPr defTabSz="360000"/>
            <a:r>
              <a:rPr lang="en-US" altLang="ko-KR" sz="1400" dirty="0" smtClean="0"/>
              <a:t>	public static void main(String[] 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) {</a:t>
            </a:r>
          </a:p>
          <a:p>
            <a:pPr defTabSz="360000"/>
            <a:r>
              <a:rPr lang="en-US" altLang="ko-KR" sz="1400" dirty="0" smtClean="0"/>
              <a:t>		// </a:t>
            </a:r>
            <a:r>
              <a:rPr lang="ko-KR" altLang="en-US" sz="1400" dirty="0" smtClean="0"/>
              <a:t>두 개의 인스턴스 생성</a:t>
            </a:r>
            <a:endParaRPr lang="en-US" altLang="ko-KR" sz="1400" dirty="0" smtClean="0"/>
          </a:p>
          <a:p>
            <a:pPr defTabSz="36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BankAccount</a:t>
            </a:r>
            <a:r>
              <a:rPr lang="en-US" altLang="ko-KR" sz="1400" dirty="0" smtClean="0"/>
              <a:t> park = new </a:t>
            </a:r>
            <a:r>
              <a:rPr lang="en-US" altLang="ko-KR" sz="1400" dirty="0" err="1" smtClean="0"/>
              <a:t>BankAccount</a:t>
            </a:r>
            <a:r>
              <a:rPr lang="en-US" altLang="ko-KR" sz="1400" dirty="0" smtClean="0"/>
              <a:t>();</a:t>
            </a:r>
          </a:p>
          <a:p>
            <a:pPr defTabSz="360000"/>
            <a:r>
              <a:rPr lang="en-US" altLang="ko-KR" sz="1400" dirty="0"/>
              <a:t>		</a:t>
            </a:r>
            <a:r>
              <a:rPr lang="en-US" altLang="ko-KR" sz="1400" dirty="0" err="1"/>
              <a:t>BankAccount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yoon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BankAccount</a:t>
            </a:r>
            <a:r>
              <a:rPr lang="en-US" altLang="ko-KR" sz="1400" dirty="0"/>
              <a:t>();</a:t>
            </a:r>
          </a:p>
          <a:p>
            <a:pPr defTabSz="360000"/>
            <a:endParaRPr lang="en-US" altLang="ko-KR" sz="1400" dirty="0" smtClean="0"/>
          </a:p>
          <a:p>
            <a:pPr defTabSz="360000"/>
            <a:r>
              <a:rPr lang="en-US" altLang="ko-KR" sz="1400" dirty="0"/>
              <a:t>	</a:t>
            </a:r>
            <a:r>
              <a:rPr lang="en-US" altLang="ko-KR" sz="1400" dirty="0" smtClean="0"/>
              <a:t>	// </a:t>
            </a:r>
            <a:r>
              <a:rPr lang="ko-KR" altLang="en-US" sz="1400" dirty="0" smtClean="0"/>
              <a:t>각 인스턴스를 대상으로 예금 진행</a:t>
            </a:r>
            <a:endParaRPr lang="en-US" altLang="ko-KR" sz="1400" dirty="0" smtClean="0"/>
          </a:p>
          <a:p>
            <a:pPr defTabSz="360000"/>
            <a:r>
              <a:rPr lang="en-US" altLang="ko-KR" sz="1400" dirty="0"/>
              <a:t>	</a:t>
            </a: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park.deposit</a:t>
            </a:r>
            <a:r>
              <a:rPr lang="en-US" altLang="ko-KR" sz="1400" dirty="0" smtClean="0"/>
              <a:t>(10000);</a:t>
            </a:r>
          </a:p>
          <a:p>
            <a:pPr defTabSz="360000"/>
            <a:r>
              <a:rPr lang="en-US" altLang="ko-KR" sz="1400" dirty="0"/>
              <a:t>		</a:t>
            </a:r>
            <a:r>
              <a:rPr lang="en-US" altLang="ko-KR" sz="1400" dirty="0" err="1"/>
              <a:t>yoon.deposit</a:t>
            </a:r>
            <a:r>
              <a:rPr lang="en-US" altLang="ko-KR" sz="1400" dirty="0"/>
              <a:t>(7000);</a:t>
            </a:r>
          </a:p>
          <a:p>
            <a:pPr defTabSz="360000"/>
            <a:endParaRPr lang="en-US" altLang="ko-KR" sz="1400" dirty="0" smtClean="0"/>
          </a:p>
          <a:p>
            <a:pPr defTabSz="360000"/>
            <a:r>
              <a:rPr lang="en-US" altLang="ko-KR" sz="1400" dirty="0" smtClean="0"/>
              <a:t>		// </a:t>
            </a:r>
            <a:r>
              <a:rPr lang="ko-KR" altLang="en-US" sz="1400" dirty="0" smtClean="0"/>
              <a:t>각 인스턴스를 대상으로 출금 진행</a:t>
            </a:r>
            <a:endParaRPr lang="en-US" altLang="ko-KR" sz="1400" dirty="0" smtClean="0"/>
          </a:p>
          <a:p>
            <a:pPr defTabSz="360000"/>
            <a:r>
              <a:rPr lang="en-US" altLang="ko-KR" sz="1400" dirty="0"/>
              <a:t>	</a:t>
            </a: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park.withdraw</a:t>
            </a:r>
            <a:r>
              <a:rPr lang="en-US" altLang="ko-KR" sz="1400" dirty="0" smtClean="0"/>
              <a:t>(3000);</a:t>
            </a:r>
          </a:p>
          <a:p>
            <a:pPr defTabSz="360000"/>
            <a:r>
              <a:rPr lang="en-US" altLang="ko-KR" sz="1400" dirty="0"/>
              <a:t>		</a:t>
            </a:r>
            <a:r>
              <a:rPr lang="en-US" altLang="ko-KR" sz="1400" dirty="0" err="1"/>
              <a:t>yoon.withdraw</a:t>
            </a:r>
            <a:r>
              <a:rPr lang="en-US" altLang="ko-KR" sz="1400" dirty="0"/>
              <a:t>(1000);</a:t>
            </a:r>
          </a:p>
          <a:p>
            <a:pPr defTabSz="360000"/>
            <a:endParaRPr lang="en-US" altLang="ko-KR" sz="1400" dirty="0" smtClean="0"/>
          </a:p>
          <a:p>
            <a:pPr defTabSz="360000"/>
            <a:r>
              <a:rPr lang="en-US" altLang="ko-KR" sz="1400" dirty="0"/>
              <a:t>	</a:t>
            </a:r>
            <a:r>
              <a:rPr lang="en-US" altLang="ko-KR" sz="1400" dirty="0" smtClean="0"/>
              <a:t>	// </a:t>
            </a:r>
            <a:r>
              <a:rPr lang="ko-KR" altLang="en-US" sz="1400" dirty="0" smtClean="0"/>
              <a:t>각 인스턴스를 대상으로 잔액 조회</a:t>
            </a:r>
            <a:endParaRPr lang="en-US" altLang="ko-KR" sz="1400" dirty="0" smtClean="0"/>
          </a:p>
          <a:p>
            <a:pPr defTabSz="36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(“</a:t>
            </a:r>
            <a:r>
              <a:rPr lang="ko-KR" altLang="en-US" sz="1400" dirty="0"/>
              <a:t>현재 잔액 </a:t>
            </a:r>
            <a:r>
              <a:rPr lang="en-US" altLang="ko-KR" sz="1400" dirty="0"/>
              <a:t>: ” + </a:t>
            </a:r>
            <a:r>
              <a:rPr lang="en-US" altLang="ko-KR" sz="1400" dirty="0" err="1" smtClean="0"/>
              <a:t>park.getBalance</a:t>
            </a:r>
            <a:r>
              <a:rPr lang="en-US" altLang="ko-KR" sz="1400" dirty="0"/>
              <a:t>() + “</a:t>
            </a:r>
            <a:r>
              <a:rPr lang="ko-KR" altLang="en-US" sz="1400" dirty="0"/>
              <a:t>원</a:t>
            </a:r>
            <a:r>
              <a:rPr lang="en-US" altLang="ko-KR" sz="1400" dirty="0" smtClean="0"/>
              <a:t>”);</a:t>
            </a:r>
          </a:p>
          <a:p>
            <a:pPr defTabSz="36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(“</a:t>
            </a:r>
            <a:r>
              <a:rPr lang="ko-KR" altLang="en-US" sz="1400" dirty="0"/>
              <a:t>현재 잔액 </a:t>
            </a:r>
            <a:r>
              <a:rPr lang="en-US" altLang="ko-KR" sz="1400" dirty="0"/>
              <a:t>: ” + </a:t>
            </a:r>
            <a:r>
              <a:rPr lang="en-US" altLang="ko-KR" sz="1400" dirty="0" err="1" smtClean="0"/>
              <a:t>yoon.getBalance</a:t>
            </a:r>
            <a:r>
              <a:rPr lang="en-US" altLang="ko-KR" sz="1400" dirty="0"/>
              <a:t>() + “</a:t>
            </a:r>
            <a:r>
              <a:rPr lang="ko-KR" altLang="en-US" sz="1400" dirty="0"/>
              <a:t>원</a:t>
            </a:r>
            <a:r>
              <a:rPr lang="en-US" altLang="ko-KR" sz="1400" dirty="0" smtClean="0"/>
              <a:t>”);</a:t>
            </a:r>
          </a:p>
          <a:p>
            <a:pPr defTabSz="360000"/>
            <a:r>
              <a:rPr lang="en-US" altLang="ko-KR" sz="1400" dirty="0" smtClean="0"/>
              <a:t>	}</a:t>
            </a:r>
          </a:p>
          <a:p>
            <a:pPr defTabSz="36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38046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err="1">
                <a:solidFill>
                  <a:schemeClr val="tx1"/>
                </a:solidFill>
              </a:rPr>
              <a:t>BankAccount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클래스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멤버 변수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데이터 및 스펙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>
                <a:solidFill>
                  <a:schemeClr val="tx1"/>
                </a:solidFill>
              </a:rPr>
              <a:t>정수형 변수 </a:t>
            </a:r>
            <a:r>
              <a:rPr lang="en-US" altLang="ko-KR" sz="1400" dirty="0">
                <a:solidFill>
                  <a:schemeClr val="tx1"/>
                </a:solidFill>
              </a:rPr>
              <a:t>balance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chemeClr val="tx1"/>
                </a:solidFill>
              </a:rPr>
              <a:t>메소드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기능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: deposit, withdraw,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getBalance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setBalance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err="1" smtClean="0">
                <a:solidFill>
                  <a:schemeClr val="tx1"/>
                </a:solidFill>
              </a:rPr>
              <a:t>ClassTest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클래스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클래스의 인스턴스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객체</a:t>
            </a:r>
            <a:r>
              <a:rPr lang="en-US" altLang="ko-KR" sz="1400" dirty="0">
                <a:solidFill>
                  <a:schemeClr val="tx1"/>
                </a:solidFill>
              </a:rPr>
              <a:t>) </a:t>
            </a:r>
            <a:r>
              <a:rPr lang="ko-KR" altLang="en-US" sz="1400" dirty="0" smtClean="0">
                <a:solidFill>
                  <a:schemeClr val="tx1"/>
                </a:solidFill>
              </a:rPr>
              <a:t>생성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solidFill>
                  <a:schemeClr val="tx1"/>
                </a:solidFill>
              </a:rPr>
              <a:t>new </a:t>
            </a:r>
            <a:r>
              <a:rPr lang="ko-KR" altLang="en-US" sz="1400" dirty="0">
                <a:solidFill>
                  <a:schemeClr val="tx1"/>
                </a:solidFill>
              </a:rPr>
              <a:t>키워드를 사용하며 클래스에 정의한 </a:t>
            </a:r>
            <a:r>
              <a:rPr lang="ko-KR" altLang="en-US" sz="1400" dirty="0" smtClean="0">
                <a:solidFill>
                  <a:schemeClr val="tx1"/>
                </a:solidFill>
              </a:rPr>
              <a:t>멤버 변수와 </a:t>
            </a:r>
            <a:r>
              <a:rPr lang="ko-KR" altLang="en-US" sz="1400" dirty="0" err="1">
                <a:solidFill>
                  <a:schemeClr val="tx1"/>
                </a:solidFill>
              </a:rPr>
              <a:t>메소드를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인스턴스에서 모두 </a:t>
            </a:r>
            <a:r>
              <a:rPr lang="ko-KR" altLang="en-US" sz="1400" dirty="0">
                <a:solidFill>
                  <a:schemeClr val="tx1"/>
                </a:solidFill>
              </a:rPr>
              <a:t>사용 </a:t>
            </a:r>
            <a:r>
              <a:rPr lang="ko-KR" altLang="en-US" sz="1400" dirty="0" smtClean="0">
                <a:solidFill>
                  <a:schemeClr val="tx1"/>
                </a:solidFill>
              </a:rPr>
              <a:t>가능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err="1" smtClean="0">
                <a:solidFill>
                  <a:schemeClr val="tx1"/>
                </a:solidFill>
              </a:rPr>
              <a:t>BankAccount</a:t>
            </a:r>
            <a:r>
              <a:rPr lang="en-US" altLang="ko-KR" sz="1400" dirty="0" smtClean="0">
                <a:solidFill>
                  <a:schemeClr val="tx1"/>
                </a:solidFill>
              </a:rPr>
              <a:t> park = new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BankAccount</a:t>
            </a:r>
            <a:r>
              <a:rPr lang="en-US" altLang="ko-KR" sz="1400" dirty="0" smtClean="0">
                <a:solidFill>
                  <a:schemeClr val="tx1"/>
                </a:solidFill>
              </a:rPr>
              <a:t>();</a:t>
            </a:r>
          </a:p>
          <a:p>
            <a:pPr marL="1714500" lvl="3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 err="1">
                <a:solidFill>
                  <a:schemeClr val="tx1"/>
                </a:solidFill>
              </a:rPr>
              <a:t>BankAccount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클래스의 참조 변수 </a:t>
            </a:r>
            <a:r>
              <a:rPr lang="en-US" altLang="ko-KR" sz="1400" dirty="0" smtClean="0">
                <a:solidFill>
                  <a:schemeClr val="tx1"/>
                </a:solidFill>
              </a:rPr>
              <a:t>park</a:t>
            </a:r>
            <a:r>
              <a:rPr lang="ko-KR" altLang="en-US" sz="1400" dirty="0" smtClean="0">
                <a:solidFill>
                  <a:schemeClr val="tx1"/>
                </a:solidFill>
              </a:rPr>
              <a:t>을 선언하고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BankAccount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클래스</a:t>
            </a:r>
            <a:r>
              <a:rPr lang="ko-KR" altLang="en-US" sz="1400" dirty="0" smtClean="0">
                <a:solidFill>
                  <a:schemeClr val="tx1"/>
                </a:solidFill>
              </a:rPr>
              <a:t>의 새로운 인스턴스를 </a:t>
            </a:r>
            <a:r>
              <a:rPr lang="ko-KR" altLang="en-US" sz="1400" dirty="0">
                <a:solidFill>
                  <a:schemeClr val="tx1"/>
                </a:solidFill>
              </a:rPr>
              <a:t>생성하여 </a:t>
            </a:r>
            <a:r>
              <a:rPr lang="ko-KR" altLang="en-US" sz="1400" dirty="0" smtClean="0">
                <a:solidFill>
                  <a:schemeClr val="tx1"/>
                </a:solidFill>
              </a:rPr>
              <a:t>저장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1714500" lvl="3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 err="1" smtClean="0">
                <a:solidFill>
                  <a:schemeClr val="tx1"/>
                </a:solidFill>
              </a:rPr>
              <a:t>BankAccount</a:t>
            </a:r>
            <a:r>
              <a:rPr lang="en-US" altLang="ko-KR" sz="1400" dirty="0" smtClean="0">
                <a:solidFill>
                  <a:schemeClr val="tx1"/>
                </a:solidFill>
              </a:rPr>
              <a:t> park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BankAccount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클래스의 인스턴스를 참조하는 참조 변수 선언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1714500" lvl="3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 smtClean="0">
                <a:solidFill>
                  <a:schemeClr val="tx1"/>
                </a:solidFill>
              </a:rPr>
              <a:t>new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BankAccount</a:t>
            </a:r>
            <a:r>
              <a:rPr lang="en-US" altLang="ko-KR" sz="1400" dirty="0" smtClean="0">
                <a:solidFill>
                  <a:schemeClr val="tx1"/>
                </a:solidFill>
              </a:rPr>
              <a:t>() :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BankAccount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클래스의 새로운 인스턴스 생성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정의한 클래스로부터 여러 개의 인스턴스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</a:rPr>
              <a:t>객체</a:t>
            </a:r>
            <a:r>
              <a:rPr lang="en-US" altLang="ko-KR" sz="1400" dirty="0" smtClean="0">
                <a:solidFill>
                  <a:schemeClr val="tx1"/>
                </a:solidFill>
              </a:rPr>
              <a:t>) </a:t>
            </a:r>
            <a:r>
              <a:rPr lang="ko-KR" altLang="en-US" sz="1400" dirty="0" smtClean="0">
                <a:solidFill>
                  <a:schemeClr val="tx1"/>
                </a:solidFill>
              </a:rPr>
              <a:t>생성 가능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“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객체명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메소드명</a:t>
            </a:r>
            <a:r>
              <a:rPr lang="en-US" altLang="ko-KR" sz="1400" dirty="0" smtClean="0">
                <a:solidFill>
                  <a:schemeClr val="tx1"/>
                </a:solidFill>
              </a:rPr>
              <a:t>()”</a:t>
            </a:r>
            <a:r>
              <a:rPr lang="ko-KR" altLang="en-US" sz="1400" dirty="0" smtClean="0">
                <a:solidFill>
                  <a:schemeClr val="tx1"/>
                </a:solidFill>
              </a:rPr>
              <a:t>으로 객체의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400" dirty="0" smtClean="0">
                <a:solidFill>
                  <a:schemeClr val="tx1"/>
                </a:solidFill>
              </a:rPr>
              <a:t> 호출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 marL="457200" lvl="2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457200" lvl="2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457200" lvl="2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클래스 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정의 및 인스턴스 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생성 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57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chemeClr val="tx1"/>
                </a:solidFill>
              </a:rPr>
              <a:t>참조 변수의 특성</a:t>
            </a:r>
            <a:endParaRPr lang="en-US" altLang="ko-KR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 marL="457200" lvl="2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457200" lvl="2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457200" lvl="2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클래스 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정의 및 인스턴스 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생성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82688" y="1710358"/>
            <a:ext cx="10431338" cy="3754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 smtClean="0"/>
              <a:t>public class </a:t>
            </a:r>
            <a:r>
              <a:rPr lang="en-US" altLang="ko-KR" sz="1400" dirty="0" err="1" smtClean="0"/>
              <a:t>ReferenceVariable</a:t>
            </a:r>
            <a:r>
              <a:rPr lang="en-US" altLang="ko-KR" sz="1400" dirty="0" smtClean="0"/>
              <a:t> {</a:t>
            </a:r>
          </a:p>
          <a:p>
            <a:pPr defTabSz="360000"/>
            <a:r>
              <a:rPr lang="en-US" altLang="ko-KR" sz="1400" dirty="0" smtClean="0"/>
              <a:t>	public static void main(String[] 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) {</a:t>
            </a:r>
          </a:p>
          <a:p>
            <a:pPr defTabSz="36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BankAccount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park = new </a:t>
            </a:r>
            <a:r>
              <a:rPr lang="en-US" altLang="ko-KR" sz="1400" dirty="0" err="1"/>
              <a:t>BankAccount</a:t>
            </a:r>
            <a:r>
              <a:rPr lang="en-US" altLang="ko-KR" sz="1400" dirty="0" smtClean="0"/>
              <a:t>();</a:t>
            </a:r>
          </a:p>
          <a:p>
            <a:pPr defTabSz="360000"/>
            <a:r>
              <a:rPr lang="en-US" altLang="ko-KR" sz="1400" dirty="0"/>
              <a:t>	</a:t>
            </a: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BankAccount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yoon</a:t>
            </a:r>
            <a:r>
              <a:rPr lang="en-US" altLang="ko-KR" sz="1400" dirty="0" smtClean="0"/>
              <a:t> = new </a:t>
            </a:r>
            <a:r>
              <a:rPr lang="en-US" altLang="ko-KR" sz="1400" dirty="0" err="1" smtClean="0"/>
              <a:t>BankAccount</a:t>
            </a:r>
            <a:r>
              <a:rPr lang="en-US" altLang="ko-KR" sz="1400" dirty="0" smtClean="0"/>
              <a:t>();</a:t>
            </a:r>
          </a:p>
          <a:p>
            <a:pPr defTabSz="360000"/>
            <a:endParaRPr lang="en-US" altLang="ko-KR" sz="1400" dirty="0" smtClean="0"/>
          </a:p>
          <a:p>
            <a:pPr defTabSz="360000"/>
            <a:r>
              <a:rPr lang="en-US" altLang="ko-KR" sz="1400" dirty="0"/>
              <a:t>	</a:t>
            </a: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park.deposit</a:t>
            </a:r>
            <a:r>
              <a:rPr lang="en-US" altLang="ko-KR" sz="1400" dirty="0" smtClean="0"/>
              <a:t>(10000);</a:t>
            </a:r>
          </a:p>
          <a:p>
            <a:pPr defTabSz="360000"/>
            <a:r>
              <a:rPr lang="en-US" altLang="ko-KR" sz="1400" dirty="0"/>
              <a:t>		</a:t>
            </a:r>
            <a:r>
              <a:rPr lang="en-US" altLang="ko-KR" sz="1400" dirty="0" err="1"/>
              <a:t>yoon.deposit</a:t>
            </a:r>
            <a:r>
              <a:rPr lang="en-US" altLang="ko-KR" sz="1400" dirty="0"/>
              <a:t>(7000</a:t>
            </a:r>
            <a:r>
              <a:rPr lang="en-US" altLang="ko-KR" sz="1400" dirty="0" smtClean="0"/>
              <a:t>);</a:t>
            </a:r>
          </a:p>
          <a:p>
            <a:pPr defTabSz="360000"/>
            <a:endParaRPr lang="en-US" altLang="ko-KR" sz="1400" dirty="0"/>
          </a:p>
          <a:p>
            <a:pPr defTabSz="36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(“</a:t>
            </a:r>
            <a:r>
              <a:rPr lang="ko-KR" altLang="en-US" sz="1400" dirty="0"/>
              <a:t>현재 잔액 </a:t>
            </a:r>
            <a:r>
              <a:rPr lang="en-US" altLang="ko-KR" sz="1400" dirty="0"/>
              <a:t>: ” + </a:t>
            </a:r>
            <a:r>
              <a:rPr lang="en-US" altLang="ko-KR" sz="1400" dirty="0" err="1"/>
              <a:t>yoon.getBalance</a:t>
            </a:r>
            <a:r>
              <a:rPr lang="en-US" altLang="ko-KR" sz="1400" dirty="0"/>
              <a:t>() + “</a:t>
            </a:r>
            <a:r>
              <a:rPr lang="ko-KR" altLang="en-US" sz="1400" dirty="0"/>
              <a:t>원</a:t>
            </a:r>
            <a:r>
              <a:rPr lang="en-US" altLang="ko-KR" sz="1400" dirty="0" smtClean="0"/>
              <a:t>”);</a:t>
            </a:r>
          </a:p>
          <a:p>
            <a:pPr defTabSz="360000"/>
            <a:endParaRPr lang="en-US" altLang="ko-KR" sz="1400" dirty="0"/>
          </a:p>
          <a:p>
            <a:pPr defTabSz="36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yoon</a:t>
            </a:r>
            <a:r>
              <a:rPr lang="en-US" altLang="ko-KR" sz="1400" dirty="0" smtClean="0"/>
              <a:t> = new </a:t>
            </a:r>
            <a:r>
              <a:rPr lang="en-US" altLang="ko-KR" sz="1400" dirty="0" err="1" smtClean="0"/>
              <a:t>BankAccount</a:t>
            </a:r>
            <a:r>
              <a:rPr lang="en-US" altLang="ko-KR" sz="1400" dirty="0" smtClean="0"/>
              <a:t>();	// </a:t>
            </a:r>
            <a:r>
              <a:rPr lang="ko-KR" altLang="en-US" sz="1400" dirty="0" smtClean="0"/>
              <a:t>새로운 인스턴스 참조</a:t>
            </a:r>
            <a:endParaRPr lang="en-US" altLang="ko-KR" sz="1400" dirty="0" smtClean="0"/>
          </a:p>
          <a:p>
            <a:pPr defTabSz="36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(“</a:t>
            </a:r>
            <a:r>
              <a:rPr lang="ko-KR" altLang="en-US" sz="1400" dirty="0"/>
              <a:t>현재 잔액 </a:t>
            </a:r>
            <a:r>
              <a:rPr lang="en-US" altLang="ko-KR" sz="1400" dirty="0"/>
              <a:t>: ” + </a:t>
            </a:r>
            <a:r>
              <a:rPr lang="en-US" altLang="ko-KR" sz="1400" dirty="0" err="1"/>
              <a:t>yoon.getBalance</a:t>
            </a:r>
            <a:r>
              <a:rPr lang="en-US" altLang="ko-KR" sz="1400" dirty="0"/>
              <a:t>() + “</a:t>
            </a:r>
            <a:r>
              <a:rPr lang="ko-KR" altLang="en-US" sz="1400" dirty="0"/>
              <a:t>원</a:t>
            </a:r>
            <a:r>
              <a:rPr lang="en-US" altLang="ko-KR" sz="1400" dirty="0"/>
              <a:t>”);</a:t>
            </a:r>
          </a:p>
          <a:p>
            <a:pPr defTabSz="360000"/>
            <a:endParaRPr lang="en-US" altLang="ko-KR" sz="1400" dirty="0" smtClean="0"/>
          </a:p>
          <a:p>
            <a:pPr defTabSz="360000"/>
            <a:r>
              <a:rPr lang="en-US" altLang="ko-KR" sz="1400" dirty="0"/>
              <a:t>	</a:t>
            </a: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yoon</a:t>
            </a:r>
            <a:r>
              <a:rPr lang="en-US" altLang="ko-KR" sz="1400" dirty="0" smtClean="0"/>
              <a:t> = park;		// park</a:t>
            </a:r>
            <a:r>
              <a:rPr lang="ko-KR" altLang="en-US" sz="1400" dirty="0" smtClean="0"/>
              <a:t>이 참조하던 인스턴스 참조</a:t>
            </a:r>
            <a:endParaRPr lang="en-US" altLang="ko-KR" sz="1400" dirty="0" smtClean="0"/>
          </a:p>
          <a:p>
            <a:pPr defTabSz="36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(“</a:t>
            </a:r>
            <a:r>
              <a:rPr lang="ko-KR" altLang="en-US" sz="1400" dirty="0"/>
              <a:t>현재 잔액 </a:t>
            </a:r>
            <a:r>
              <a:rPr lang="en-US" altLang="ko-KR" sz="1400" dirty="0"/>
              <a:t>: ” + </a:t>
            </a:r>
            <a:r>
              <a:rPr lang="en-US" altLang="ko-KR" sz="1400" dirty="0" err="1"/>
              <a:t>yoon.getBalance</a:t>
            </a:r>
            <a:r>
              <a:rPr lang="en-US" altLang="ko-KR" sz="1400" dirty="0"/>
              <a:t>() + “</a:t>
            </a:r>
            <a:r>
              <a:rPr lang="ko-KR" altLang="en-US" sz="1400" dirty="0"/>
              <a:t>원</a:t>
            </a:r>
            <a:r>
              <a:rPr lang="en-US" altLang="ko-KR" sz="1400" dirty="0" smtClean="0"/>
              <a:t>”);</a:t>
            </a:r>
            <a:endParaRPr lang="en-US" altLang="ko-KR" sz="1400" dirty="0"/>
          </a:p>
          <a:p>
            <a:pPr defTabSz="360000"/>
            <a:r>
              <a:rPr lang="en-US" altLang="ko-KR" sz="1400" dirty="0" smtClean="0"/>
              <a:t>	}</a:t>
            </a:r>
          </a:p>
          <a:p>
            <a:pPr defTabSz="36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34913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chemeClr val="tx1"/>
                </a:solidFill>
              </a:rPr>
              <a:t>참조 변수의 </a:t>
            </a:r>
            <a:r>
              <a:rPr lang="ko-KR" altLang="en-US" dirty="0">
                <a:solidFill>
                  <a:schemeClr val="tx1"/>
                </a:solidFill>
              </a:rPr>
              <a:t>매</a:t>
            </a:r>
            <a:r>
              <a:rPr lang="ko-KR" altLang="en-US" dirty="0" smtClean="0">
                <a:solidFill>
                  <a:schemeClr val="tx1"/>
                </a:solidFill>
              </a:rPr>
              <a:t>개변수 전달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chemeClr val="tx1"/>
                </a:solidFill>
              </a:rPr>
              <a:t>참조 변수에 </a:t>
            </a:r>
            <a:r>
              <a:rPr lang="en-US" altLang="ko-KR" dirty="0" smtClean="0">
                <a:solidFill>
                  <a:schemeClr val="tx1"/>
                </a:solidFill>
              </a:rPr>
              <a:t>null </a:t>
            </a:r>
            <a:r>
              <a:rPr lang="ko-KR" altLang="en-US" dirty="0" smtClean="0">
                <a:solidFill>
                  <a:schemeClr val="tx1"/>
                </a:solidFill>
              </a:rPr>
              <a:t>대입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 marL="457200" lvl="2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457200" lvl="2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457200" lvl="2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클래스 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정의 및 인스턴스 생성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82688" y="1619818"/>
            <a:ext cx="10431338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 smtClean="0"/>
              <a:t>public </a:t>
            </a:r>
            <a:r>
              <a:rPr lang="en-US" altLang="ko-KR" sz="1400" dirty="0"/>
              <a:t>class </a:t>
            </a:r>
            <a:r>
              <a:rPr lang="en-US" altLang="ko-KR" sz="1400" dirty="0" err="1" smtClean="0"/>
              <a:t>ReferenceVariableAsParameter</a:t>
            </a:r>
            <a:r>
              <a:rPr lang="en-US" altLang="ko-KR" sz="1400" dirty="0" smtClean="0"/>
              <a:t> {</a:t>
            </a:r>
          </a:p>
          <a:p>
            <a:pPr defTabSz="360000"/>
            <a:r>
              <a:rPr lang="en-US" altLang="ko-KR" sz="1400" dirty="0" smtClean="0"/>
              <a:t>	public static void main(String[] 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) {</a:t>
            </a:r>
          </a:p>
          <a:p>
            <a:pPr defTabSz="360000"/>
            <a:r>
              <a:rPr lang="en-US" altLang="ko-KR" sz="1400" dirty="0" smtClean="0"/>
              <a:t>	</a:t>
            </a:r>
            <a:r>
              <a:rPr lang="en-US" altLang="ko-KR" sz="1400" dirty="0"/>
              <a:t>	</a:t>
            </a:r>
            <a:r>
              <a:rPr lang="en-US" altLang="ko-KR" sz="1400" dirty="0" err="1" smtClean="0"/>
              <a:t>BankAccount</a:t>
            </a:r>
            <a:r>
              <a:rPr lang="en-US" altLang="ko-KR" sz="1400" dirty="0" smtClean="0"/>
              <a:t> ref = new </a:t>
            </a:r>
            <a:r>
              <a:rPr lang="en-US" altLang="ko-KR" sz="1400" dirty="0" err="1" smtClean="0"/>
              <a:t>BankAccount</a:t>
            </a:r>
            <a:r>
              <a:rPr lang="en-US" altLang="ko-KR" sz="1400" dirty="0" smtClean="0"/>
              <a:t>();</a:t>
            </a:r>
          </a:p>
          <a:p>
            <a:pPr defTabSz="360000"/>
            <a:r>
              <a:rPr lang="en-US" altLang="ko-KR" sz="1400" dirty="0"/>
              <a:t>	</a:t>
            </a: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ref.deposit</a:t>
            </a:r>
            <a:r>
              <a:rPr lang="en-US" altLang="ko-KR" sz="1400" dirty="0" smtClean="0"/>
              <a:t>(3000);</a:t>
            </a:r>
          </a:p>
          <a:p>
            <a:pPr defTabSz="360000"/>
            <a:r>
              <a:rPr lang="en-US" altLang="ko-KR" sz="1400" dirty="0"/>
              <a:t>	</a:t>
            </a: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ref.withdraw</a:t>
            </a:r>
            <a:r>
              <a:rPr lang="en-US" altLang="ko-KR" sz="1400" dirty="0" smtClean="0"/>
              <a:t>(300);</a:t>
            </a:r>
          </a:p>
          <a:p>
            <a:pPr defTabSz="360000"/>
            <a:r>
              <a:rPr lang="en-US" altLang="ko-KR" sz="1400" dirty="0"/>
              <a:t>	</a:t>
            </a: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viewRA</a:t>
            </a:r>
            <a:r>
              <a:rPr lang="en-US" altLang="ko-KR" sz="1400" dirty="0" smtClean="0"/>
              <a:t>(ref);</a:t>
            </a:r>
            <a:endParaRPr lang="en-US" altLang="ko-KR" sz="1400" dirty="0"/>
          </a:p>
          <a:p>
            <a:pPr defTabSz="36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360000"/>
            <a:r>
              <a:rPr lang="en-US" altLang="ko-KR" sz="1400" dirty="0" smtClean="0"/>
              <a:t>	public static void </a:t>
            </a:r>
            <a:r>
              <a:rPr lang="en-US" altLang="ko-KR" sz="1400" dirty="0" err="1" smtClean="0"/>
              <a:t>viewRV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BankAccount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acc</a:t>
            </a:r>
            <a:r>
              <a:rPr lang="en-US" altLang="ko-KR" sz="1400" dirty="0" smtClean="0"/>
              <a:t>) {</a:t>
            </a:r>
          </a:p>
          <a:p>
            <a:pPr defTabSz="36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acc.getBalance</a:t>
            </a:r>
            <a:r>
              <a:rPr lang="en-US" altLang="ko-KR" sz="1400" dirty="0" smtClean="0"/>
              <a:t>());</a:t>
            </a:r>
            <a:endParaRPr lang="en-US" altLang="ko-KR" sz="1400" dirty="0"/>
          </a:p>
          <a:p>
            <a:pPr defTabSz="360000"/>
            <a:r>
              <a:rPr lang="en-US" altLang="ko-KR" sz="1400" dirty="0"/>
              <a:t>	</a:t>
            </a:r>
            <a:r>
              <a:rPr lang="en-US" altLang="ko-KR" sz="1400" dirty="0" smtClean="0"/>
              <a:t>}</a:t>
            </a:r>
          </a:p>
          <a:p>
            <a:pPr defTabSz="36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882688" y="4418878"/>
            <a:ext cx="1043133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 smtClean="0"/>
              <a:t>public </a:t>
            </a:r>
            <a:r>
              <a:rPr lang="en-US" altLang="ko-KR" sz="1400" dirty="0"/>
              <a:t>class </a:t>
            </a:r>
            <a:r>
              <a:rPr lang="en-US" altLang="ko-KR" sz="1400" dirty="0" err="1" smtClean="0"/>
              <a:t>ReferenceVariableNull</a:t>
            </a:r>
            <a:r>
              <a:rPr lang="en-US" altLang="ko-KR" sz="1400" dirty="0" smtClean="0"/>
              <a:t> {</a:t>
            </a:r>
          </a:p>
          <a:p>
            <a:pPr defTabSz="360000"/>
            <a:r>
              <a:rPr lang="en-US" altLang="ko-KR" sz="1400" dirty="0" smtClean="0"/>
              <a:t>	public static void main(String[] 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) {</a:t>
            </a:r>
          </a:p>
          <a:p>
            <a:pPr defTabSz="360000"/>
            <a:r>
              <a:rPr lang="en-US" altLang="ko-KR" sz="1400" dirty="0" smtClean="0"/>
              <a:t>	</a:t>
            </a:r>
            <a:r>
              <a:rPr lang="en-US" altLang="ko-KR" sz="1400" dirty="0"/>
              <a:t>	</a:t>
            </a:r>
            <a:r>
              <a:rPr lang="en-US" altLang="ko-KR" sz="1400" dirty="0" err="1" smtClean="0"/>
              <a:t>BankAccount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yoon</a:t>
            </a:r>
            <a:r>
              <a:rPr lang="en-US" altLang="ko-KR" sz="1400" dirty="0" smtClean="0"/>
              <a:t> = new </a:t>
            </a:r>
            <a:r>
              <a:rPr lang="en-US" altLang="ko-KR" sz="1400" dirty="0" err="1" smtClean="0"/>
              <a:t>BankAccount</a:t>
            </a:r>
            <a:r>
              <a:rPr lang="en-US" altLang="ko-KR" sz="1400" dirty="0" smtClean="0"/>
              <a:t>();</a:t>
            </a:r>
          </a:p>
          <a:p>
            <a:pPr defTabSz="360000"/>
            <a:r>
              <a:rPr lang="en-US" altLang="ko-KR" sz="1400" dirty="0"/>
              <a:t>	</a:t>
            </a: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yoon.deposit</a:t>
            </a:r>
            <a:r>
              <a:rPr lang="en-US" altLang="ko-KR" sz="1400" dirty="0" smtClean="0"/>
              <a:t>(3000);</a:t>
            </a:r>
          </a:p>
          <a:p>
            <a:pPr defTabSz="360000"/>
            <a:r>
              <a:rPr lang="en-US" altLang="ko-KR" sz="1400" dirty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yoon.getBalance</a:t>
            </a:r>
            <a:r>
              <a:rPr lang="en-US" altLang="ko-KR" sz="1400" dirty="0"/>
              <a:t>());</a:t>
            </a:r>
          </a:p>
          <a:p>
            <a:pPr defTabSz="36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yoon</a:t>
            </a:r>
            <a:r>
              <a:rPr lang="en-US" altLang="ko-KR" sz="1400" dirty="0" smtClean="0"/>
              <a:t> = null;</a:t>
            </a:r>
          </a:p>
          <a:p>
            <a:pPr defTabSz="36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yoon.getBalance</a:t>
            </a:r>
            <a:r>
              <a:rPr lang="en-US" altLang="ko-KR" sz="1400" dirty="0" smtClean="0"/>
              <a:t>());</a:t>
            </a:r>
          </a:p>
          <a:p>
            <a:pPr defTabSz="360000"/>
            <a:r>
              <a:rPr lang="en-US" altLang="ko-KR" sz="1400" dirty="0" smtClean="0"/>
              <a:t>	}</a:t>
            </a:r>
          </a:p>
          <a:p>
            <a:pPr defTabSz="36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8101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</a:rPr>
              <a:t>아래 지시 사항에 맞추어 </a:t>
            </a:r>
            <a:r>
              <a:rPr lang="en-US" altLang="ko-KR" sz="1600" dirty="0" smtClean="0">
                <a:solidFill>
                  <a:schemeClr val="tx1"/>
                </a:solidFill>
              </a:rPr>
              <a:t>Human, Solution1 </a:t>
            </a:r>
            <a:r>
              <a:rPr lang="ko-KR" altLang="en-US" sz="1600" dirty="0" smtClean="0">
                <a:solidFill>
                  <a:schemeClr val="tx1"/>
                </a:solidFill>
              </a:rPr>
              <a:t>클래스를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정의하시오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 smtClean="0">
                <a:solidFill>
                  <a:schemeClr val="tx1"/>
                </a:solidFill>
              </a:rPr>
              <a:t>Human </a:t>
            </a:r>
            <a:r>
              <a:rPr lang="ko-KR" altLang="en-US" sz="1600" dirty="0" smtClean="0">
                <a:solidFill>
                  <a:schemeClr val="tx1"/>
                </a:solidFill>
              </a:rPr>
              <a:t>클래스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정수형 멤버 변수 </a:t>
            </a:r>
            <a:r>
              <a:rPr lang="en-US" altLang="ko-KR" sz="1600" dirty="0" smtClean="0">
                <a:solidFill>
                  <a:schemeClr val="tx1"/>
                </a:solidFill>
              </a:rPr>
              <a:t>tall = 180;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정수형 멤버 변수 </a:t>
            </a:r>
            <a:r>
              <a:rPr lang="en-US" altLang="ko-KR" sz="1600" dirty="0" smtClean="0">
                <a:solidFill>
                  <a:schemeClr val="tx1"/>
                </a:solidFill>
              </a:rPr>
              <a:t>weight = 75;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문자열 멤버 변수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faceType</a:t>
            </a:r>
            <a:r>
              <a:rPr lang="en-US" altLang="ko-KR" sz="1600" dirty="0" smtClean="0">
                <a:solidFill>
                  <a:schemeClr val="tx1"/>
                </a:solidFill>
              </a:rPr>
              <a:t> = “</a:t>
            </a:r>
            <a:r>
              <a:rPr lang="ko-KR" altLang="en-US" sz="1600" dirty="0" smtClean="0">
                <a:solidFill>
                  <a:schemeClr val="tx1"/>
                </a:solidFill>
              </a:rPr>
              <a:t>옥동자</a:t>
            </a:r>
            <a:r>
              <a:rPr lang="en-US" altLang="ko-KR" sz="1600" dirty="0" smtClean="0">
                <a:solidFill>
                  <a:schemeClr val="tx1"/>
                </a:solidFill>
              </a:rPr>
              <a:t>”;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정수형 멤버 변수 </a:t>
            </a:r>
            <a:r>
              <a:rPr lang="en-US" altLang="ko-KR" sz="1600" dirty="0" smtClean="0">
                <a:solidFill>
                  <a:schemeClr val="tx1"/>
                </a:solidFill>
              </a:rPr>
              <a:t>money = 0;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정수형 멤버 변수 </a:t>
            </a:r>
            <a:r>
              <a:rPr lang="en-US" altLang="ko-KR" sz="1600" dirty="0" smtClean="0">
                <a:solidFill>
                  <a:schemeClr val="tx1"/>
                </a:solidFill>
              </a:rPr>
              <a:t>stress = 0;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</a:rPr>
              <a:t>“</a:t>
            </a:r>
            <a:r>
              <a:rPr lang="ko-KR" altLang="en-US" sz="1600" dirty="0">
                <a:solidFill>
                  <a:schemeClr val="tx1"/>
                </a:solidFill>
              </a:rPr>
              <a:t>일을 하다</a:t>
            </a:r>
            <a:r>
              <a:rPr lang="en-US" altLang="ko-KR" sz="1600" dirty="0">
                <a:solidFill>
                  <a:schemeClr val="tx1"/>
                </a:solidFill>
              </a:rPr>
              <a:t>”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메소드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1657350" lvl="3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tx1"/>
                </a:solidFill>
              </a:rPr>
              <a:t>만약 스트레스가 </a:t>
            </a:r>
            <a:r>
              <a:rPr lang="en-US" altLang="ko-KR" sz="1600" dirty="0" smtClean="0">
                <a:solidFill>
                  <a:schemeClr val="tx1"/>
                </a:solidFill>
              </a:rPr>
              <a:t>300 </a:t>
            </a:r>
            <a:r>
              <a:rPr lang="ko-KR" altLang="en-US" sz="1600" dirty="0" smtClean="0">
                <a:solidFill>
                  <a:schemeClr val="tx1"/>
                </a:solidFill>
              </a:rPr>
              <a:t>이상이면 </a:t>
            </a:r>
            <a:r>
              <a:rPr lang="en-US" altLang="ko-KR" sz="1600" dirty="0" smtClean="0">
                <a:solidFill>
                  <a:schemeClr val="tx1"/>
                </a:solidFill>
              </a:rPr>
              <a:t>“</a:t>
            </a:r>
            <a:r>
              <a:rPr lang="ko-KR" altLang="en-US" sz="1600" dirty="0" smtClean="0">
                <a:solidFill>
                  <a:schemeClr val="tx1"/>
                </a:solidFill>
              </a:rPr>
              <a:t>에이 귀찮아</a:t>
            </a:r>
            <a:r>
              <a:rPr lang="en-US" altLang="ko-KR" sz="1600" dirty="0" smtClean="0">
                <a:solidFill>
                  <a:schemeClr val="tx1"/>
                </a:solidFill>
              </a:rPr>
              <a:t>~</a:t>
            </a:r>
            <a:r>
              <a:rPr lang="ko-KR" altLang="en-US" sz="1600" dirty="0" smtClean="0">
                <a:solidFill>
                  <a:schemeClr val="tx1"/>
                </a:solidFill>
              </a:rPr>
              <a:t>일 안해</a:t>
            </a:r>
            <a:r>
              <a:rPr lang="en-US" altLang="ko-KR" sz="1600" dirty="0" smtClean="0">
                <a:solidFill>
                  <a:schemeClr val="tx1"/>
                </a:solidFill>
              </a:rPr>
              <a:t>!” </a:t>
            </a:r>
            <a:r>
              <a:rPr lang="ko-KR" altLang="en-US" sz="1600" dirty="0" smtClean="0">
                <a:solidFill>
                  <a:schemeClr val="tx1"/>
                </a:solidFill>
              </a:rPr>
              <a:t>메시지 출력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1657350" lvl="3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tx1"/>
                </a:solidFill>
              </a:rPr>
              <a:t>아니라면 일을 </a:t>
            </a:r>
            <a:r>
              <a:rPr lang="ko-KR" altLang="en-US" sz="1600" dirty="0">
                <a:solidFill>
                  <a:schemeClr val="tx1"/>
                </a:solidFill>
              </a:rPr>
              <a:t>하고 있다는 메시지 출력 </a:t>
            </a:r>
            <a:r>
              <a:rPr lang="ko-KR" altLang="en-US" sz="1600" dirty="0" smtClean="0">
                <a:solidFill>
                  <a:schemeClr val="tx1"/>
                </a:solidFill>
              </a:rPr>
              <a:t>후 </a:t>
            </a:r>
            <a:r>
              <a:rPr lang="en-US" altLang="ko-KR" sz="1600" dirty="0" smtClean="0">
                <a:solidFill>
                  <a:schemeClr val="tx1"/>
                </a:solidFill>
              </a:rPr>
              <a:t>money</a:t>
            </a:r>
            <a:r>
              <a:rPr lang="en-US" altLang="ko-KR" sz="1600" dirty="0" smtClean="0">
                <a:solidFill>
                  <a:schemeClr val="tx1"/>
                </a:solidFill>
              </a:rPr>
              <a:t>, stress</a:t>
            </a:r>
            <a:r>
              <a:rPr lang="ko-KR" altLang="en-US" sz="1600" dirty="0" smtClean="0">
                <a:solidFill>
                  <a:schemeClr val="tx1"/>
                </a:solidFill>
              </a:rPr>
              <a:t>를 각각 </a:t>
            </a:r>
            <a:r>
              <a:rPr lang="en-US" altLang="ko-KR" sz="1600" dirty="0" smtClean="0">
                <a:solidFill>
                  <a:schemeClr val="tx1"/>
                </a:solidFill>
              </a:rPr>
              <a:t>1000, 100 </a:t>
            </a:r>
            <a:r>
              <a:rPr lang="ko-KR" altLang="en-US" sz="1600" dirty="0" smtClean="0">
                <a:solidFill>
                  <a:schemeClr val="tx1"/>
                </a:solidFill>
              </a:rPr>
              <a:t>증가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</a:rPr>
              <a:t>“</a:t>
            </a:r>
            <a:r>
              <a:rPr lang="ko-KR" altLang="en-US" sz="1600" dirty="0" smtClean="0">
                <a:solidFill>
                  <a:schemeClr val="tx1"/>
                </a:solidFill>
              </a:rPr>
              <a:t>우유를 마시다</a:t>
            </a:r>
            <a:r>
              <a:rPr lang="en-US" altLang="ko-KR" sz="1600" dirty="0" smtClean="0">
                <a:solidFill>
                  <a:schemeClr val="tx1"/>
                </a:solidFill>
              </a:rPr>
              <a:t>”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메소드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1657350" lvl="3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tx1"/>
                </a:solidFill>
              </a:rPr>
              <a:t>만약 돈이 없다면 일을 하라는 메시지 출력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1657350" lvl="3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</a:rPr>
              <a:t>아니라면 우유를 </a:t>
            </a:r>
            <a:r>
              <a:rPr lang="ko-KR" altLang="en-US" sz="1600" dirty="0" smtClean="0">
                <a:solidFill>
                  <a:schemeClr val="tx1"/>
                </a:solidFill>
              </a:rPr>
              <a:t>마시고 </a:t>
            </a:r>
            <a:r>
              <a:rPr lang="ko-KR" altLang="en-US" sz="1600" dirty="0">
                <a:solidFill>
                  <a:schemeClr val="tx1"/>
                </a:solidFill>
              </a:rPr>
              <a:t>있다는 메시지 </a:t>
            </a:r>
            <a:r>
              <a:rPr lang="ko-KR" altLang="en-US" sz="1600" dirty="0" smtClean="0">
                <a:solidFill>
                  <a:schemeClr val="tx1"/>
                </a:solidFill>
              </a:rPr>
              <a:t>출력 후 </a:t>
            </a:r>
            <a:r>
              <a:rPr lang="en-US" altLang="ko-KR" sz="1600" dirty="0" smtClean="0">
                <a:solidFill>
                  <a:schemeClr val="tx1"/>
                </a:solidFill>
              </a:rPr>
              <a:t>money</a:t>
            </a:r>
            <a:r>
              <a:rPr lang="en-US" altLang="ko-KR" sz="1600" dirty="0" smtClean="0">
                <a:solidFill>
                  <a:schemeClr val="tx1"/>
                </a:solidFill>
              </a:rPr>
              <a:t>, stress</a:t>
            </a:r>
            <a:r>
              <a:rPr lang="ko-KR" altLang="en-US" sz="1600" dirty="0" smtClean="0">
                <a:solidFill>
                  <a:schemeClr val="tx1"/>
                </a:solidFill>
              </a:rPr>
              <a:t>를 각각 </a:t>
            </a:r>
            <a:r>
              <a:rPr lang="en-US" altLang="ko-KR" sz="1600" dirty="0" smtClean="0">
                <a:solidFill>
                  <a:schemeClr val="tx1"/>
                </a:solidFill>
              </a:rPr>
              <a:t>1000, 100 </a:t>
            </a:r>
            <a:r>
              <a:rPr lang="ko-KR" altLang="en-US" sz="1600" dirty="0" smtClean="0">
                <a:solidFill>
                  <a:schemeClr val="tx1"/>
                </a:solidFill>
              </a:rPr>
              <a:t>감소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각각의 멤버 변수의 </a:t>
            </a:r>
            <a:r>
              <a:rPr lang="en-US" altLang="ko-KR" sz="1600" dirty="0" smtClean="0">
                <a:solidFill>
                  <a:schemeClr val="tx1"/>
                </a:solidFill>
              </a:rPr>
              <a:t>getter / setter</a:t>
            </a:r>
            <a:endParaRPr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 marL="457200" lvl="2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457200" lvl="2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457200" lvl="2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클래스 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정의 및 인스턴스 생성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009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 smtClean="0">
                <a:solidFill>
                  <a:schemeClr val="tx1"/>
                </a:solidFill>
              </a:rPr>
              <a:t>Solution1 </a:t>
            </a:r>
            <a:r>
              <a:rPr lang="ko-KR" altLang="en-US" sz="1600" dirty="0" smtClean="0">
                <a:solidFill>
                  <a:schemeClr val="tx1"/>
                </a:solidFill>
              </a:rPr>
              <a:t>클래스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</a:rPr>
              <a:t>main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메소드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1657350" lvl="3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solidFill>
                  <a:schemeClr val="tx1"/>
                </a:solidFill>
              </a:rPr>
              <a:t>Human </a:t>
            </a:r>
            <a:r>
              <a:rPr lang="ko-KR" altLang="en-US" sz="1600" dirty="0" smtClean="0">
                <a:solidFill>
                  <a:schemeClr val="tx1"/>
                </a:solidFill>
              </a:rPr>
              <a:t>클래스의 참조 변수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wonBin</a:t>
            </a:r>
            <a:r>
              <a:rPr lang="ko-KR" altLang="en-US" sz="1600" dirty="0" smtClean="0">
                <a:solidFill>
                  <a:schemeClr val="tx1"/>
                </a:solidFill>
              </a:rPr>
              <a:t>을 선언하고 </a:t>
            </a:r>
            <a:r>
              <a:rPr lang="en-US" altLang="ko-KR" sz="1600" dirty="0">
                <a:solidFill>
                  <a:schemeClr val="tx1"/>
                </a:solidFill>
              </a:rPr>
              <a:t>Human </a:t>
            </a:r>
            <a:r>
              <a:rPr lang="ko-KR" altLang="en-US" sz="1600" dirty="0">
                <a:solidFill>
                  <a:schemeClr val="tx1"/>
                </a:solidFill>
              </a:rPr>
              <a:t>클래스의 인스턴스를 </a:t>
            </a:r>
            <a:r>
              <a:rPr lang="ko-KR" altLang="en-US" sz="1600" dirty="0" smtClean="0">
                <a:solidFill>
                  <a:schemeClr val="tx1"/>
                </a:solidFill>
              </a:rPr>
              <a:t>생성하여 저장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1657350" lvl="3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chemeClr val="tx1"/>
                </a:solidFill>
              </a:rPr>
              <a:t>Human </a:t>
            </a:r>
            <a:r>
              <a:rPr lang="ko-KR" altLang="en-US" sz="1600" dirty="0">
                <a:solidFill>
                  <a:schemeClr val="tx1"/>
                </a:solidFill>
              </a:rPr>
              <a:t>클래스의 참조 변수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jangDongGun</a:t>
            </a:r>
            <a:r>
              <a:rPr lang="ko-KR" altLang="en-US" sz="1600" dirty="0" smtClean="0">
                <a:solidFill>
                  <a:schemeClr val="tx1"/>
                </a:solidFill>
              </a:rPr>
              <a:t>을 </a:t>
            </a:r>
            <a:r>
              <a:rPr lang="ko-KR" altLang="en-US" sz="1600" dirty="0">
                <a:solidFill>
                  <a:schemeClr val="tx1"/>
                </a:solidFill>
              </a:rPr>
              <a:t>선언하고 </a:t>
            </a:r>
            <a:r>
              <a:rPr lang="en-US" altLang="ko-KR" sz="1600" dirty="0">
                <a:solidFill>
                  <a:schemeClr val="tx1"/>
                </a:solidFill>
              </a:rPr>
              <a:t>Human </a:t>
            </a:r>
            <a:r>
              <a:rPr lang="ko-KR" altLang="en-US" sz="1600" dirty="0">
                <a:solidFill>
                  <a:schemeClr val="tx1"/>
                </a:solidFill>
              </a:rPr>
              <a:t>클래스의 인스턴스를 생성하여 </a:t>
            </a:r>
            <a:r>
              <a:rPr lang="ko-KR" altLang="en-US" sz="1600" dirty="0" smtClean="0">
                <a:solidFill>
                  <a:schemeClr val="tx1"/>
                </a:solidFill>
              </a:rPr>
              <a:t>저장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1657350" lvl="3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err="1">
                <a:solidFill>
                  <a:schemeClr val="tx1"/>
                </a:solidFill>
              </a:rPr>
              <a:t>wonBin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</a:rPr>
              <a:t>jangDongGun</a:t>
            </a:r>
            <a:r>
              <a:rPr lang="ko-KR" altLang="en-US" sz="1600" dirty="0">
                <a:solidFill>
                  <a:schemeClr val="tx1"/>
                </a:solidFill>
              </a:rPr>
              <a:t>의 현재 </a:t>
            </a:r>
            <a:r>
              <a:rPr lang="en-US" altLang="ko-KR" sz="1600" dirty="0">
                <a:solidFill>
                  <a:schemeClr val="tx1"/>
                </a:solidFill>
              </a:rPr>
              <a:t>money</a:t>
            </a:r>
            <a:r>
              <a:rPr lang="ko-KR" altLang="en-US" sz="1600" dirty="0">
                <a:solidFill>
                  <a:schemeClr val="tx1"/>
                </a:solidFill>
              </a:rPr>
              <a:t>와 </a:t>
            </a:r>
            <a:r>
              <a:rPr lang="en-US" altLang="ko-KR" sz="1600" dirty="0">
                <a:solidFill>
                  <a:schemeClr val="tx1"/>
                </a:solidFill>
              </a:rPr>
              <a:t>stress </a:t>
            </a:r>
            <a:r>
              <a:rPr lang="ko-KR" altLang="en-US" sz="1600" dirty="0" smtClean="0">
                <a:solidFill>
                  <a:schemeClr val="tx1"/>
                </a:solidFill>
              </a:rPr>
              <a:t>출력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marL="1657350" lvl="3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tx1"/>
                </a:solidFill>
              </a:rPr>
              <a:t>인스턴스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wonBin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jangDongGun</a:t>
            </a:r>
            <a:r>
              <a:rPr lang="ko-KR" altLang="en-US" sz="1600" dirty="0" smtClean="0">
                <a:solidFill>
                  <a:schemeClr val="tx1"/>
                </a:solidFill>
              </a:rPr>
              <a:t>의 </a:t>
            </a:r>
            <a:r>
              <a:rPr lang="en-US" altLang="ko-KR" sz="1600" dirty="0" smtClean="0">
                <a:solidFill>
                  <a:schemeClr val="tx1"/>
                </a:solidFill>
              </a:rPr>
              <a:t>“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일을하다</a:t>
            </a:r>
            <a:r>
              <a:rPr lang="en-US" altLang="ko-KR" sz="1600" dirty="0" smtClean="0">
                <a:solidFill>
                  <a:schemeClr val="tx1"/>
                </a:solidFill>
              </a:rPr>
              <a:t>”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600" dirty="0" smtClean="0">
                <a:solidFill>
                  <a:schemeClr val="tx1"/>
                </a:solidFill>
              </a:rPr>
              <a:t> 호출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1657350" lvl="3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err="1" smtClean="0">
                <a:solidFill>
                  <a:schemeClr val="tx1"/>
                </a:solidFill>
              </a:rPr>
              <a:t>wonBin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jangDongGun</a:t>
            </a:r>
            <a:r>
              <a:rPr lang="ko-KR" altLang="en-US" sz="1600" dirty="0" smtClean="0">
                <a:solidFill>
                  <a:schemeClr val="tx1"/>
                </a:solidFill>
              </a:rPr>
              <a:t>의 현재 </a:t>
            </a:r>
            <a:r>
              <a:rPr lang="en-US" altLang="ko-KR" sz="1600" dirty="0" smtClean="0">
                <a:solidFill>
                  <a:schemeClr val="tx1"/>
                </a:solidFill>
              </a:rPr>
              <a:t>money</a:t>
            </a:r>
            <a:r>
              <a:rPr lang="ko-KR" altLang="en-US" sz="1600" dirty="0" smtClean="0">
                <a:solidFill>
                  <a:schemeClr val="tx1"/>
                </a:solidFill>
              </a:rPr>
              <a:t>와 </a:t>
            </a:r>
            <a:r>
              <a:rPr lang="en-US" altLang="ko-KR" sz="1600" dirty="0" smtClean="0">
                <a:solidFill>
                  <a:schemeClr val="tx1"/>
                </a:solidFill>
              </a:rPr>
              <a:t>stress </a:t>
            </a:r>
            <a:r>
              <a:rPr lang="ko-KR" altLang="en-US" sz="1600" dirty="0" smtClean="0">
                <a:solidFill>
                  <a:schemeClr val="tx1"/>
                </a:solidFill>
              </a:rPr>
              <a:t>출력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1657350" lvl="3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</a:rPr>
              <a:t>인스턴스 </a:t>
            </a:r>
            <a:r>
              <a:rPr lang="en-US" altLang="ko-KR" sz="1600" dirty="0" err="1">
                <a:solidFill>
                  <a:schemeClr val="tx1"/>
                </a:solidFill>
              </a:rPr>
              <a:t>wonBin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</a:rPr>
              <a:t>jangDongGun</a:t>
            </a:r>
            <a:r>
              <a:rPr lang="ko-KR" altLang="en-US" sz="1600" dirty="0">
                <a:solidFill>
                  <a:schemeClr val="tx1"/>
                </a:solidFill>
              </a:rPr>
              <a:t>의 </a:t>
            </a:r>
            <a:r>
              <a:rPr lang="en-US" altLang="ko-KR" sz="1600" dirty="0" smtClean="0">
                <a:solidFill>
                  <a:schemeClr val="tx1"/>
                </a:solidFill>
              </a:rPr>
              <a:t>“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우유를마시다</a:t>
            </a:r>
            <a:r>
              <a:rPr lang="en-US" altLang="ko-KR" sz="1600" dirty="0" smtClean="0">
                <a:solidFill>
                  <a:schemeClr val="tx1"/>
                </a:solidFill>
              </a:rPr>
              <a:t>” </a:t>
            </a:r>
            <a:r>
              <a:rPr lang="ko-KR" altLang="en-US" sz="1600" dirty="0" err="1">
                <a:solidFill>
                  <a:schemeClr val="tx1"/>
                </a:solidFill>
              </a:rPr>
              <a:t>메소드</a:t>
            </a:r>
            <a:r>
              <a:rPr lang="ko-KR" altLang="en-US" sz="1600" dirty="0">
                <a:solidFill>
                  <a:schemeClr val="tx1"/>
                </a:solidFill>
              </a:rPr>
              <a:t> 호출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1657350" lvl="3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err="1">
                <a:solidFill>
                  <a:schemeClr val="tx1"/>
                </a:solidFill>
              </a:rPr>
              <a:t>wonBin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</a:rPr>
              <a:t>jangDongGun</a:t>
            </a:r>
            <a:r>
              <a:rPr lang="ko-KR" altLang="en-US" sz="1600" dirty="0">
                <a:solidFill>
                  <a:schemeClr val="tx1"/>
                </a:solidFill>
              </a:rPr>
              <a:t>의 현재 </a:t>
            </a:r>
            <a:r>
              <a:rPr lang="en-US" altLang="ko-KR" sz="1600" dirty="0">
                <a:solidFill>
                  <a:schemeClr val="tx1"/>
                </a:solidFill>
              </a:rPr>
              <a:t>money</a:t>
            </a:r>
            <a:r>
              <a:rPr lang="ko-KR" altLang="en-US" sz="1600" dirty="0">
                <a:solidFill>
                  <a:schemeClr val="tx1"/>
                </a:solidFill>
              </a:rPr>
              <a:t>와 </a:t>
            </a:r>
            <a:r>
              <a:rPr lang="en-US" altLang="ko-KR" sz="1600" dirty="0">
                <a:solidFill>
                  <a:schemeClr val="tx1"/>
                </a:solidFill>
              </a:rPr>
              <a:t>stress </a:t>
            </a:r>
            <a:r>
              <a:rPr lang="ko-KR" altLang="en-US" sz="1600" dirty="0" smtClean="0">
                <a:solidFill>
                  <a:schemeClr val="tx1"/>
                </a:solidFill>
              </a:rPr>
              <a:t>출력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1657350" lvl="3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</a:rPr>
              <a:t>인스턴스 </a:t>
            </a:r>
            <a:r>
              <a:rPr lang="en-US" altLang="ko-KR" sz="1600" dirty="0" err="1">
                <a:solidFill>
                  <a:schemeClr val="tx1"/>
                </a:solidFill>
              </a:rPr>
              <a:t>wonBin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</a:rPr>
              <a:t>jangDongGun</a:t>
            </a:r>
            <a:r>
              <a:rPr lang="ko-KR" altLang="en-US" sz="1600" dirty="0">
                <a:solidFill>
                  <a:schemeClr val="tx1"/>
                </a:solidFill>
              </a:rPr>
              <a:t>의 </a:t>
            </a:r>
            <a:r>
              <a:rPr lang="en-US" altLang="ko-KR" sz="1600" dirty="0">
                <a:solidFill>
                  <a:schemeClr val="tx1"/>
                </a:solidFill>
              </a:rPr>
              <a:t>“</a:t>
            </a:r>
            <a:r>
              <a:rPr lang="ko-KR" altLang="en-US" sz="1600" dirty="0" err="1">
                <a:solidFill>
                  <a:schemeClr val="tx1"/>
                </a:solidFill>
              </a:rPr>
              <a:t>우유를마시다</a:t>
            </a:r>
            <a:r>
              <a:rPr lang="en-US" altLang="ko-KR" sz="1600" dirty="0">
                <a:solidFill>
                  <a:schemeClr val="tx1"/>
                </a:solidFill>
              </a:rPr>
              <a:t>” </a:t>
            </a:r>
            <a:r>
              <a:rPr lang="ko-KR" altLang="en-US" sz="1600" dirty="0" err="1">
                <a:solidFill>
                  <a:schemeClr val="tx1"/>
                </a:solidFill>
              </a:rPr>
              <a:t>메소드</a:t>
            </a:r>
            <a:r>
              <a:rPr lang="ko-KR" altLang="en-US" sz="1600" dirty="0">
                <a:solidFill>
                  <a:schemeClr val="tx1"/>
                </a:solidFill>
              </a:rPr>
              <a:t> 호출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lvl="3"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1657350" lvl="3" indent="-285750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 marL="457200" lvl="2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457200" lvl="2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457200" lvl="2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클래스 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정의 및 인스턴스 생성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512350"/>
      </p:ext>
    </p:extLst>
  </p:cSld>
  <p:clrMapOvr>
    <a:masterClrMapping/>
  </p:clrMapOvr>
</p:sld>
</file>

<file path=ppt/theme/theme1.xml><?xml version="1.0" encoding="utf-8"?>
<a:theme xmlns:a="http://schemas.openxmlformats.org/drawingml/2006/main" name="1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1494</TotalTime>
  <Words>576</Words>
  <Application>Microsoft Office PowerPoint</Application>
  <PresentationFormat>와이드스크린</PresentationFormat>
  <Paragraphs>187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Wingdings</vt:lpstr>
      <vt:lpstr>10_Office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mwJung</cp:lastModifiedBy>
  <cp:revision>114</cp:revision>
  <cp:lastPrinted>2020-09-26T22:42:09Z</cp:lastPrinted>
  <dcterms:created xsi:type="dcterms:W3CDTF">2020-08-17T03:45:59Z</dcterms:created>
  <dcterms:modified xsi:type="dcterms:W3CDTF">2020-10-04T15:37:57Z</dcterms:modified>
</cp:coreProperties>
</file>