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2" r:id="rId4"/>
    <p:sldId id="259" r:id="rId5"/>
    <p:sldId id="269" r:id="rId6"/>
    <p:sldId id="273" r:id="rId7"/>
    <p:sldId id="274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정보 은닉 그리고 캡슐화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641000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180059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정보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클래스 인스턴스 변수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은닉의 이유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정보 은닉 그리고 캡슐화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82688" y="1629419"/>
            <a:ext cx="10431338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public class Circle {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double rad;	// </a:t>
            </a:r>
            <a:r>
              <a:rPr lang="ko-KR" altLang="en-US" sz="1400" dirty="0" smtClean="0"/>
              <a:t>원의 반지름</a:t>
            </a:r>
            <a:endParaRPr lang="en-US" altLang="ko-KR" sz="1400" dirty="0" smtClean="0"/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final double PI = 3.14;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public Circle(double r) {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setRad</a:t>
            </a:r>
            <a:r>
              <a:rPr lang="en-US" altLang="ko-KR" sz="1400" dirty="0" smtClean="0"/>
              <a:t>(r);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setRad</a:t>
            </a:r>
            <a:r>
              <a:rPr lang="en-US" altLang="ko-KR" sz="1400" dirty="0" smtClean="0"/>
              <a:t>(double r) {</a:t>
            </a:r>
          </a:p>
          <a:p>
            <a:pPr defTabSz="360000"/>
            <a:r>
              <a:rPr lang="en-US" altLang="ko-KR" sz="1400" dirty="0" smtClean="0"/>
              <a:t>		if (r &lt; 0) {	// </a:t>
            </a:r>
            <a:r>
              <a:rPr lang="ko-KR" altLang="en-US" sz="1400" dirty="0" smtClean="0"/>
              <a:t>반지름은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보다 작을 수 없음</a:t>
            </a:r>
            <a:endParaRPr lang="en-US" altLang="ko-KR" sz="1400" dirty="0" smtClean="0"/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	rad = 0;</a:t>
            </a:r>
          </a:p>
          <a:p>
            <a:pPr defTabSz="360000"/>
            <a:r>
              <a:rPr lang="en-US" altLang="ko-KR" sz="1400" dirty="0" smtClean="0"/>
              <a:t> 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	} else {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	rad = r;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}</a:t>
            </a:r>
          </a:p>
          <a:p>
            <a:pPr defTabSz="360000"/>
            <a:r>
              <a:rPr lang="en-US" altLang="ko-KR" sz="1400" dirty="0" smtClean="0"/>
              <a:t>	}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public double </a:t>
            </a:r>
            <a:r>
              <a:rPr lang="en-US" altLang="ko-KR" sz="1400" dirty="0" err="1" smtClean="0"/>
              <a:t>getArea</a:t>
            </a:r>
            <a:r>
              <a:rPr lang="en-US" altLang="ko-KR" sz="1400" dirty="0" smtClean="0"/>
              <a:t>() {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return (rad * rad) * PI;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defTabSz="36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원의 반지름은 음수가 될 수 없어 </a:t>
            </a:r>
            <a:r>
              <a:rPr lang="en-US" altLang="ko-KR" sz="1400" dirty="0" smtClean="0">
                <a:solidFill>
                  <a:schemeClr val="tx1"/>
                </a:solidFill>
              </a:rPr>
              <a:t>Circle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</a:rPr>
              <a:t>보다 작을 경우 </a:t>
            </a:r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처리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UnsafeCircle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rad</a:t>
            </a:r>
            <a:r>
              <a:rPr lang="ko-KR" altLang="en-US" sz="1400" dirty="0" smtClean="0">
                <a:solidFill>
                  <a:schemeClr val="tx1"/>
                </a:solidFill>
              </a:rPr>
              <a:t>에 음수 저장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외부에서 클래스의 인스턴스 변수에 직접 접근하면 잘못된 값의 저장이 발생할 수 있어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직접 접근하지 못하도록 설계 하는 것을 정보 은닉이라 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정보 은닉을 위해 클래스의 인스턴스 변수를 </a:t>
            </a:r>
            <a:r>
              <a:rPr lang="en-US" altLang="ko-KR" sz="1400" dirty="0" smtClean="0">
                <a:solidFill>
                  <a:schemeClr val="tx1"/>
                </a:solidFill>
              </a:rPr>
              <a:t>private </a:t>
            </a:r>
            <a:r>
              <a:rPr lang="ko-KR" altLang="en-US" sz="1400" dirty="0" smtClean="0">
                <a:solidFill>
                  <a:schemeClr val="tx1"/>
                </a:solidFill>
              </a:rPr>
              <a:t>키워드로 설정하고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이용하여 접근하도록 설계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정보 은닉 그리고 캡슐화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82688" y="1355342"/>
            <a:ext cx="1043133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UnsafeCircle</a:t>
            </a:r>
            <a:r>
              <a:rPr lang="en-US" altLang="ko-KR" sz="1400" dirty="0" smtClean="0"/>
              <a:t> {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public static void main(String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[]) {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Circle c = new Circle(1.5);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c.getArea</a:t>
            </a:r>
            <a:r>
              <a:rPr lang="en-US" altLang="ko-KR" sz="1400" dirty="0" smtClean="0"/>
              <a:t>());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c.setRad</a:t>
            </a:r>
            <a:r>
              <a:rPr lang="en-US" altLang="ko-KR" sz="1400" dirty="0" smtClean="0"/>
              <a:t>(2.5);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c.getArea</a:t>
            </a:r>
            <a:r>
              <a:rPr lang="en-US" altLang="ko-KR" sz="1400" dirty="0" smtClean="0"/>
              <a:t>());</a:t>
            </a:r>
          </a:p>
          <a:p>
            <a:pPr defTabSz="360000"/>
            <a:r>
              <a:rPr lang="en-US" altLang="ko-KR" sz="1400" dirty="0"/>
              <a:t>		</a:t>
            </a:r>
            <a:r>
              <a:rPr lang="en-US" altLang="ko-KR" sz="1400" dirty="0" err="1" smtClean="0"/>
              <a:t>c.setRad</a:t>
            </a:r>
            <a:r>
              <a:rPr lang="en-US" altLang="ko-KR" sz="1400" dirty="0" smtClean="0"/>
              <a:t>(-3.3);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c.getArea</a:t>
            </a:r>
            <a:r>
              <a:rPr lang="en-US" altLang="ko-KR" sz="1400" dirty="0" smtClean="0"/>
              <a:t>());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c.rad</a:t>
            </a:r>
            <a:r>
              <a:rPr lang="en-US" altLang="ko-KR" sz="1400" dirty="0" smtClean="0"/>
              <a:t> = -4.5;		// </a:t>
            </a:r>
            <a:r>
              <a:rPr lang="ko-KR" altLang="en-US" sz="1400" dirty="0" smtClean="0"/>
              <a:t>옳지 않은 접근 방법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문제되는 부분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c.getArea</a:t>
            </a:r>
            <a:r>
              <a:rPr lang="en-US" altLang="ko-KR" sz="1400" dirty="0" smtClean="0"/>
              <a:t>());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defTabSz="36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8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정보 은닉 적용</a:t>
            </a:r>
            <a:endParaRPr lang="en-US" altLang="ko-KR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정보 은닉 그리고 캡슐화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2688" y="1629419"/>
            <a:ext cx="10431338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public class Circle {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private </a:t>
            </a:r>
            <a:r>
              <a:rPr lang="en-US" altLang="ko-KR" sz="1400" dirty="0"/>
              <a:t>double rad;	// </a:t>
            </a:r>
            <a:r>
              <a:rPr lang="ko-KR" altLang="en-US" sz="1400" dirty="0"/>
              <a:t>원의 반지름</a:t>
            </a:r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private final double PI = 3.14;</a:t>
            </a:r>
          </a:p>
          <a:p>
            <a:pPr defTabSz="360000"/>
            <a:r>
              <a:rPr lang="en-US" altLang="ko-KR" sz="1400" dirty="0"/>
              <a:t>    public Circle(double r)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setRad</a:t>
            </a:r>
            <a:r>
              <a:rPr lang="en-US" altLang="ko-KR" sz="1400" dirty="0"/>
              <a:t>(r);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setRad</a:t>
            </a:r>
            <a:r>
              <a:rPr lang="en-US" altLang="ko-KR" sz="1400" dirty="0"/>
              <a:t>(double r) {</a:t>
            </a:r>
          </a:p>
          <a:p>
            <a:pPr defTabSz="360000"/>
            <a:r>
              <a:rPr lang="en-US" altLang="ko-KR" sz="1400" dirty="0"/>
              <a:t>        if (r &lt; 0) {	// </a:t>
            </a:r>
            <a:r>
              <a:rPr lang="ko-KR" altLang="en-US" sz="1400" dirty="0"/>
              <a:t>반지름은 </a:t>
            </a:r>
            <a:r>
              <a:rPr lang="en-US" altLang="ko-KR" sz="1400" dirty="0"/>
              <a:t>0</a:t>
            </a:r>
            <a:r>
              <a:rPr lang="ko-KR" altLang="en-US" sz="1400" dirty="0"/>
              <a:t>보다 작을 수 없음</a:t>
            </a:r>
          </a:p>
          <a:p>
            <a:pPr defTabSz="360000"/>
            <a:r>
              <a:rPr lang="ko-KR" altLang="en-US" sz="1400" dirty="0"/>
              <a:t>            </a:t>
            </a:r>
            <a:r>
              <a:rPr lang="en-US" altLang="ko-KR" sz="1400" dirty="0"/>
              <a:t>rad = 0;</a:t>
            </a:r>
          </a:p>
          <a:p>
            <a:pPr defTabSz="360000"/>
            <a:r>
              <a:rPr lang="en-US" altLang="ko-KR" sz="1400" dirty="0"/>
              <a:t>        } else {</a:t>
            </a:r>
          </a:p>
          <a:p>
            <a:pPr defTabSz="360000"/>
            <a:r>
              <a:rPr lang="en-US" altLang="ko-KR" sz="1400" dirty="0"/>
              <a:t>            rad = r;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double </a:t>
            </a:r>
            <a:r>
              <a:rPr lang="en-US" altLang="ko-KR" sz="1400" dirty="0" err="1"/>
              <a:t>getRad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return rad;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return (rad * rad) * PI;</a:t>
            </a:r>
          </a:p>
          <a:p>
            <a:pPr defTabSz="360000"/>
            <a:r>
              <a:rPr lang="en-US" altLang="ko-KR" sz="1400" dirty="0"/>
              <a:t>    }</a:t>
            </a:r>
            <a:endParaRPr lang="en-US" altLang="ko-KR" sz="1400" dirty="0" smtClean="0"/>
          </a:p>
          <a:p>
            <a:pPr defTabSz="36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 </a:t>
            </a:r>
            <a:r>
              <a:rPr lang="en-US" altLang="ko-KR" sz="1400" dirty="0" smtClean="0">
                <a:solidFill>
                  <a:schemeClr val="tx1"/>
                </a:solidFill>
              </a:rPr>
              <a:t>Circle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rad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 변수를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privated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선언 </a:t>
            </a:r>
            <a:r>
              <a:rPr lang="en-US" altLang="ko-KR" sz="1400" dirty="0" smtClean="0">
                <a:solidFill>
                  <a:schemeClr val="tx1"/>
                </a:solidFill>
              </a:rPr>
              <a:t>-&gt; </a:t>
            </a:r>
            <a:r>
              <a:rPr lang="ko-KR" altLang="en-US" sz="1400" dirty="0" smtClean="0">
                <a:solidFill>
                  <a:schemeClr val="tx1"/>
                </a:solidFill>
              </a:rPr>
              <a:t>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rad</a:t>
            </a:r>
            <a:r>
              <a:rPr lang="ko-KR" altLang="en-US" sz="1400" dirty="0" smtClean="0">
                <a:solidFill>
                  <a:schemeClr val="tx1"/>
                </a:solidFill>
              </a:rPr>
              <a:t>는 클래스 내부에서만 접근 허용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클래스 </a:t>
            </a:r>
            <a:r>
              <a:rPr lang="en-US" altLang="ko-KR" sz="1400" dirty="0" smtClean="0">
                <a:solidFill>
                  <a:schemeClr val="tx1"/>
                </a:solidFill>
              </a:rPr>
              <a:t>Circle </a:t>
            </a:r>
            <a:r>
              <a:rPr lang="ko-KR" altLang="en-US" sz="1400" dirty="0" smtClean="0">
                <a:solidFill>
                  <a:schemeClr val="tx1"/>
                </a:solidFill>
              </a:rPr>
              <a:t>외부에서는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setRad</a:t>
            </a:r>
            <a:r>
              <a:rPr lang="en-US" altLang="ko-KR" sz="1400" dirty="0" smtClean="0">
                <a:solidFill>
                  <a:schemeClr val="tx1"/>
                </a:solidFill>
              </a:rPr>
              <a:t>()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통해 변수에 값을 설정하며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getRad</a:t>
            </a:r>
            <a:r>
              <a:rPr lang="en-US" altLang="ko-KR" sz="1400" dirty="0" smtClean="0">
                <a:solidFill>
                  <a:schemeClr val="tx1"/>
                </a:solidFill>
              </a:rPr>
              <a:t>()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통해 변수 값을 참조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값의 참조를 </a:t>
            </a:r>
            <a:r>
              <a:rPr lang="ko-KR" altLang="en-US" sz="1400" dirty="0">
                <a:solidFill>
                  <a:schemeClr val="tx1"/>
                </a:solidFill>
              </a:rPr>
              <a:t>위한 </a:t>
            </a:r>
            <a:r>
              <a:rPr lang="ko-KR" altLang="en-US" sz="1400" dirty="0" err="1">
                <a:solidFill>
                  <a:schemeClr val="tx1"/>
                </a:solidFill>
              </a:rPr>
              <a:t>메소드를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getter, </a:t>
            </a:r>
            <a:r>
              <a:rPr lang="ko-KR" altLang="en-US" sz="1400" dirty="0" smtClean="0">
                <a:solidFill>
                  <a:schemeClr val="tx1"/>
                </a:solidFill>
              </a:rPr>
              <a:t>값의 </a:t>
            </a:r>
            <a:r>
              <a:rPr lang="ko-KR" altLang="en-US" sz="1400" dirty="0" smtClean="0">
                <a:solidFill>
                  <a:schemeClr val="tx1"/>
                </a:solidFill>
              </a:rPr>
              <a:t>설정을 위한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setter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getter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인스턴스 변수의 값을 참조하는 용도로 정의된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변수의 이름이 </a:t>
            </a:r>
            <a:r>
              <a:rPr lang="en-US" altLang="ko-KR" sz="1400" dirty="0" smtClean="0">
                <a:solidFill>
                  <a:schemeClr val="tx1"/>
                </a:solidFill>
              </a:rPr>
              <a:t>name</a:t>
            </a:r>
            <a:r>
              <a:rPr lang="ko-KR" altLang="en-US" sz="1400" dirty="0" smtClean="0">
                <a:solidFill>
                  <a:schemeClr val="tx1"/>
                </a:solidFill>
              </a:rPr>
              <a:t>일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이름은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getName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짓는 것이 관례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setter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인스턴스 변수의 값을 </a:t>
            </a:r>
            <a:r>
              <a:rPr lang="ko-KR" altLang="en-US" sz="1400" dirty="0" smtClean="0">
                <a:solidFill>
                  <a:schemeClr val="tx1"/>
                </a:solidFill>
              </a:rPr>
              <a:t>설정하는 </a:t>
            </a:r>
            <a:r>
              <a:rPr lang="ko-KR" altLang="en-US" sz="1400" dirty="0">
                <a:solidFill>
                  <a:schemeClr val="tx1"/>
                </a:solidFill>
              </a:rPr>
              <a:t>용도로 정의된 </a:t>
            </a:r>
            <a:r>
              <a:rPr lang="ko-KR" altLang="en-US" sz="1400" dirty="0" err="1">
                <a:solidFill>
                  <a:schemeClr val="tx1"/>
                </a:solidFill>
              </a:rPr>
              <a:t>메소드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변수의 이름이 </a:t>
            </a:r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r>
              <a:rPr lang="ko-KR" altLang="en-US" sz="1400" dirty="0">
                <a:solidFill>
                  <a:schemeClr val="tx1"/>
                </a:solidFill>
              </a:rPr>
              <a:t>일 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메소드의</a:t>
            </a:r>
            <a:r>
              <a:rPr lang="ko-KR" altLang="en-US" sz="1400" dirty="0">
                <a:solidFill>
                  <a:schemeClr val="tx1"/>
                </a:solidFill>
              </a:rPr>
              <a:t> 이름은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setName</a:t>
            </a:r>
            <a:r>
              <a:rPr lang="ko-KR" altLang="en-US" sz="1400" dirty="0">
                <a:solidFill>
                  <a:schemeClr val="tx1"/>
                </a:solidFill>
              </a:rPr>
              <a:t>으로 짓는 것이 관례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정보 은닉 그리고 캡슐화 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1165831"/>
            <a:ext cx="10431338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InfoHideCircle</a:t>
            </a:r>
            <a:r>
              <a:rPr lang="en-US" altLang="ko-KR" sz="1400" dirty="0" smtClean="0"/>
              <a:t> {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public </a:t>
            </a:r>
            <a:r>
              <a:rPr lang="en-US" altLang="ko-KR" sz="1400" dirty="0"/>
              <a:t>static void main(String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[]) {</a:t>
            </a:r>
          </a:p>
          <a:p>
            <a:pPr defTabSz="360000"/>
            <a:r>
              <a:rPr lang="en-US" altLang="ko-KR" sz="1400" dirty="0"/>
              <a:t>        Circle c = new Circle(1.5);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반지름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c.getRad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넓 이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c.getArea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c.setRad</a:t>
            </a:r>
            <a:r>
              <a:rPr lang="en-US" altLang="ko-KR" sz="1400" dirty="0"/>
              <a:t>(3.4);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반지름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c.getRad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넓 이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c.getArea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804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접근 수준 지시자 </a:t>
            </a:r>
            <a:r>
              <a:rPr lang="en-US" altLang="ko-KR" dirty="0" smtClean="0">
                <a:solidFill>
                  <a:schemeClr val="tx1"/>
                </a:solidFill>
              </a:rPr>
              <a:t>: public, protected, private, default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default</a:t>
            </a:r>
            <a:r>
              <a:rPr lang="ko-KR" altLang="en-US" sz="1400" dirty="0" smtClean="0">
                <a:solidFill>
                  <a:schemeClr val="tx1"/>
                </a:solidFill>
              </a:rPr>
              <a:t>는 아무 선언을 하지 않았을 경우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 정의 대상 </a:t>
            </a:r>
            <a:r>
              <a:rPr lang="en-US" altLang="ko-KR" sz="1400" dirty="0" smtClean="0">
                <a:solidFill>
                  <a:schemeClr val="tx1"/>
                </a:solidFill>
              </a:rPr>
              <a:t>: public, default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인스턴스 변수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대상 </a:t>
            </a:r>
            <a:r>
              <a:rPr lang="en-US" altLang="ko-KR" sz="1400" dirty="0" smtClean="0">
                <a:solidFill>
                  <a:schemeClr val="tx1"/>
                </a:solidFill>
              </a:rPr>
              <a:t>: public, protected, private, default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정보 은닉 그리고 캡슐화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802966"/>
              </p:ext>
            </p:extLst>
          </p:nvPr>
        </p:nvGraphicFramePr>
        <p:xfrm>
          <a:off x="882687" y="2653634"/>
          <a:ext cx="1042419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839">
                  <a:extLst>
                    <a:ext uri="{9D8B030D-6E8A-4147-A177-3AD203B41FA5}">
                      <a16:colId xmlns:a16="http://schemas.microsoft.com/office/drawing/2014/main" val="706695026"/>
                    </a:ext>
                  </a:extLst>
                </a:gridCol>
                <a:gridCol w="2084839">
                  <a:extLst>
                    <a:ext uri="{9D8B030D-6E8A-4147-A177-3AD203B41FA5}">
                      <a16:colId xmlns:a16="http://schemas.microsoft.com/office/drawing/2014/main" val="3367422320"/>
                    </a:ext>
                  </a:extLst>
                </a:gridCol>
                <a:gridCol w="2084839">
                  <a:extLst>
                    <a:ext uri="{9D8B030D-6E8A-4147-A177-3AD203B41FA5}">
                      <a16:colId xmlns:a16="http://schemas.microsoft.com/office/drawing/2014/main" val="2807383700"/>
                    </a:ext>
                  </a:extLst>
                </a:gridCol>
                <a:gridCol w="2084839">
                  <a:extLst>
                    <a:ext uri="{9D8B030D-6E8A-4147-A177-3AD203B41FA5}">
                      <a16:colId xmlns:a16="http://schemas.microsoft.com/office/drawing/2014/main" val="4077889312"/>
                    </a:ext>
                  </a:extLst>
                </a:gridCol>
                <a:gridCol w="2084839">
                  <a:extLst>
                    <a:ext uri="{9D8B030D-6E8A-4147-A177-3AD203B41FA5}">
                      <a16:colId xmlns:a16="http://schemas.microsoft.com/office/drawing/2014/main" val="3704847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지시자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클래스 내부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동일 패키지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상속 받은 클래스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이외의 영역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5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private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57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40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protected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42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public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8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13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캡슐화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정보 은닉과 더불어 객체지향 기반의 클래스 설계에 있어 가장 기본이면서 중요한 원칙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하나의 목적을 이루기 위해 관련 있는 것들만 하나의 클래스에 정의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잘못된 캡슐화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사람 클래스에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하늘을 날다</a:t>
            </a:r>
            <a:r>
              <a:rPr lang="en-US" altLang="ko-KR" sz="1400" dirty="0" smtClean="0">
                <a:solidFill>
                  <a:schemeClr val="tx1"/>
                </a:solidFill>
              </a:rPr>
              <a:t>”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정의 </a:t>
            </a:r>
            <a:r>
              <a:rPr lang="en-US" altLang="ko-KR" sz="1400" dirty="0" smtClean="0">
                <a:solidFill>
                  <a:schemeClr val="tx1"/>
                </a:solidFill>
              </a:rPr>
              <a:t>-&gt; “</a:t>
            </a:r>
            <a:r>
              <a:rPr lang="ko-KR" altLang="en-US" sz="1400" dirty="0" smtClean="0">
                <a:solidFill>
                  <a:schemeClr val="tx1"/>
                </a:solidFill>
              </a:rPr>
              <a:t>하늘을 날다</a:t>
            </a:r>
            <a:r>
              <a:rPr lang="en-US" altLang="ko-KR" sz="1400" dirty="0" smtClean="0">
                <a:solidFill>
                  <a:schemeClr val="tx1"/>
                </a:solidFill>
              </a:rPr>
              <a:t>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dirty="0" smtClean="0">
                <a:solidFill>
                  <a:schemeClr val="tx1"/>
                </a:solidFill>
              </a:rPr>
              <a:t> 새 클래스에 정의하는 것이 어울림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삼각형 클래스에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원주율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 인스턴스 변수 정의 </a:t>
            </a:r>
            <a:r>
              <a:rPr lang="en-US" altLang="ko-KR" sz="1400" dirty="0" smtClean="0">
                <a:solidFill>
                  <a:schemeClr val="tx1"/>
                </a:solidFill>
              </a:rPr>
              <a:t>-&gt; “</a:t>
            </a:r>
            <a:r>
              <a:rPr lang="ko-KR" altLang="en-US" sz="1400" dirty="0" smtClean="0">
                <a:solidFill>
                  <a:schemeClr val="tx1"/>
                </a:solidFill>
              </a:rPr>
              <a:t>원주율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 인스턴스 변수는 원 클래스에 정의하는 것이 어울림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정보 은닉 그리고 캡슐화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9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위 </a:t>
            </a:r>
            <a:r>
              <a:rPr lang="ko-KR" altLang="en-US" sz="1600" smtClean="0">
                <a:solidFill>
                  <a:schemeClr val="tx1"/>
                </a:solidFill>
              </a:rPr>
              <a:t>클래스를 참고하여 </a:t>
            </a:r>
            <a:r>
              <a:rPr lang="ko-KR" altLang="en-US" sz="1600" dirty="0" smtClean="0">
                <a:solidFill>
                  <a:schemeClr val="tx1"/>
                </a:solidFill>
              </a:rPr>
              <a:t>원을 의미하는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TestCircle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클래스를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정의하시오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TestCircle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클래스는 좌표 상의 위치 정보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원의 중심 좌표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와 반지름의 길이 정보를 저장할 수 있어야 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그리고 다음 수준의 </a:t>
            </a:r>
            <a:r>
              <a:rPr lang="en-US" altLang="ko-KR" sz="1600" dirty="0" smtClean="0">
                <a:solidFill>
                  <a:schemeClr val="tx1"/>
                </a:solidFill>
              </a:rPr>
              <a:t>main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600" dirty="0" smtClean="0">
                <a:solidFill>
                  <a:schemeClr val="tx1"/>
                </a:solidFill>
              </a:rPr>
              <a:t> 기반으로 </a:t>
            </a:r>
            <a:r>
              <a:rPr lang="en-US" altLang="ko-KR" sz="1600" dirty="0" smtClean="0">
                <a:solidFill>
                  <a:schemeClr val="tx1"/>
                </a:solidFill>
              </a:rPr>
              <a:t>Circle </a:t>
            </a:r>
            <a:r>
              <a:rPr lang="ko-KR" altLang="en-US" sz="1600" dirty="0" smtClean="0">
                <a:solidFill>
                  <a:schemeClr val="tx1"/>
                </a:solidFill>
              </a:rPr>
              <a:t>클래스를 테스트 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위의 </a:t>
            </a:r>
            <a:r>
              <a:rPr lang="en-US" altLang="ko-KR" sz="1600" dirty="0" smtClean="0">
                <a:solidFill>
                  <a:schemeClr val="tx1"/>
                </a:solidFill>
              </a:rPr>
              <a:t>main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메소드에서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showCircleInfo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600" dirty="0" smtClean="0">
                <a:solidFill>
                  <a:schemeClr val="tx1"/>
                </a:solidFill>
              </a:rPr>
              <a:t> 호출을 통해서 원의 정보를 출력했을 때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원의 좌표 정보와 반지름 정보는 반드시 출력이 되도록 구현해야 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정보 은닉 그리고 캡슐화 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2688" y="1165831"/>
            <a:ext cx="10431338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public class Point {</a:t>
            </a:r>
          </a:p>
          <a:p>
            <a:pPr defTabSz="360000"/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xPos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yPos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public Point(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xPos</a:t>
            </a:r>
            <a:r>
              <a:rPr lang="en-US" altLang="ko-KR" sz="1400" dirty="0"/>
              <a:t> = x;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yPos</a:t>
            </a:r>
            <a:r>
              <a:rPr lang="en-US" altLang="ko-KR" sz="1400" dirty="0"/>
              <a:t> = y;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showPointInfo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("[" + </a:t>
            </a:r>
            <a:r>
              <a:rPr lang="en-US" altLang="ko-KR" sz="1400" dirty="0" err="1"/>
              <a:t>xPos</a:t>
            </a:r>
            <a:r>
              <a:rPr lang="en-US" altLang="ko-KR" sz="1400" dirty="0"/>
              <a:t> + ", " + </a:t>
            </a:r>
            <a:r>
              <a:rPr lang="en-US" altLang="ko-KR" sz="1400" dirty="0" err="1"/>
              <a:t>yPos</a:t>
            </a:r>
            <a:r>
              <a:rPr lang="en-US" altLang="ko-KR" sz="1400" dirty="0"/>
              <a:t> + "]");</a:t>
            </a:r>
          </a:p>
          <a:p>
            <a:pPr defTabSz="360000"/>
            <a:r>
              <a:rPr lang="en-US" altLang="ko-KR" sz="1400" dirty="0"/>
              <a:t>    }</a:t>
            </a:r>
            <a:endParaRPr lang="en-US" altLang="ko-KR" sz="1400" dirty="0" smtClean="0"/>
          </a:p>
          <a:p>
            <a:pPr defTabSz="36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75545" y="4628333"/>
            <a:ext cx="104313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360000"/>
            <a:r>
              <a:rPr lang="en-US" altLang="ko-KR" sz="1400" dirty="0" smtClean="0"/>
              <a:t>    Circle c = new Circle(2, 2, 4);		// </a:t>
            </a:r>
            <a:r>
              <a:rPr lang="ko-KR" altLang="en-US" sz="1400" dirty="0" smtClean="0"/>
              <a:t>좌표 </a:t>
            </a:r>
            <a:r>
              <a:rPr lang="en-US" altLang="ko-KR" sz="1400" dirty="0" smtClean="0"/>
              <a:t>[2, 2] </a:t>
            </a:r>
            <a:r>
              <a:rPr lang="ko-KR" altLang="en-US" sz="1400" dirty="0" smtClean="0"/>
              <a:t>반지름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인 원의 생성</a:t>
            </a:r>
            <a:endParaRPr lang="en-US" altLang="ko-KR" sz="1400" dirty="0" smtClean="0"/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c.showCircleInfo</a:t>
            </a:r>
            <a:r>
              <a:rPr lang="en-US" altLang="ko-KR" sz="1400" dirty="0" smtClean="0"/>
              <a:t>();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1653841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535</Words>
  <Application>Microsoft Office PowerPoint</Application>
  <PresentationFormat>와이드스크린</PresentationFormat>
  <Paragraphs>166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135</cp:revision>
  <cp:lastPrinted>2020-09-26T22:42:09Z</cp:lastPrinted>
  <dcterms:created xsi:type="dcterms:W3CDTF">2020-08-17T03:45:59Z</dcterms:created>
  <dcterms:modified xsi:type="dcterms:W3CDTF">2020-10-20T02:29:58Z</dcterms:modified>
</cp:coreProperties>
</file>