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73" r:id="rId5"/>
    <p:sldId id="274" r:id="rId6"/>
    <p:sldId id="275" r:id="rId7"/>
    <p:sldId id="280" r:id="rId8"/>
    <p:sldId id="276" r:id="rId9"/>
    <p:sldId id="27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44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22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32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5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77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2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50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62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48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79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32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2144233" y="2478725"/>
            <a:ext cx="7903534" cy="1137311"/>
          </a:xfrm>
          <a:prstGeom prst="roundRect">
            <a:avLst>
              <a:gd name="adj" fmla="val 1528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6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예외처리</a:t>
            </a:r>
            <a:endParaRPr lang="en-US" altLang="ko-KR" sz="4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>
            <a:off x="9631681" y="2641000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 rot="2700000">
            <a:off x="10866869" y="-180059"/>
            <a:ext cx="184563" cy="3420000"/>
            <a:chOff x="714869" y="-2648417"/>
            <a:chExt cx="184563" cy="3420000"/>
          </a:xfrm>
          <a:effectLst>
            <a:outerShdw dist="63500" dir="8100000" algn="tr" rotWithShape="0">
              <a:prstClr val="black">
                <a:alpha val="25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905648" y="-938417"/>
              <a:ext cx="342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432" y="442754"/>
              <a:ext cx="18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4869" y="342586"/>
              <a:ext cx="180000" cy="0"/>
            </a:xfrm>
            <a:prstGeom prst="line">
              <a:avLst/>
            </a:prstGeom>
            <a:ln w="79375" cap="rnd">
              <a:solidFill>
                <a:srgbClr val="967353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E0DC4E5A-B617-4A43-9039-70176A97FA3C}"/>
              </a:ext>
            </a:extLst>
          </p:cNvPr>
          <p:cNvGrpSpPr/>
          <p:nvPr/>
        </p:nvGrpSpPr>
        <p:grpSpPr>
          <a:xfrm flipH="1">
            <a:off x="-462225" y="1328920"/>
            <a:ext cx="3420000" cy="1408195"/>
            <a:chOff x="2886451" y="828059"/>
            <a:chExt cx="3420000" cy="1408195"/>
          </a:xfrm>
          <a:effectLst>
            <a:outerShdw dist="63500" dir="8100000" algn="tr" rotWithShape="0">
              <a:prstClr val="black">
                <a:alpha val="25000"/>
              </a:prstClr>
            </a:outerShdw>
          </a:effectLst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01D29EC-0D77-48EF-855D-69912D0B4C26}"/>
                </a:ext>
              </a:extLst>
            </p:cNvPr>
            <p:cNvGrpSpPr/>
            <p:nvPr/>
          </p:nvGrpSpPr>
          <p:grpSpPr>
            <a:xfrm>
              <a:off x="3268981" y="2031400"/>
              <a:ext cx="204854" cy="204854"/>
              <a:chOff x="1562986" y="3668233"/>
              <a:chExt cx="265814" cy="265814"/>
            </a:xfrm>
          </p:grpSpPr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264561AB-E048-4B2F-B66D-A2AA5DE0ACFD}"/>
                  </a:ext>
                </a:extLst>
              </p:cNvPr>
              <p:cNvSpPr/>
              <p:nvPr/>
            </p:nvSpPr>
            <p:spPr>
              <a:xfrm>
                <a:off x="1562986" y="3668233"/>
                <a:ext cx="265814" cy="265814"/>
              </a:xfrm>
              <a:prstGeom prst="ellipse">
                <a:avLst/>
              </a:prstGeom>
              <a:solidFill>
                <a:srgbClr val="967353"/>
              </a:solidFill>
              <a:ln>
                <a:noFill/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B53F29A1-37C3-4A68-A387-0AB3C9B78489}"/>
                  </a:ext>
                </a:extLst>
              </p:cNvPr>
              <p:cNvSpPr/>
              <p:nvPr/>
            </p:nvSpPr>
            <p:spPr>
              <a:xfrm>
                <a:off x="1562986" y="3668233"/>
                <a:ext cx="265814" cy="265814"/>
              </a:xfrm>
              <a:prstGeom prst="ellipse">
                <a:avLst/>
              </a:prstGeom>
              <a:noFill/>
              <a:ln w="34925">
                <a:solidFill>
                  <a:schemeClr val="accent4">
                    <a:lumMod val="75000"/>
                  </a:schemeClr>
                </a:solidFill>
              </a:ln>
              <a:effectLst>
                <a:outerShdw dist="127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flat" dir="t"/>
              </a:scene3d>
              <a:sp3d prstMaterial="softEdge"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EFBF8A25-3253-465F-A53F-1FBE8A382257}"/>
                </a:ext>
              </a:extLst>
            </p:cNvPr>
            <p:cNvGrpSpPr/>
            <p:nvPr/>
          </p:nvGrpSpPr>
          <p:grpSpPr>
            <a:xfrm rot="2700000">
              <a:off x="4504169" y="-789659"/>
              <a:ext cx="184563" cy="3420000"/>
              <a:chOff x="714869" y="-2648417"/>
              <a:chExt cx="184563" cy="3420000"/>
            </a:xfrm>
            <a:effectLst>
              <a:outerShdw dist="63500" dir="8100000" algn="tr" rotWithShape="0">
                <a:prstClr val="black">
                  <a:alpha val="26000"/>
                </a:prstClr>
              </a:outerShdw>
            </a:effectLst>
          </p:grpSpPr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20A703CD-878A-4DA7-9327-D186D1EB35B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-905648" y="-938417"/>
                <a:ext cx="342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5B77DDEA-C32D-4460-9D75-D0CAA8FC68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9432" y="442754"/>
                <a:ext cx="18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05563560-858A-4BC5-8306-B2D33B3820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4869" y="342586"/>
                <a:ext cx="180000" cy="0"/>
              </a:xfrm>
              <a:prstGeom prst="line">
                <a:avLst/>
              </a:prstGeom>
              <a:ln w="79375" cap="rnd">
                <a:solidFill>
                  <a:srgbClr val="967353"/>
                </a:solidFill>
              </a:ln>
              <a:effectLst/>
              <a:scene3d>
                <a:camera prst="orthographicFront"/>
                <a:lightRig rig="soft" dir="t"/>
              </a:scene3d>
              <a:sp3d prstMaterial="dkEdge">
                <a:bevelT h="1905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77465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85474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tx1"/>
                </a:solidFill>
              </a:rPr>
              <a:t>자바에서 말하는 예외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프로그램 실행 중 발생하는 예외적인 상황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단순한 문법 오류가 아닌 실행 중간에 발생하는 정상적이지 않은 상황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위 코드는 문법적인 오류가 없지만 </a:t>
            </a:r>
            <a:r>
              <a:rPr lang="en-US" altLang="ko-KR" sz="1400" dirty="0" err="1">
                <a:solidFill>
                  <a:schemeClr val="tx1"/>
                </a:solidFill>
              </a:rPr>
              <a:t>str</a:t>
            </a:r>
            <a:r>
              <a:rPr lang="ko-KR" altLang="en-US" sz="1400" dirty="0">
                <a:solidFill>
                  <a:schemeClr val="tx1"/>
                </a:solidFill>
              </a:rPr>
              <a:t>이 </a:t>
            </a:r>
            <a:r>
              <a:rPr lang="en-US" altLang="ko-KR" sz="1400" dirty="0">
                <a:solidFill>
                  <a:schemeClr val="tx1"/>
                </a:solidFill>
              </a:rPr>
              <a:t>null</a:t>
            </a:r>
            <a:r>
              <a:rPr lang="ko-KR" altLang="en-US" sz="1400" dirty="0">
                <a:solidFill>
                  <a:schemeClr val="tx1"/>
                </a:solidFill>
              </a:rPr>
              <a:t>이기 때문에 </a:t>
            </a:r>
            <a:r>
              <a:rPr lang="en-US" altLang="ko-KR" sz="1400" dirty="0">
                <a:solidFill>
                  <a:schemeClr val="tx1"/>
                </a:solidFill>
              </a:rPr>
              <a:t>equals </a:t>
            </a:r>
            <a:r>
              <a:rPr lang="ko-KR" altLang="en-US" sz="1400" dirty="0" err="1">
                <a:solidFill>
                  <a:schemeClr val="tx1"/>
                </a:solidFill>
              </a:rPr>
              <a:t>메소드</a:t>
            </a:r>
            <a:r>
              <a:rPr lang="ko-KR" altLang="en-US" sz="1400" dirty="0">
                <a:solidFill>
                  <a:schemeClr val="tx1"/>
                </a:solidFill>
              </a:rPr>
              <a:t> 실행 시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NullPointerException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오류 발생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출력 코드는 실행되지 않으며 콘솔을 통해 오류 메시지 확인 가능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예외처리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197C16E-D4FD-4D4D-BA0D-14D6BE654C09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E362C24-E756-44CE-B1AE-2AE33AC2722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5E7005D-443E-4668-B88D-61B1CCD663BA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D824875-F029-4E72-A46D-67560EF59B12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05BBB6D-1681-4E1B-988B-428DF5AB002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BC0E736-8D8E-4B0C-8923-1B6F39E6F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E7A985F-B7CF-4D78-A795-9A841D287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4091B37-4851-49C4-A104-5C4E8F5D348F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3CE2FB8-5806-4045-BFFB-AF6791DBACB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BA8C2B7-2CC1-4F42-8893-B6156932800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49B266-D7C4-42F9-8166-FDF2BB7FD9BD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648750A-8270-462B-BB49-2EDCD0EBDF8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2033098-0983-485E-95C7-A67A7E1F1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339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78BC8CC-B83E-40C8-ABC7-0F46F9ACC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386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875545" y="2347087"/>
            <a:ext cx="10431338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ExceptionCase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num</a:t>
            </a:r>
            <a:r>
              <a:rPr lang="en-US" altLang="ko-KR" sz="1400" dirty="0"/>
              <a:t> = 2;</a:t>
            </a:r>
          </a:p>
          <a:p>
            <a:pPr defTabSz="360000"/>
            <a:r>
              <a:rPr lang="en-US" altLang="ko-KR" sz="1400" dirty="0"/>
              <a:t>        String 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 = null;</a:t>
            </a:r>
          </a:p>
          <a:p>
            <a:pPr defTabSz="360000"/>
            <a:r>
              <a:rPr lang="en-US" altLang="ko-KR" sz="1400" dirty="0"/>
              <a:t>        if (</a:t>
            </a:r>
            <a:r>
              <a:rPr lang="en-US" altLang="ko-KR" sz="1400" dirty="0" err="1"/>
              <a:t>num</a:t>
            </a:r>
            <a:r>
              <a:rPr lang="en-US" altLang="ko-KR" sz="1400" dirty="0"/>
              <a:t> % 2 != 0) {</a:t>
            </a:r>
          </a:p>
          <a:p>
            <a:pPr defTabSz="360000"/>
            <a:r>
              <a:rPr lang="en-US" altLang="ko-KR" sz="1400" dirty="0"/>
              <a:t>            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 = "apple";</a:t>
            </a:r>
          </a:p>
          <a:p>
            <a:pPr defTabSz="360000"/>
            <a:r>
              <a:rPr lang="en-US" altLang="ko-KR" sz="1400" dirty="0"/>
              <a:t>        }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boolean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isApple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str.equals</a:t>
            </a:r>
            <a:r>
              <a:rPr lang="en-US" altLang="ko-KR" sz="1400" dirty="0"/>
              <a:t>("apple");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isApple</a:t>
            </a:r>
            <a:r>
              <a:rPr lang="en-US" altLang="ko-KR" sz="1400" dirty="0"/>
              <a:t>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38343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tx1"/>
                </a:solidFill>
              </a:rPr>
              <a:t>예외처리 </a:t>
            </a:r>
            <a:r>
              <a:rPr lang="en-US" altLang="ko-KR" dirty="0" smtClean="0">
                <a:solidFill>
                  <a:schemeClr val="tx1"/>
                </a:solidFill>
              </a:rPr>
              <a:t>: try ~ catch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1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2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try </a:t>
            </a:r>
            <a:r>
              <a:rPr lang="ko-KR" altLang="en-US" sz="1400" dirty="0" smtClean="0">
                <a:solidFill>
                  <a:schemeClr val="tx1"/>
                </a:solidFill>
              </a:rPr>
              <a:t>영역에서 예외 상황이 발생하면 </a:t>
            </a:r>
            <a:r>
              <a:rPr lang="en-US" altLang="ko-KR" sz="1400" dirty="0" smtClean="0">
                <a:solidFill>
                  <a:schemeClr val="tx1"/>
                </a:solidFill>
              </a:rPr>
              <a:t>JVM</a:t>
            </a:r>
            <a:r>
              <a:rPr lang="ko-KR" altLang="en-US" sz="1400" dirty="0" smtClean="0">
                <a:solidFill>
                  <a:schemeClr val="tx1"/>
                </a:solidFill>
              </a:rPr>
              <a:t>이 예외 종류에 해당하는 </a:t>
            </a:r>
            <a:r>
              <a:rPr lang="en-US" altLang="ko-KR" sz="1400" dirty="0" smtClean="0">
                <a:solidFill>
                  <a:schemeClr val="tx1"/>
                </a:solidFill>
              </a:rPr>
              <a:t>Exception </a:t>
            </a:r>
            <a:r>
              <a:rPr lang="ko-KR" altLang="en-US" sz="1400" dirty="0" smtClean="0">
                <a:solidFill>
                  <a:schemeClr val="tx1"/>
                </a:solidFill>
              </a:rPr>
              <a:t>인스턴스 생성 후 </a:t>
            </a:r>
            <a:r>
              <a:rPr lang="en-US" altLang="ko-KR" sz="1400" dirty="0" smtClean="0">
                <a:solidFill>
                  <a:schemeClr val="tx1"/>
                </a:solidFill>
              </a:rPr>
              <a:t>catch </a:t>
            </a:r>
            <a:r>
              <a:rPr lang="ko-KR" altLang="en-US" sz="1400" dirty="0" smtClean="0">
                <a:solidFill>
                  <a:schemeClr val="tx1"/>
                </a:solidFill>
              </a:rPr>
              <a:t>구문의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파라메터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e</a:t>
            </a:r>
            <a:r>
              <a:rPr lang="ko-KR" altLang="en-US" sz="1400" dirty="0" smtClean="0">
                <a:solidFill>
                  <a:schemeClr val="tx1"/>
                </a:solidFill>
              </a:rPr>
              <a:t>로 전달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try ~ catch </a:t>
            </a:r>
            <a:r>
              <a:rPr lang="ko-KR" altLang="en-US" sz="1400" dirty="0" smtClean="0">
                <a:solidFill>
                  <a:schemeClr val="tx1"/>
                </a:solidFill>
              </a:rPr>
              <a:t>사용 시 예외가 처리된 것으로 간주하고 코드 계속 실행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예외처리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5545" y="1628129"/>
            <a:ext cx="10431338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 smtClean="0"/>
              <a:t>try {</a:t>
            </a:r>
          </a:p>
          <a:p>
            <a:pPr defTabSz="360000"/>
            <a:r>
              <a:rPr lang="en-US" altLang="ko-KR" sz="1400" dirty="0" smtClean="0"/>
              <a:t>	</a:t>
            </a:r>
            <a:r>
              <a:rPr lang="ko-KR" altLang="en-US" sz="1400" dirty="0" smtClean="0"/>
              <a:t>코드 실행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관찰 영역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pPr defTabSz="360000"/>
            <a:r>
              <a:rPr lang="en-US" altLang="ko-KR" sz="1400" dirty="0" smtClean="0"/>
              <a:t>} catch (Exception e) {</a:t>
            </a:r>
          </a:p>
          <a:p>
            <a:pPr defTabSz="360000"/>
            <a:r>
              <a:rPr lang="en-US" altLang="ko-KR" sz="1400" dirty="0" smtClean="0"/>
              <a:t>	</a:t>
            </a:r>
            <a:r>
              <a:rPr lang="ko-KR" altLang="en-US" sz="1400" dirty="0" smtClean="0"/>
              <a:t>오류 발생 시 처리 영역</a:t>
            </a:r>
            <a:endParaRPr lang="en-US" altLang="ko-KR" sz="1400" dirty="0"/>
          </a:p>
          <a:p>
            <a:pPr defTabSz="36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875545" y="3416197"/>
            <a:ext cx="10431338" cy="310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ExceptionCase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try {</a:t>
            </a:r>
          </a:p>
          <a:p>
            <a:pPr defTabSz="360000"/>
            <a:r>
              <a:rPr lang="en-US" altLang="ko-KR" sz="1400" dirty="0"/>
              <a:t>           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num</a:t>
            </a:r>
            <a:r>
              <a:rPr lang="en-US" altLang="ko-KR" sz="1400" dirty="0"/>
              <a:t> = 2;</a:t>
            </a:r>
          </a:p>
          <a:p>
            <a:pPr defTabSz="360000"/>
            <a:r>
              <a:rPr lang="en-US" altLang="ko-KR" sz="1400" dirty="0"/>
              <a:t>            String 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 = null;</a:t>
            </a:r>
          </a:p>
          <a:p>
            <a:pPr defTabSz="360000"/>
            <a:r>
              <a:rPr lang="en-US" altLang="ko-KR" sz="1400" dirty="0"/>
              <a:t>            if (</a:t>
            </a:r>
            <a:r>
              <a:rPr lang="en-US" altLang="ko-KR" sz="1400" dirty="0" err="1"/>
              <a:t>num</a:t>
            </a:r>
            <a:r>
              <a:rPr lang="en-US" altLang="ko-KR" sz="1400" dirty="0"/>
              <a:t> % 2 != 0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pPr defTabSz="360000"/>
            <a:r>
              <a:rPr lang="en-US" altLang="ko-KR" sz="1400" dirty="0"/>
              <a:t>                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 = "apple</a:t>
            </a:r>
            <a:r>
              <a:rPr lang="en-US" altLang="ko-KR" sz="1400" dirty="0" smtClean="0"/>
              <a:t>";</a:t>
            </a:r>
          </a:p>
          <a:p>
            <a:pPr defTabSz="360000"/>
            <a:r>
              <a:rPr lang="en-US" altLang="ko-KR" sz="1400" dirty="0" smtClean="0"/>
              <a:t>            </a:t>
            </a:r>
            <a:r>
              <a:rPr lang="en-US" altLang="ko-KR" sz="1400" dirty="0" err="1" smtClean="0"/>
              <a:t>boolean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isApple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str.equals</a:t>
            </a:r>
            <a:r>
              <a:rPr lang="en-US" altLang="ko-KR" sz="1400" dirty="0" smtClean="0"/>
              <a:t>("apple");</a:t>
            </a:r>
          </a:p>
          <a:p>
            <a:pPr defTabSz="360000"/>
            <a:r>
              <a:rPr lang="en-US" altLang="ko-KR" sz="1400" dirty="0" smtClean="0"/>
              <a:t>        </a:t>
            </a:r>
            <a:r>
              <a:rPr lang="en-US" altLang="ko-KR" sz="1400" dirty="0"/>
              <a:t>} catch (</a:t>
            </a:r>
            <a:r>
              <a:rPr lang="en-US" altLang="ko-KR" sz="1400" dirty="0" err="1"/>
              <a:t>NullPointerException</a:t>
            </a:r>
            <a:r>
              <a:rPr lang="en-US" altLang="ko-KR" sz="1400" dirty="0"/>
              <a:t> e) {</a:t>
            </a:r>
          </a:p>
          <a:p>
            <a:pPr defTabSz="360000"/>
            <a:r>
              <a:rPr lang="en-US" altLang="ko-KR" sz="1400" dirty="0"/>
              <a:t>            </a:t>
            </a:r>
            <a:r>
              <a:rPr lang="en-US" altLang="ko-KR" sz="1400" dirty="0" err="1"/>
              <a:t>e.printStackTrace</a:t>
            </a:r>
            <a:r>
              <a:rPr lang="en-US" altLang="ko-KR" sz="1400" dirty="0"/>
              <a:t>();</a:t>
            </a:r>
          </a:p>
          <a:p>
            <a:pPr defTabSz="360000"/>
            <a:r>
              <a:rPr lang="en-US" altLang="ko-KR" sz="1400" dirty="0"/>
              <a:t>        }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나머지 실행</a:t>
            </a:r>
            <a:r>
              <a:rPr lang="en-US" altLang="ko-KR" sz="1400" dirty="0"/>
              <a:t>");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08786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85474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tx1"/>
                </a:solidFill>
              </a:rPr>
              <a:t>적절한 예외 처리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아래 코드에서 </a:t>
            </a:r>
            <a:r>
              <a:rPr lang="en-US" altLang="ko-KR" sz="1400" dirty="0" smtClean="0">
                <a:solidFill>
                  <a:schemeClr val="tx1"/>
                </a:solidFill>
              </a:rPr>
              <a:t>try ~ catch</a:t>
            </a:r>
            <a:r>
              <a:rPr lang="ko-KR" altLang="en-US" sz="1400" dirty="0" smtClean="0">
                <a:solidFill>
                  <a:schemeClr val="tx1"/>
                </a:solidFill>
              </a:rPr>
              <a:t>를 사용하여 </a:t>
            </a:r>
            <a:r>
              <a:rPr lang="en-US" altLang="ko-KR" sz="1400" dirty="0" smtClean="0">
                <a:solidFill>
                  <a:schemeClr val="tx1"/>
                </a:solidFill>
              </a:rPr>
              <a:t>“</a:t>
            </a:r>
            <a:r>
              <a:rPr lang="ko-KR" altLang="en-US" sz="1400" dirty="0" smtClean="0">
                <a:solidFill>
                  <a:schemeClr val="tx1"/>
                </a:solidFill>
              </a:rPr>
              <a:t>끝</a:t>
            </a:r>
            <a:r>
              <a:rPr lang="en-US" altLang="ko-KR" sz="1400" dirty="0" smtClean="0">
                <a:solidFill>
                  <a:schemeClr val="tx1"/>
                </a:solidFill>
              </a:rPr>
              <a:t>~!”</a:t>
            </a:r>
            <a:r>
              <a:rPr lang="ko-KR" altLang="en-US" sz="1400" dirty="0" smtClean="0">
                <a:solidFill>
                  <a:schemeClr val="tx1"/>
                </a:solidFill>
              </a:rPr>
              <a:t>이 출력되도록 적절한 예외 처리 진행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단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입력 오류 시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InputMismatchException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인스턴스 발생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예외처리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197C16E-D4FD-4D4D-BA0D-14D6BE654C09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E362C24-E756-44CE-B1AE-2AE33AC2722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5E7005D-443E-4668-B88D-61B1CCD663BA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D824875-F029-4E72-A46D-67560EF59B12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05BBB6D-1681-4E1B-988B-428DF5AB002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BC0E736-8D8E-4B0C-8923-1B6F39E6F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E7A985F-B7CF-4D78-A795-9A841D287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4091B37-4851-49C4-A104-5C4E8F5D348F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3CE2FB8-5806-4045-BFFB-AF6791DBACB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BA8C2B7-2CC1-4F42-8893-B61569328001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49B266-D7C4-42F9-8166-FDF2BB7FD9BD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648750A-8270-462B-BB49-2EDCD0EBDF8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2033098-0983-485E-95C7-A67A7E1F1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3391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78BC8CC-B83E-40C8-ABC7-0F46F9ACC2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38661"/>
              <a:ext cx="180000" cy="0"/>
            </a:xfrm>
            <a:prstGeom prst="line">
              <a:avLst/>
            </a:prstGeom>
            <a:ln w="79375" cap="rnd">
              <a:solidFill>
                <a:srgbClr val="907256"/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882688" y="2371338"/>
            <a:ext cx="1043133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ExceptionCase2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Scanner </a:t>
            </a:r>
            <a:r>
              <a:rPr lang="en-US" altLang="ko-KR" sz="1400" dirty="0" err="1"/>
              <a:t>sc</a:t>
            </a:r>
            <a:r>
              <a:rPr lang="en-US" altLang="ko-KR" sz="1400" dirty="0"/>
              <a:t> = new Scanner(System.in);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</a:t>
            </a:r>
            <a:r>
              <a:rPr lang="en-US" altLang="ko-KR" sz="1400" dirty="0"/>
              <a:t>("</a:t>
            </a:r>
            <a:r>
              <a:rPr lang="ko-KR" altLang="en-US" sz="1400" dirty="0"/>
              <a:t>숫자 입력 </a:t>
            </a:r>
            <a:r>
              <a:rPr lang="en-US" altLang="ko-KR" sz="1400" dirty="0"/>
              <a:t>: ");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n1 = </a:t>
            </a:r>
            <a:r>
              <a:rPr lang="en-US" altLang="ko-KR" sz="1400" dirty="0" err="1"/>
              <a:t>sc.nextInt</a:t>
            </a:r>
            <a:r>
              <a:rPr lang="en-US" altLang="ko-KR" sz="1400" dirty="0"/>
              <a:t>();  // </a:t>
            </a:r>
            <a:r>
              <a:rPr lang="ko-KR" altLang="en-US" sz="1400" dirty="0"/>
              <a:t>예외 발생 가능 </a:t>
            </a:r>
            <a:r>
              <a:rPr lang="en-US" altLang="ko-KR" sz="1400" dirty="0"/>
              <a:t>: </a:t>
            </a:r>
            <a:r>
              <a:rPr lang="ko-KR" altLang="en-US" sz="1400" dirty="0"/>
              <a:t>숫자가 아닌 문자 입력</a:t>
            </a:r>
          </a:p>
          <a:p>
            <a:pPr defTabSz="360000"/>
            <a:r>
              <a:rPr lang="ko-KR" altLang="en-US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입력한 숫자 </a:t>
            </a:r>
            <a:r>
              <a:rPr lang="en-US" altLang="ko-KR" sz="1400" dirty="0"/>
              <a:t>= " + n1);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끝</a:t>
            </a:r>
            <a:r>
              <a:rPr lang="en-US" altLang="ko-KR" sz="1400" dirty="0"/>
              <a:t>~!");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47133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tx1"/>
                </a:solidFill>
              </a:rPr>
              <a:t>둘 이상의 예외를 처리하기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예외처리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2688" y="1713641"/>
            <a:ext cx="10431338" cy="3754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ExceptionCase3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try {</a:t>
            </a:r>
          </a:p>
          <a:p>
            <a:pPr defTabSz="360000"/>
            <a:r>
              <a:rPr lang="en-US" altLang="ko-KR" sz="1400" dirty="0"/>
              <a:t>            Scanner </a:t>
            </a:r>
            <a:r>
              <a:rPr lang="en-US" altLang="ko-KR" sz="1400" dirty="0" err="1"/>
              <a:t>sc</a:t>
            </a:r>
            <a:r>
              <a:rPr lang="en-US" altLang="ko-KR" sz="1400" dirty="0"/>
              <a:t> = new Scanner(System.in);</a:t>
            </a:r>
          </a:p>
          <a:p>
            <a:pPr defTabSz="360000"/>
            <a:r>
              <a:rPr lang="en-US" altLang="ko-KR" sz="1400" dirty="0"/>
              <a:t>            </a:t>
            </a:r>
            <a:r>
              <a:rPr lang="en-US" altLang="ko-KR" sz="1400" dirty="0" err="1"/>
              <a:t>System.out.print</a:t>
            </a:r>
            <a:r>
              <a:rPr lang="en-US" altLang="ko-KR" sz="1400" dirty="0"/>
              <a:t>("</a:t>
            </a:r>
            <a:r>
              <a:rPr lang="ko-KR" altLang="en-US" sz="1400" dirty="0"/>
              <a:t>숫자 입력 </a:t>
            </a:r>
            <a:r>
              <a:rPr lang="en-US" altLang="ko-KR" sz="1400" dirty="0"/>
              <a:t>: ");</a:t>
            </a:r>
          </a:p>
          <a:p>
            <a:pPr defTabSz="360000"/>
            <a:r>
              <a:rPr lang="en-US" altLang="ko-KR" sz="1400" dirty="0"/>
              <a:t>           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num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sc.nextInt</a:t>
            </a:r>
            <a:r>
              <a:rPr lang="en-US" altLang="ko-KR" sz="1400" dirty="0" smtClean="0"/>
              <a:t>();	// </a:t>
            </a:r>
            <a:r>
              <a:rPr lang="ko-KR" altLang="en-US" sz="1400" dirty="0" smtClean="0"/>
              <a:t>입력 오류 발생 가능</a:t>
            </a:r>
            <a:endParaRPr lang="en-US" altLang="ko-KR" sz="1400" dirty="0"/>
          </a:p>
          <a:p>
            <a:pPr defTabSz="360000"/>
            <a:r>
              <a:rPr lang="en-US" altLang="ko-KR" sz="1400" dirty="0"/>
              <a:t>            String 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 = null;</a:t>
            </a:r>
          </a:p>
          <a:p>
            <a:pPr defTabSz="360000"/>
            <a:r>
              <a:rPr lang="en-US" altLang="ko-KR" sz="1400" dirty="0"/>
              <a:t>            if (</a:t>
            </a:r>
            <a:r>
              <a:rPr lang="en-US" altLang="ko-KR" sz="1400" dirty="0" err="1"/>
              <a:t>num</a:t>
            </a:r>
            <a:r>
              <a:rPr lang="en-US" altLang="ko-KR" sz="1400" dirty="0"/>
              <a:t> % 2 != 0) {</a:t>
            </a:r>
          </a:p>
          <a:p>
            <a:pPr defTabSz="360000"/>
            <a:r>
              <a:rPr lang="en-US" altLang="ko-KR" sz="1400" dirty="0"/>
              <a:t>                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 = "apple";</a:t>
            </a:r>
          </a:p>
          <a:p>
            <a:pPr defTabSz="360000"/>
            <a:r>
              <a:rPr lang="en-US" altLang="ko-KR" sz="1400" dirty="0"/>
              <a:t>            }</a:t>
            </a:r>
          </a:p>
          <a:p>
            <a:pPr defTabSz="360000"/>
            <a:r>
              <a:rPr lang="en-US" altLang="ko-KR" sz="1400" dirty="0"/>
              <a:t>            </a:t>
            </a:r>
            <a:r>
              <a:rPr lang="en-US" altLang="ko-KR" sz="1400" dirty="0" err="1"/>
              <a:t>boolean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isApple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str.equals</a:t>
            </a:r>
            <a:r>
              <a:rPr lang="en-US" altLang="ko-KR" sz="1400" dirty="0"/>
              <a:t>("apple");</a:t>
            </a:r>
          </a:p>
          <a:p>
            <a:pPr defTabSz="360000"/>
            <a:r>
              <a:rPr lang="en-US" altLang="ko-KR" sz="1400" dirty="0"/>
              <a:t>        } catch (</a:t>
            </a:r>
            <a:r>
              <a:rPr lang="en-US" altLang="ko-KR" sz="1400" dirty="0" err="1"/>
              <a:t>NullPointerException</a:t>
            </a:r>
            <a:r>
              <a:rPr lang="en-US" altLang="ko-KR" sz="1400" dirty="0"/>
              <a:t> | </a:t>
            </a:r>
            <a:r>
              <a:rPr lang="en-US" altLang="ko-KR" sz="1400" dirty="0" err="1"/>
              <a:t>InputMismatchException</a:t>
            </a:r>
            <a:r>
              <a:rPr lang="en-US" altLang="ko-KR" sz="1400" dirty="0"/>
              <a:t> e) {</a:t>
            </a:r>
          </a:p>
          <a:p>
            <a:pPr defTabSz="360000"/>
            <a:r>
              <a:rPr lang="en-US" altLang="ko-KR" sz="1400" dirty="0"/>
              <a:t>            </a:t>
            </a:r>
            <a:r>
              <a:rPr lang="en-US" altLang="ko-KR" sz="1400" dirty="0" err="1"/>
              <a:t>e.printStackTrace</a:t>
            </a:r>
            <a:r>
              <a:rPr lang="en-US" altLang="ko-KR" sz="1400" dirty="0"/>
              <a:t>();</a:t>
            </a:r>
          </a:p>
          <a:p>
            <a:pPr defTabSz="360000"/>
            <a:r>
              <a:rPr lang="en-US" altLang="ko-KR" sz="1400" dirty="0"/>
              <a:t>        }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나머지 실행</a:t>
            </a:r>
            <a:r>
              <a:rPr lang="en-US" altLang="ko-KR" sz="1400" dirty="0"/>
              <a:t>");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93190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err="1" smtClean="0">
                <a:solidFill>
                  <a:schemeClr val="tx1"/>
                </a:solidFill>
              </a:rPr>
              <a:t>Throwable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클래스와 </a:t>
            </a:r>
            <a:r>
              <a:rPr lang="ko-KR" altLang="en-US" dirty="0" err="1" smtClean="0">
                <a:solidFill>
                  <a:schemeClr val="tx1"/>
                </a:solidFill>
              </a:rPr>
              <a:t>예외처리의</a:t>
            </a:r>
            <a:r>
              <a:rPr lang="ko-KR" altLang="en-US" dirty="0" smtClean="0">
                <a:solidFill>
                  <a:schemeClr val="tx1"/>
                </a:solidFill>
              </a:rPr>
              <a:t> 책임 전가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예외 클래스의 최상위 클래스는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java.lang.Throwable</a:t>
            </a:r>
            <a:r>
              <a:rPr lang="ko-KR" altLang="en-US" sz="1400" dirty="0" smtClean="0">
                <a:solidFill>
                  <a:schemeClr val="tx1"/>
                </a:solidFill>
              </a:rPr>
              <a:t>이며 아래의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400" dirty="0" smtClean="0">
                <a:solidFill>
                  <a:schemeClr val="tx1"/>
                </a:solidFill>
              </a:rPr>
              <a:t> 존재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getMessage</a:t>
            </a:r>
            <a:r>
              <a:rPr lang="en-US" altLang="ko-KR" sz="1400" dirty="0" smtClean="0">
                <a:solidFill>
                  <a:schemeClr val="tx1"/>
                </a:solidFill>
              </a:rPr>
              <a:t>( ) : </a:t>
            </a:r>
            <a:r>
              <a:rPr lang="ko-KR" altLang="en-US" sz="1400" dirty="0" smtClean="0">
                <a:solidFill>
                  <a:schemeClr val="tx1"/>
                </a:solidFill>
              </a:rPr>
              <a:t>예외의 원인을 담고 있는 문자열 반환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-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printStackTrace</a:t>
            </a:r>
            <a:r>
              <a:rPr lang="en-US" altLang="ko-KR" sz="1400" dirty="0" smtClean="0">
                <a:solidFill>
                  <a:schemeClr val="tx1"/>
                </a:solidFill>
              </a:rPr>
              <a:t>( ) : </a:t>
            </a:r>
            <a:r>
              <a:rPr lang="ko-KR" altLang="en-US" sz="1400" dirty="0" smtClean="0">
                <a:solidFill>
                  <a:schemeClr val="tx1"/>
                </a:solidFill>
              </a:rPr>
              <a:t>예외가 발생한 위치와 호출된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메소드의</a:t>
            </a:r>
            <a:r>
              <a:rPr lang="ko-KR" altLang="en-US" sz="1400" dirty="0" smtClean="0">
                <a:solidFill>
                  <a:schemeClr val="tx1"/>
                </a:solidFill>
              </a:rPr>
              <a:t> 정보 출력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400" dirty="0" smtClean="0">
                <a:solidFill>
                  <a:schemeClr val="tx1"/>
                </a:solidFill>
              </a:rPr>
              <a:t> 호출 흐름 </a:t>
            </a:r>
            <a:r>
              <a:rPr lang="en-US" altLang="ko-KR" sz="1400" dirty="0" smtClean="0">
                <a:solidFill>
                  <a:schemeClr val="tx1"/>
                </a:solidFill>
              </a:rPr>
              <a:t>: main -&gt; md1 -&gt; md2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md1</a:t>
            </a:r>
            <a:r>
              <a:rPr lang="ko-KR" altLang="en-US" sz="1400" dirty="0" smtClean="0">
                <a:solidFill>
                  <a:schemeClr val="tx1"/>
                </a:solidFill>
              </a:rPr>
              <a:t>과 </a:t>
            </a:r>
            <a:r>
              <a:rPr lang="en-US" altLang="ko-KR" sz="1400" dirty="0" smtClean="0">
                <a:solidFill>
                  <a:schemeClr val="tx1"/>
                </a:solidFill>
              </a:rPr>
              <a:t>md2</a:t>
            </a:r>
            <a:r>
              <a:rPr lang="ko-KR" altLang="en-US" sz="1400" dirty="0" smtClean="0">
                <a:solidFill>
                  <a:schemeClr val="tx1"/>
                </a:solidFill>
              </a:rPr>
              <a:t>에서 예외 처리 안하므로 예외처리 책임을 </a:t>
            </a:r>
            <a:r>
              <a:rPr lang="en-US" altLang="ko-KR" sz="1400" dirty="0" smtClean="0">
                <a:solidFill>
                  <a:schemeClr val="tx1"/>
                </a:solidFill>
              </a:rPr>
              <a:t>md1</a:t>
            </a:r>
            <a:r>
              <a:rPr lang="ko-KR" altLang="en-US" sz="1400" dirty="0" smtClean="0">
                <a:solidFill>
                  <a:schemeClr val="tx1"/>
                </a:solidFill>
              </a:rPr>
              <a:t>으로 넘기며 </a:t>
            </a:r>
            <a:r>
              <a:rPr lang="en-US" altLang="ko-KR" sz="1400" dirty="0" smtClean="0">
                <a:solidFill>
                  <a:schemeClr val="tx1"/>
                </a:solidFill>
              </a:rPr>
              <a:t>md1</a:t>
            </a:r>
            <a:r>
              <a:rPr lang="ko-KR" altLang="en-US" sz="1400" dirty="0" smtClean="0">
                <a:solidFill>
                  <a:schemeClr val="tx1"/>
                </a:solidFill>
              </a:rPr>
              <a:t>은 다시 </a:t>
            </a:r>
            <a:r>
              <a:rPr lang="en-US" altLang="ko-KR" sz="1400" dirty="0" smtClean="0">
                <a:solidFill>
                  <a:schemeClr val="tx1"/>
                </a:solidFill>
              </a:rPr>
              <a:t>main</a:t>
            </a:r>
            <a:r>
              <a:rPr lang="ko-KR" altLang="en-US" sz="1400" dirty="0" smtClean="0">
                <a:solidFill>
                  <a:schemeClr val="tx1"/>
                </a:solidFill>
              </a:rPr>
              <a:t>으로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예외처리의</a:t>
            </a:r>
            <a:r>
              <a:rPr lang="ko-KR" altLang="en-US" sz="1400" dirty="0" smtClean="0">
                <a:solidFill>
                  <a:schemeClr val="tx1"/>
                </a:solidFill>
              </a:rPr>
              <a:t> 책임 넘김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콘솔의 메시지 확인 시 예외의 발생 및 이동 경로 확인 가능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4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예외처리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2688" y="2662283"/>
            <a:ext cx="10431338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/>
              <a:t>ExceptionMessage</a:t>
            </a:r>
            <a:r>
              <a:rPr lang="en-US" altLang="ko-KR" sz="1400" dirty="0"/>
              <a:t> 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md1(3);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끝</a:t>
            </a:r>
            <a:r>
              <a:rPr lang="en-US" altLang="ko-KR" sz="1400" dirty="0"/>
              <a:t>!");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    public static void md1(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n) {</a:t>
            </a:r>
          </a:p>
          <a:p>
            <a:pPr defTabSz="360000"/>
            <a:r>
              <a:rPr lang="en-US" altLang="ko-KR" sz="1400" dirty="0"/>
              <a:t>        md2(n, 0);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    public static void md2(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n1,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n2) {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 = n1 / n2</a:t>
            </a:r>
            <a:r>
              <a:rPr lang="en-US" altLang="ko-KR" sz="1400" dirty="0" smtClean="0"/>
              <a:t>;		// </a:t>
            </a:r>
            <a:r>
              <a:rPr lang="ko-KR" altLang="en-US" sz="1400" dirty="0" smtClean="0"/>
              <a:t>예외 발생 지점</a:t>
            </a:r>
            <a:endParaRPr lang="en-US" altLang="ko-KR" sz="1400" dirty="0"/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0645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따라서 </a:t>
            </a:r>
            <a:r>
              <a:rPr lang="en-US" altLang="ko-KR" sz="1400" dirty="0" smtClean="0">
                <a:solidFill>
                  <a:schemeClr val="tx1"/>
                </a:solidFill>
              </a:rPr>
              <a:t>md2</a:t>
            </a:r>
            <a:r>
              <a:rPr lang="ko-KR" altLang="en-US" sz="1400" dirty="0" smtClean="0">
                <a:solidFill>
                  <a:schemeClr val="tx1"/>
                </a:solidFill>
              </a:rPr>
              <a:t>에서 발생한 예외를 </a:t>
            </a:r>
            <a:r>
              <a:rPr lang="en-US" altLang="ko-KR" sz="1400" dirty="0" smtClean="0">
                <a:solidFill>
                  <a:schemeClr val="tx1"/>
                </a:solidFill>
              </a:rPr>
              <a:t>main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메소드에서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try ~ catch</a:t>
            </a:r>
            <a:r>
              <a:rPr lang="ko-KR" altLang="en-US" sz="1400" dirty="0" smtClean="0">
                <a:solidFill>
                  <a:schemeClr val="tx1"/>
                </a:solidFill>
              </a:rPr>
              <a:t>로 처리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예외처리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2688" y="1622028"/>
            <a:ext cx="10431338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smtClean="0"/>
              <a:t>ExceptionMessage2 </a:t>
            </a:r>
            <a:r>
              <a:rPr lang="en-US" altLang="ko-KR" sz="1400" dirty="0"/>
              <a:t>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</a:t>
            </a:r>
            <a:r>
              <a:rPr lang="en-US" altLang="ko-KR" sz="1400" dirty="0" smtClean="0"/>
              <a:t>{</a:t>
            </a:r>
          </a:p>
          <a:p>
            <a:pPr defTabSz="360000"/>
            <a:r>
              <a:rPr lang="en-US" altLang="ko-KR" sz="1400" dirty="0"/>
              <a:t> </a:t>
            </a:r>
            <a:r>
              <a:rPr lang="en-US" altLang="ko-KR" sz="1400" dirty="0" smtClean="0"/>
              <a:t>       try {</a:t>
            </a:r>
            <a:endParaRPr lang="en-US" altLang="ko-KR" sz="1400" dirty="0"/>
          </a:p>
          <a:p>
            <a:pPr defTabSz="360000"/>
            <a:r>
              <a:rPr lang="en-US" altLang="ko-KR" sz="1400" dirty="0"/>
              <a:t>       </a:t>
            </a:r>
            <a:r>
              <a:rPr lang="en-US" altLang="ko-KR" sz="1400" dirty="0" smtClean="0"/>
              <a:t>     md1(3);		// md1</a:t>
            </a:r>
            <a:r>
              <a:rPr lang="ko-KR" altLang="en-US" sz="1400" dirty="0" smtClean="0"/>
              <a:t>으로부터 예외가 넘어옴</a:t>
            </a:r>
            <a:endParaRPr lang="en-US" altLang="ko-KR" sz="1400" dirty="0" smtClean="0"/>
          </a:p>
          <a:p>
            <a:pPr defTabSz="360000"/>
            <a:r>
              <a:rPr lang="en-US" altLang="ko-KR" sz="1400" dirty="0"/>
              <a:t> </a:t>
            </a:r>
            <a:r>
              <a:rPr lang="en-US" altLang="ko-KR" sz="1400" dirty="0" smtClean="0"/>
              <a:t>       } catch (Exception e) {</a:t>
            </a:r>
            <a:endParaRPr lang="en-US" altLang="ko-KR" sz="1400" dirty="0"/>
          </a:p>
          <a:p>
            <a:pPr defTabSz="360000"/>
            <a:r>
              <a:rPr lang="en-US" altLang="ko-KR" sz="1400" dirty="0"/>
              <a:t>   </a:t>
            </a:r>
            <a:r>
              <a:rPr lang="en-US" altLang="ko-KR" sz="1400" dirty="0" smtClean="0"/>
              <a:t>         </a:t>
            </a:r>
            <a:r>
              <a:rPr lang="en-US" altLang="ko-KR" sz="1400" dirty="0" err="1" smtClean="0"/>
              <a:t>e.printStackTrace</a:t>
            </a:r>
            <a:r>
              <a:rPr lang="en-US" altLang="ko-KR" sz="1400" dirty="0" smtClean="0"/>
              <a:t>();</a:t>
            </a:r>
          </a:p>
          <a:p>
            <a:pPr defTabSz="360000"/>
            <a:r>
              <a:rPr lang="en-US" altLang="ko-KR" sz="1400" dirty="0"/>
              <a:t> </a:t>
            </a:r>
            <a:r>
              <a:rPr lang="en-US" altLang="ko-KR" sz="1400" dirty="0" smtClean="0"/>
              <a:t>       }</a:t>
            </a:r>
          </a:p>
          <a:p>
            <a:pPr defTabSz="360000"/>
            <a:r>
              <a:rPr lang="en-US" altLang="ko-KR" sz="1400" dirty="0" smtClean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끝</a:t>
            </a:r>
            <a:r>
              <a:rPr lang="en-US" altLang="ko-KR" sz="1400" dirty="0"/>
              <a:t>!");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    public static void md1(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n) {</a:t>
            </a:r>
          </a:p>
          <a:p>
            <a:pPr defTabSz="360000"/>
            <a:r>
              <a:rPr lang="en-US" altLang="ko-KR" sz="1400" dirty="0"/>
              <a:t>        md2(n, 0</a:t>
            </a:r>
            <a:r>
              <a:rPr lang="en-US" altLang="ko-KR" sz="1400" dirty="0" smtClean="0"/>
              <a:t>);		// md2</a:t>
            </a:r>
            <a:r>
              <a:rPr lang="ko-KR" altLang="en-US" sz="1400" dirty="0" smtClean="0"/>
              <a:t>로부터 예외가 넘어옴 </a:t>
            </a:r>
            <a:endParaRPr lang="en-US" altLang="ko-KR" sz="1400" dirty="0"/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    public static void md2(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n1,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n2) {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 = n1 / n2</a:t>
            </a:r>
            <a:r>
              <a:rPr lang="en-US" altLang="ko-KR" sz="1400" dirty="0" smtClean="0"/>
              <a:t>;		// </a:t>
            </a:r>
            <a:r>
              <a:rPr lang="ko-KR" altLang="en-US" sz="1400" dirty="0" smtClean="0"/>
              <a:t>예외 발생 지점</a:t>
            </a:r>
            <a:endParaRPr lang="en-US" altLang="ko-KR" sz="1400" dirty="0"/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37694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BE9B7C"/>
          </a:fgClr>
          <a:bgClr>
            <a:srgbClr val="B58F6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solidFill>
                  <a:schemeClr val="tx1"/>
                </a:solidFill>
              </a:rPr>
              <a:t>예외의 종류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tx1"/>
                </a:solidFill>
              </a:rPr>
              <a:t>ArrayIndexOutOfBounds</a:t>
            </a:r>
            <a:r>
              <a:rPr lang="en-US" altLang="ko-KR" sz="1400" dirty="0" smtClean="0">
                <a:solidFill>
                  <a:schemeClr val="tx1"/>
                </a:solidFill>
              </a:rPr>
              <a:t> : </a:t>
            </a:r>
            <a:r>
              <a:rPr lang="ko-KR" altLang="en-US" sz="1400" dirty="0" smtClean="0">
                <a:solidFill>
                  <a:schemeClr val="tx1"/>
                </a:solidFill>
              </a:rPr>
              <a:t>배열 접근에 잘못된 인덱스 값 사용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tx1"/>
                </a:solidFill>
              </a:rPr>
              <a:t>ClassCastException</a:t>
            </a:r>
            <a:r>
              <a:rPr lang="en-US" altLang="ko-KR" sz="1400" dirty="0" smtClean="0">
                <a:solidFill>
                  <a:schemeClr val="tx1"/>
                </a:solidFill>
              </a:rPr>
              <a:t> : </a:t>
            </a:r>
            <a:r>
              <a:rPr lang="ko-KR" altLang="en-US" sz="1400" dirty="0" smtClean="0">
                <a:solidFill>
                  <a:schemeClr val="tx1"/>
                </a:solidFill>
              </a:rPr>
              <a:t>허용할 수 없는 형 변환을 강제로 진행하는 경우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tx1"/>
                </a:solidFill>
              </a:rPr>
              <a:t>NullPointerException</a:t>
            </a:r>
            <a:r>
              <a:rPr lang="en-US" altLang="ko-KR" sz="1400" dirty="0" smtClean="0">
                <a:solidFill>
                  <a:schemeClr val="tx1"/>
                </a:solidFill>
              </a:rPr>
              <a:t> : null</a:t>
            </a:r>
            <a:r>
              <a:rPr lang="ko-KR" altLang="en-US" sz="1400" dirty="0" smtClean="0">
                <a:solidFill>
                  <a:schemeClr val="tx1"/>
                </a:solidFill>
              </a:rPr>
              <a:t>이 저장된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참조변수를</a:t>
            </a:r>
            <a:r>
              <a:rPr lang="ko-KR" altLang="en-US" sz="1400" dirty="0" smtClean="0">
                <a:solidFill>
                  <a:schemeClr val="tx1"/>
                </a:solidFill>
              </a:rPr>
              <a:t> 대상으로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400" dirty="0" smtClean="0">
                <a:solidFill>
                  <a:schemeClr val="tx1"/>
                </a:solidFill>
              </a:rPr>
              <a:t> 호출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tx1"/>
                </a:solidFill>
              </a:rPr>
              <a:t>ArithmeticException</a:t>
            </a:r>
            <a:r>
              <a:rPr lang="en-US" altLang="ko-KR" sz="1400" dirty="0" smtClean="0">
                <a:solidFill>
                  <a:schemeClr val="tx1"/>
                </a:solidFill>
              </a:rPr>
              <a:t> : </a:t>
            </a:r>
            <a:r>
              <a:rPr lang="ko-KR" altLang="en-US" sz="1400" dirty="0" smtClean="0">
                <a:solidFill>
                  <a:schemeClr val="tx1"/>
                </a:solidFill>
              </a:rPr>
              <a:t>수학적 연산 오류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chemeClr val="tx1"/>
                </a:solidFill>
              </a:rPr>
              <a:t>try ~ catch ~ finally</a:t>
            </a: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try </a:t>
            </a:r>
            <a:r>
              <a:rPr lang="ko-KR" altLang="en-US" sz="1400" dirty="0" smtClean="0">
                <a:solidFill>
                  <a:schemeClr val="tx1"/>
                </a:solidFill>
              </a:rPr>
              <a:t>구문 실행 중 예외 발생 여부에 관계 없이 </a:t>
            </a:r>
            <a:r>
              <a:rPr lang="en-US" altLang="ko-KR" sz="1400" dirty="0" smtClean="0">
                <a:solidFill>
                  <a:schemeClr val="tx1"/>
                </a:solidFill>
              </a:rPr>
              <a:t>finally </a:t>
            </a:r>
            <a:r>
              <a:rPr lang="ko-KR" altLang="en-US" sz="1400" dirty="0" smtClean="0">
                <a:solidFill>
                  <a:schemeClr val="tx1"/>
                </a:solidFill>
              </a:rPr>
              <a:t>구문은 무조건 실행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예외처리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310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461DC99B-D577-4701-870F-86886F8ED859}"/>
              </a:ext>
            </a:extLst>
          </p:cNvPr>
          <p:cNvSpPr/>
          <p:nvPr/>
        </p:nvSpPr>
        <p:spPr>
          <a:xfrm flipH="1">
            <a:off x="247649" y="1009612"/>
            <a:ext cx="11410507" cy="5701637"/>
          </a:xfrm>
          <a:custGeom>
            <a:avLst/>
            <a:gdLst>
              <a:gd name="connsiteX0" fmla="*/ 0 w 1875982"/>
              <a:gd name="connsiteY0" fmla="*/ 0 h 2510762"/>
              <a:gd name="connsiteX1" fmla="*/ 1875982 w 1875982"/>
              <a:gd name="connsiteY1" fmla="*/ 0 h 2510762"/>
              <a:gd name="connsiteX2" fmla="*/ 1875982 w 1875982"/>
              <a:gd name="connsiteY2" fmla="*/ 2375730 h 2510762"/>
              <a:gd name="connsiteX3" fmla="*/ 1740950 w 1875982"/>
              <a:gd name="connsiteY3" fmla="*/ 2510762 h 2510762"/>
              <a:gd name="connsiteX4" fmla="*/ 0 w 1875982"/>
              <a:gd name="connsiteY4" fmla="*/ 2510762 h 2510762"/>
              <a:gd name="connsiteX0" fmla="*/ 0 w 1875982"/>
              <a:gd name="connsiteY0" fmla="*/ 47625 h 2558387"/>
              <a:gd name="connsiteX1" fmla="*/ 1685482 w 1875982"/>
              <a:gd name="connsiteY1" fmla="*/ 0 h 2558387"/>
              <a:gd name="connsiteX2" fmla="*/ 1875982 w 1875982"/>
              <a:gd name="connsiteY2" fmla="*/ 2423355 h 2558387"/>
              <a:gd name="connsiteX3" fmla="*/ 1740950 w 1875982"/>
              <a:gd name="connsiteY3" fmla="*/ 2558387 h 2558387"/>
              <a:gd name="connsiteX4" fmla="*/ 0 w 1875982"/>
              <a:gd name="connsiteY4" fmla="*/ 2558387 h 2558387"/>
              <a:gd name="connsiteX5" fmla="*/ 0 w 1875982"/>
              <a:gd name="connsiteY5" fmla="*/ 47625 h 2558387"/>
              <a:gd name="connsiteX0" fmla="*/ 228600 w 2104582"/>
              <a:gd name="connsiteY0" fmla="*/ 47625 h 2558387"/>
              <a:gd name="connsiteX1" fmla="*/ 1914082 w 2104582"/>
              <a:gd name="connsiteY1" fmla="*/ 0 h 2558387"/>
              <a:gd name="connsiteX2" fmla="*/ 2104582 w 2104582"/>
              <a:gd name="connsiteY2" fmla="*/ 2423355 h 2558387"/>
              <a:gd name="connsiteX3" fmla="*/ 1969550 w 2104582"/>
              <a:gd name="connsiteY3" fmla="*/ 2558387 h 2558387"/>
              <a:gd name="connsiteX4" fmla="*/ 0 w 2104582"/>
              <a:gd name="connsiteY4" fmla="*/ 2367887 h 2558387"/>
              <a:gd name="connsiteX5" fmla="*/ 228600 w 2104582"/>
              <a:gd name="connsiteY5" fmla="*/ 47625 h 255838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1933575 h 4444337"/>
              <a:gd name="connsiteX1" fmla="*/ 1980757 w 2104582"/>
              <a:gd name="connsiteY1" fmla="*/ 0 h 4444337"/>
              <a:gd name="connsiteX2" fmla="*/ 2104582 w 2104582"/>
              <a:gd name="connsiteY2" fmla="*/ 4309305 h 4444337"/>
              <a:gd name="connsiteX3" fmla="*/ 1969550 w 2104582"/>
              <a:gd name="connsiteY3" fmla="*/ 4444337 h 4444337"/>
              <a:gd name="connsiteX4" fmla="*/ 0 w 2104582"/>
              <a:gd name="connsiteY4" fmla="*/ 4253837 h 4444337"/>
              <a:gd name="connsiteX5" fmla="*/ 228600 w 2104582"/>
              <a:gd name="connsiteY5" fmla="*/ 1933575 h 44443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228600 w 2104582"/>
              <a:gd name="connsiteY0" fmla="*/ 3190875 h 5701637"/>
              <a:gd name="connsiteX1" fmla="*/ 1942657 w 2104582"/>
              <a:gd name="connsiteY1" fmla="*/ 0 h 5701637"/>
              <a:gd name="connsiteX2" fmla="*/ 2104582 w 2104582"/>
              <a:gd name="connsiteY2" fmla="*/ 5566605 h 5701637"/>
              <a:gd name="connsiteX3" fmla="*/ 1969550 w 2104582"/>
              <a:gd name="connsiteY3" fmla="*/ 5701637 h 5701637"/>
              <a:gd name="connsiteX4" fmla="*/ 0 w 2104582"/>
              <a:gd name="connsiteY4" fmla="*/ 5511137 h 5701637"/>
              <a:gd name="connsiteX5" fmla="*/ 228600 w 2104582"/>
              <a:gd name="connsiteY5" fmla="*/ 3190875 h 5701637"/>
              <a:gd name="connsiteX0" fmla="*/ 9534525 w 11410507"/>
              <a:gd name="connsiteY0" fmla="*/ 3190875 h 5701637"/>
              <a:gd name="connsiteX1" fmla="*/ 11248582 w 11410507"/>
              <a:gd name="connsiteY1" fmla="*/ 0 h 5701637"/>
              <a:gd name="connsiteX2" fmla="*/ 11410507 w 11410507"/>
              <a:gd name="connsiteY2" fmla="*/ 5566605 h 5701637"/>
              <a:gd name="connsiteX3" fmla="*/ 11275475 w 11410507"/>
              <a:gd name="connsiteY3" fmla="*/ 5701637 h 5701637"/>
              <a:gd name="connsiteX4" fmla="*/ 0 w 11410507"/>
              <a:gd name="connsiteY4" fmla="*/ 5511137 h 5701637"/>
              <a:gd name="connsiteX5" fmla="*/ 9534525 w 11410507"/>
              <a:gd name="connsiteY5" fmla="*/ 3190875 h 5701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0507" h="5701637">
                <a:moveTo>
                  <a:pt x="9534525" y="3190875"/>
                </a:moveTo>
                <a:lnTo>
                  <a:pt x="11248582" y="0"/>
                </a:lnTo>
                <a:cubicBezTo>
                  <a:pt x="11267632" y="801435"/>
                  <a:pt x="11410507" y="4774695"/>
                  <a:pt x="11410507" y="5566605"/>
                </a:cubicBezTo>
                <a:cubicBezTo>
                  <a:pt x="11410507" y="5641181"/>
                  <a:pt x="11350051" y="5701637"/>
                  <a:pt x="11275475" y="5701637"/>
                </a:cubicBezTo>
                <a:lnTo>
                  <a:pt x="0" y="5511137"/>
                </a:lnTo>
                <a:lnTo>
                  <a:pt x="9534525" y="3190875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92D8B13-0A44-46B1-8C71-B59B7920AA32}"/>
              </a:ext>
            </a:extLst>
          </p:cNvPr>
          <p:cNvGrpSpPr/>
          <p:nvPr/>
        </p:nvGrpSpPr>
        <p:grpSpPr>
          <a:xfrm rot="5400000">
            <a:off x="695545" y="654570"/>
            <a:ext cx="204854" cy="204854"/>
            <a:chOff x="1562986" y="3668233"/>
            <a:chExt cx="265814" cy="26581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D973201-8755-45DD-A3B7-D98CB8E707B5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9D2C30-CDE0-4C48-9524-2D4CAA6059EC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ABA25B-14A6-4AE4-A502-321AA06B6C5A}"/>
              </a:ext>
            </a:extLst>
          </p:cNvPr>
          <p:cNvGrpSpPr/>
          <p:nvPr/>
        </p:nvGrpSpPr>
        <p:grpSpPr>
          <a:xfrm>
            <a:off x="702688" y="27430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9C95DD6-94DE-4A2F-93A8-C7897748DC5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A8D4A-F197-4434-99E5-CC78C694D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249B2-AA3C-4047-A91C-BC820910F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3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AEED5E0-879E-4C9D-B5B0-7830357F6710}"/>
              </a:ext>
            </a:extLst>
          </p:cNvPr>
          <p:cNvGrpSpPr/>
          <p:nvPr/>
        </p:nvGrpSpPr>
        <p:grpSpPr>
          <a:xfrm rot="5400000">
            <a:off x="11306883" y="654697"/>
            <a:ext cx="204854" cy="204854"/>
            <a:chOff x="1562986" y="3668233"/>
            <a:chExt cx="265814" cy="2658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AE6DC03-82C2-41B5-8027-F6BAA540A51B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solidFill>
              <a:srgbClr val="967353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29F7EDB-CE7A-4A7E-B741-CD83F1895570}"/>
                </a:ext>
              </a:extLst>
            </p:cNvPr>
            <p:cNvSpPr/>
            <p:nvPr/>
          </p:nvSpPr>
          <p:spPr>
            <a:xfrm>
              <a:off x="1562986" y="3668233"/>
              <a:ext cx="265814" cy="265814"/>
            </a:xfrm>
            <a:prstGeom prst="ellipse">
              <a:avLst/>
            </a:prstGeom>
            <a:noFill/>
            <a:ln w="34925">
              <a:solidFill>
                <a:schemeClr val="accent4">
                  <a:lumMod val="75000"/>
                </a:schemeClr>
              </a:solidFill>
            </a:ln>
            <a:effectLst>
              <a:outerShdw dist="127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 prstMaterial="soft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9458296-3EF6-42D9-9BAF-05161FABF510}"/>
              </a:ext>
            </a:extLst>
          </p:cNvPr>
          <p:cNvGrpSpPr/>
          <p:nvPr/>
        </p:nvGrpSpPr>
        <p:grpSpPr>
          <a:xfrm>
            <a:off x="11314026" y="27557"/>
            <a:ext cx="182429" cy="720000"/>
            <a:chOff x="702688" y="27430"/>
            <a:chExt cx="182429" cy="720000"/>
          </a:xfrm>
          <a:effectLst>
            <a:outerShdw dist="63500" dir="8100000" algn="tr" rotWithShape="0">
              <a:prstClr val="black">
                <a:alpha val="26000"/>
              </a:prstClr>
            </a:outerShdw>
          </a:effectLst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43921F-DEB2-4F94-B812-3697E22FBDB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4352" y="387430"/>
              <a:ext cx="72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9CA509E-F3AA-4245-AA9B-184562977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17" y="54026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38F4B0-927F-4CA7-AF79-10DD12A0B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688" y="445011"/>
              <a:ext cx="180000" cy="0"/>
            </a:xfrm>
            <a:prstGeom prst="line">
              <a:avLst/>
            </a:prstGeom>
            <a:ln w="79375" cap="rnd"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soft" dir="t"/>
            </a:scene3d>
            <a:sp3d prstMaterial="dkEdge">
              <a:bevelT h="1905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사각형: 둥근 모서리 34">
            <a:extLst>
              <a:ext uri="{FF2B5EF4-FFF2-40B4-BE49-F238E27FC236}">
                <a16:creationId xmlns:a16="http://schemas.microsoft.com/office/drawing/2014/main" id="{9580405C-B4BB-4357-81AD-14655F7F2B4F}"/>
              </a:ext>
            </a:extLst>
          </p:cNvPr>
          <p:cNvSpPr/>
          <p:nvPr/>
        </p:nvSpPr>
        <p:spPr>
          <a:xfrm>
            <a:off x="402265" y="595075"/>
            <a:ext cx="11387469" cy="5985440"/>
          </a:xfrm>
          <a:prstGeom prst="roundRect">
            <a:avLst>
              <a:gd name="adj" fmla="val 2256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648000" rIns="0" bIns="0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>
                <a:solidFill>
                  <a:schemeClr val="tx1"/>
                </a:solidFill>
              </a:rPr>
              <a:t>try ~ catch ~ finally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try </a:t>
            </a:r>
            <a:r>
              <a:rPr lang="ko-KR" altLang="en-US" sz="1400" dirty="0">
                <a:solidFill>
                  <a:schemeClr val="tx1"/>
                </a:solidFill>
              </a:rPr>
              <a:t>구문 실행 중 예외 발생 여부에 관계 없이 </a:t>
            </a:r>
            <a:r>
              <a:rPr lang="en-US" altLang="ko-KR" sz="1400" dirty="0">
                <a:solidFill>
                  <a:schemeClr val="tx1"/>
                </a:solidFill>
              </a:rPr>
              <a:t>finally </a:t>
            </a:r>
            <a:r>
              <a:rPr lang="ko-KR" altLang="en-US" sz="1400" dirty="0">
                <a:solidFill>
                  <a:schemeClr val="tx1"/>
                </a:solidFill>
              </a:rPr>
              <a:t>구문은 무조건 실행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1BB0BE-E894-4BE1-A5DE-1571B260372D}"/>
              </a:ext>
            </a:extLst>
          </p:cNvPr>
          <p:cNvSpPr/>
          <p:nvPr/>
        </p:nvSpPr>
        <p:spPr>
          <a:xfrm>
            <a:off x="3048000" y="630315"/>
            <a:ext cx="6096000" cy="5749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예외처리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75545" y="2033523"/>
            <a:ext cx="10431338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60000"/>
            <a:r>
              <a:rPr lang="en-US" altLang="ko-KR" sz="1400" dirty="0"/>
              <a:t>public class </a:t>
            </a:r>
            <a:r>
              <a:rPr lang="en-US" altLang="ko-KR" sz="1400" dirty="0" err="1" smtClean="0"/>
              <a:t>TryCatchFinally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{</a:t>
            </a:r>
          </a:p>
          <a:p>
            <a:pPr defTabSz="360000"/>
            <a:r>
              <a:rPr lang="en-US" altLang="ko-KR" sz="1400" dirty="0"/>
              <a:t>    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360000"/>
            <a:r>
              <a:rPr lang="en-US" altLang="ko-KR" sz="1400" dirty="0"/>
              <a:t>        try {</a:t>
            </a:r>
          </a:p>
          <a:p>
            <a:pPr defTabSz="360000"/>
            <a:r>
              <a:rPr lang="en-US" altLang="ko-KR" sz="1400" dirty="0"/>
              <a:t>           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num</a:t>
            </a:r>
            <a:r>
              <a:rPr lang="en-US" altLang="ko-KR" sz="1400" dirty="0"/>
              <a:t> = 2;</a:t>
            </a:r>
          </a:p>
          <a:p>
            <a:pPr defTabSz="360000"/>
            <a:r>
              <a:rPr lang="en-US" altLang="ko-KR" sz="1400" dirty="0"/>
              <a:t>            String 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 = null;</a:t>
            </a:r>
          </a:p>
          <a:p>
            <a:pPr defTabSz="360000"/>
            <a:r>
              <a:rPr lang="en-US" altLang="ko-KR" sz="1400" dirty="0"/>
              <a:t>            if (</a:t>
            </a:r>
            <a:r>
              <a:rPr lang="en-US" altLang="ko-KR" sz="1400" dirty="0" err="1"/>
              <a:t>num</a:t>
            </a:r>
            <a:r>
              <a:rPr lang="en-US" altLang="ko-KR" sz="1400" dirty="0"/>
              <a:t> % 2 != 0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pPr defTabSz="360000"/>
            <a:r>
              <a:rPr lang="en-US" altLang="ko-KR" sz="1400" dirty="0"/>
              <a:t>                </a:t>
            </a:r>
            <a:r>
              <a:rPr lang="en-US" altLang="ko-KR" sz="1400" dirty="0" err="1"/>
              <a:t>str</a:t>
            </a:r>
            <a:r>
              <a:rPr lang="en-US" altLang="ko-KR" sz="1400" dirty="0"/>
              <a:t> = "apple</a:t>
            </a:r>
            <a:r>
              <a:rPr lang="en-US" altLang="ko-KR" sz="1400" dirty="0" smtClean="0"/>
              <a:t>";</a:t>
            </a:r>
          </a:p>
          <a:p>
            <a:pPr defTabSz="360000"/>
            <a:r>
              <a:rPr lang="en-US" altLang="ko-KR" sz="1400" dirty="0" smtClean="0"/>
              <a:t>            </a:t>
            </a:r>
            <a:r>
              <a:rPr lang="en-US" altLang="ko-KR" sz="1400" dirty="0" err="1" smtClean="0"/>
              <a:t>boolean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isApple</a:t>
            </a:r>
            <a:r>
              <a:rPr lang="en-US" altLang="ko-KR" sz="1400" dirty="0" smtClean="0"/>
              <a:t> = </a:t>
            </a:r>
            <a:r>
              <a:rPr lang="en-US" altLang="ko-KR" sz="1400" dirty="0" err="1" smtClean="0"/>
              <a:t>str.equals</a:t>
            </a:r>
            <a:r>
              <a:rPr lang="en-US" altLang="ko-KR" sz="1400" dirty="0" smtClean="0"/>
              <a:t>("apple");</a:t>
            </a:r>
          </a:p>
          <a:p>
            <a:pPr defTabSz="360000"/>
            <a:r>
              <a:rPr lang="en-US" altLang="ko-KR" sz="1400" dirty="0" smtClean="0"/>
              <a:t>        </a:t>
            </a:r>
            <a:r>
              <a:rPr lang="en-US" altLang="ko-KR" sz="1400" dirty="0"/>
              <a:t>} catch (</a:t>
            </a:r>
            <a:r>
              <a:rPr lang="en-US" altLang="ko-KR" sz="1400" dirty="0" err="1"/>
              <a:t>NullPointerException</a:t>
            </a:r>
            <a:r>
              <a:rPr lang="en-US" altLang="ko-KR" sz="1400" dirty="0"/>
              <a:t> e) {</a:t>
            </a:r>
          </a:p>
          <a:p>
            <a:pPr defTabSz="360000"/>
            <a:r>
              <a:rPr lang="en-US" altLang="ko-KR" sz="1400" dirty="0"/>
              <a:t>            </a:t>
            </a:r>
            <a:r>
              <a:rPr lang="en-US" altLang="ko-KR" sz="1400" dirty="0" err="1"/>
              <a:t>e.printStackTrace</a:t>
            </a:r>
            <a:r>
              <a:rPr lang="en-US" altLang="ko-KR" sz="1400" dirty="0"/>
              <a:t>();</a:t>
            </a:r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smtClean="0"/>
              <a:t>} finally {</a:t>
            </a:r>
          </a:p>
          <a:p>
            <a:pPr defTabSz="360000"/>
            <a:r>
              <a:rPr lang="en-US" altLang="ko-KR" sz="1400" dirty="0" smtClean="0"/>
              <a:t>    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 smtClean="0"/>
              <a:t>("</a:t>
            </a:r>
            <a:r>
              <a:rPr lang="ko-KR" altLang="en-US" sz="1400" dirty="0" smtClean="0"/>
              <a:t>항상 출력됩니다</a:t>
            </a:r>
            <a:r>
              <a:rPr lang="en-US" altLang="ko-KR" sz="1400" dirty="0" smtClean="0"/>
              <a:t>.");</a:t>
            </a:r>
            <a:endParaRPr lang="en-US" altLang="ko-KR" sz="1400" dirty="0"/>
          </a:p>
          <a:p>
            <a:pPr defTabSz="360000"/>
            <a:r>
              <a:rPr lang="en-US" altLang="ko-KR" sz="1400" dirty="0" smtClean="0"/>
              <a:t>        }</a:t>
            </a:r>
            <a:endParaRPr lang="en-US" altLang="ko-KR" sz="1400" dirty="0"/>
          </a:p>
          <a:p>
            <a:pPr defTabSz="360000"/>
            <a:r>
              <a:rPr lang="en-US" altLang="ko-KR" sz="1400" dirty="0"/>
              <a:t>        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나머지 실행</a:t>
            </a:r>
            <a:r>
              <a:rPr lang="en-US" altLang="ko-KR" sz="1400" dirty="0"/>
              <a:t>");</a:t>
            </a:r>
          </a:p>
          <a:p>
            <a:pPr defTabSz="360000"/>
            <a:r>
              <a:rPr lang="en-US" altLang="ko-KR" sz="1400" dirty="0"/>
              <a:t>    }</a:t>
            </a:r>
          </a:p>
          <a:p>
            <a:pPr defTabSz="36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76822903"/>
      </p:ext>
    </p:extLst>
  </p:cSld>
  <p:clrMapOvr>
    <a:masterClrMapping/>
  </p:clrMapOvr>
</p:sld>
</file>

<file path=ppt/theme/theme1.xml><?xml version="1.0" encoding="utf-8"?>
<a:theme xmlns:a="http://schemas.openxmlformats.org/drawingml/2006/main" name="1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2462</TotalTime>
  <Words>606</Words>
  <Application>Microsoft Office PowerPoint</Application>
  <PresentationFormat>와이드스크린</PresentationFormat>
  <Paragraphs>166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Wingdings</vt:lpstr>
      <vt:lpstr>10_Office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KB</cp:lastModifiedBy>
  <cp:revision>166</cp:revision>
  <cp:lastPrinted>2020-09-26T22:42:09Z</cp:lastPrinted>
  <dcterms:created xsi:type="dcterms:W3CDTF">2020-08-17T03:45:59Z</dcterms:created>
  <dcterms:modified xsi:type="dcterms:W3CDTF">2020-10-27T05:39:15Z</dcterms:modified>
</cp:coreProperties>
</file>