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71" r:id="rId5"/>
    <p:sldId id="259" r:id="rId6"/>
    <p:sldId id="272" r:id="rId7"/>
    <p:sldId id="260" r:id="rId8"/>
    <p:sldId id="265" r:id="rId9"/>
    <p:sldId id="266" r:id="rId10"/>
    <p:sldId id="273" r:id="rId11"/>
    <p:sldId id="267" r:id="rId12"/>
    <p:sldId id="268" r:id="rId13"/>
    <p:sldId id="269" r:id="rId14"/>
    <p:sldId id="270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제네릭의 이해와 기본 문법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532261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288798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제네릭 클래스의 타입 인자 제한하기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앞서 정의한 </a:t>
            </a:r>
            <a:r>
              <a:rPr lang="en-US" altLang="ko-KR" sz="1400" dirty="0" smtClean="0">
                <a:solidFill>
                  <a:schemeClr val="tx1"/>
                </a:solidFill>
              </a:rPr>
              <a:t>Box&lt;T&gt;</a:t>
            </a:r>
            <a:r>
              <a:rPr lang="ko-KR" altLang="en-US" sz="1400" dirty="0" smtClean="0">
                <a:solidFill>
                  <a:schemeClr val="tx1"/>
                </a:solidFill>
              </a:rPr>
              <a:t>에는 무엇이든 저장 가능하지만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저장할 것을 제한해야 할 경우 존재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extents </a:t>
            </a:r>
            <a:r>
              <a:rPr lang="ko-KR" altLang="en-US" sz="1400" dirty="0" smtClean="0">
                <a:solidFill>
                  <a:schemeClr val="tx1"/>
                </a:solidFill>
              </a:rPr>
              <a:t>키워드 사용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만약 </a:t>
            </a:r>
            <a:r>
              <a:rPr lang="en-US" altLang="ko-KR" sz="1400" dirty="0" smtClean="0">
                <a:solidFill>
                  <a:schemeClr val="tx1"/>
                </a:solidFill>
              </a:rPr>
              <a:t>Number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클래스를 상속하는 클래스의 인스턴스만 저장하</a:t>
            </a:r>
            <a:r>
              <a:rPr lang="ko-KR" altLang="en-US" sz="1400" dirty="0">
                <a:solidFill>
                  <a:schemeClr val="tx1"/>
                </a:solidFill>
              </a:rPr>
              <a:t>고</a:t>
            </a:r>
            <a:r>
              <a:rPr lang="ko-KR" altLang="en-US" sz="1400" dirty="0" smtClean="0">
                <a:solidFill>
                  <a:schemeClr val="tx1"/>
                </a:solidFill>
              </a:rPr>
              <a:t> 싶다면 아래와 같이 클래스 정의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class Box&lt;T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extens</a:t>
            </a:r>
            <a:r>
              <a:rPr lang="en-US" altLang="ko-KR" sz="1400" dirty="0" smtClean="0">
                <a:solidFill>
                  <a:schemeClr val="tx1"/>
                </a:solidFill>
              </a:rPr>
              <a:t> Number&gt; {…}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제네릭의 이해와 기본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2992294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Box&lt;T extends Number&gt; {</a:t>
            </a:r>
          </a:p>
          <a:p>
            <a:pPr defTabSz="360000"/>
            <a:r>
              <a:rPr lang="en-US" altLang="ko-KR" sz="1400" dirty="0"/>
              <a:t>    private T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public T </a:t>
            </a:r>
            <a:r>
              <a:rPr lang="en-US" altLang="ko-KR" sz="1400" dirty="0" err="1"/>
              <a:t>getObj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return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setObj</a:t>
            </a:r>
            <a:r>
              <a:rPr lang="en-US" altLang="ko-KR" sz="1400" dirty="0"/>
              <a:t>(T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this.obj =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62721" y="2992294"/>
            <a:ext cx="5187177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BoundedBox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Box&lt;Integer&gt; </a:t>
            </a:r>
            <a:r>
              <a:rPr lang="en-US" altLang="ko-KR" sz="1400" dirty="0" err="1"/>
              <a:t>iBox</a:t>
            </a:r>
            <a:r>
              <a:rPr lang="en-US" altLang="ko-KR" sz="1400" dirty="0"/>
              <a:t> = new Box&lt;&gt;();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iBox.setObj</a:t>
            </a:r>
            <a:r>
              <a:rPr lang="en-US" altLang="ko-KR" sz="1400" dirty="0"/>
              <a:t>(24);</a:t>
            </a:r>
          </a:p>
          <a:p>
            <a:pPr defTabSz="360000"/>
            <a:r>
              <a:rPr lang="en-US" altLang="ko-KR" sz="1400" dirty="0"/>
              <a:t>        </a:t>
            </a:r>
          </a:p>
          <a:p>
            <a:pPr defTabSz="360000"/>
            <a:r>
              <a:rPr lang="en-US" altLang="ko-KR" sz="1400" dirty="0"/>
              <a:t>        Box&lt;Double&gt; </a:t>
            </a:r>
            <a:r>
              <a:rPr lang="en-US" altLang="ko-KR" sz="1400" dirty="0" err="1"/>
              <a:t>dBox</a:t>
            </a:r>
            <a:r>
              <a:rPr lang="en-US" altLang="ko-KR" sz="1400" dirty="0"/>
              <a:t> = new Box&lt;&gt;();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dBox.setObj</a:t>
            </a:r>
            <a:r>
              <a:rPr lang="en-US" altLang="ko-KR" sz="1400" dirty="0"/>
              <a:t>(5.97);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iBox.getObj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iBox.getObj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</a:t>
            </a:r>
          </a:p>
          <a:p>
            <a:pPr defTabSz="360000"/>
            <a:r>
              <a:rPr lang="en-US" altLang="ko-KR" sz="1400" dirty="0"/>
              <a:t>        Box&lt;String&gt; </a:t>
            </a:r>
            <a:r>
              <a:rPr lang="en-US" altLang="ko-KR" sz="1400" dirty="0" err="1"/>
              <a:t>sBox</a:t>
            </a:r>
            <a:r>
              <a:rPr lang="en-US" altLang="ko-KR" sz="1400" dirty="0"/>
              <a:t> = new Box&lt;&gt;(); // </a:t>
            </a:r>
            <a:r>
              <a:rPr lang="ko-KR" altLang="en-US" sz="1400" dirty="0"/>
              <a:t>오류 발생</a:t>
            </a:r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310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제네릭 클래스의 타입 인자를 인터페이스로 제한하기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타입 인자를 제한할 때에는 다음과 같이 하나의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클래스와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하나 이상의 인터페이스에 대해 동시에 제한 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</a:t>
            </a:r>
            <a:r>
              <a:rPr lang="en-US" altLang="ko-KR" sz="1400" dirty="0" smtClean="0">
                <a:solidFill>
                  <a:schemeClr val="tx1"/>
                </a:solidFill>
              </a:rPr>
              <a:t> class Box&lt;T extends Number &amp; Eatable&gt; {…}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제네릭의 이해와 기본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1724421"/>
            <a:ext cx="51871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interface Eatable {</a:t>
            </a:r>
          </a:p>
          <a:p>
            <a:pPr defTabSz="360000"/>
            <a:r>
              <a:rPr lang="en-US" altLang="ko-KR" sz="1400" dirty="0"/>
              <a:t>    public String eat();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62721" y="1724421"/>
            <a:ext cx="518717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Apple implements Eatable {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return "</a:t>
            </a:r>
            <a:r>
              <a:rPr lang="ko-KR" altLang="en-US" sz="1400" dirty="0"/>
              <a:t>나는 사과입니다</a:t>
            </a:r>
            <a:r>
              <a:rPr lang="en-US" altLang="ko-KR" sz="1400" dirty="0"/>
              <a:t>.";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String eat() {</a:t>
            </a:r>
          </a:p>
          <a:p>
            <a:pPr defTabSz="360000"/>
            <a:r>
              <a:rPr lang="en-US" altLang="ko-KR" sz="1400" dirty="0"/>
              <a:t>        return "</a:t>
            </a:r>
            <a:r>
              <a:rPr lang="ko-KR" altLang="en-US" sz="1400" dirty="0"/>
              <a:t>정말 맛있어요</a:t>
            </a:r>
            <a:r>
              <a:rPr lang="en-US" altLang="ko-KR" sz="1400" dirty="0"/>
              <a:t>.";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5543" y="2464410"/>
            <a:ext cx="5187177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Box&lt;T extends Eatable&gt; {</a:t>
            </a:r>
          </a:p>
          <a:p>
            <a:pPr defTabSz="360000"/>
            <a:r>
              <a:rPr lang="en-US" altLang="ko-KR" sz="1400" dirty="0"/>
              <a:t>    private T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public T </a:t>
            </a:r>
            <a:r>
              <a:rPr lang="en-US" altLang="ko-KR" sz="1400" dirty="0" err="1"/>
              <a:t>getObj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// Eatable </a:t>
            </a:r>
            <a:r>
              <a:rPr lang="ko-KR" altLang="en-US" sz="1400" dirty="0"/>
              <a:t>인터페이스로 제한하였기 때문에 가능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obj.eat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return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setObj</a:t>
            </a:r>
            <a:r>
              <a:rPr lang="en-US" altLang="ko-KR" sz="1400" dirty="0"/>
              <a:t>(T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this.obj =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62721" y="3971190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BoundedInterfaceBox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Box&lt;Apple&gt; box = new Box&lt;&gt;();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box.setObj</a:t>
            </a:r>
            <a:r>
              <a:rPr lang="en-US" altLang="ko-KR" sz="1400" dirty="0"/>
              <a:t>(new Apple());</a:t>
            </a:r>
          </a:p>
          <a:p>
            <a:pPr defTabSz="360000"/>
            <a:r>
              <a:rPr lang="en-US" altLang="ko-KR" sz="1400" dirty="0"/>
              <a:t>        Apple </a:t>
            </a:r>
            <a:r>
              <a:rPr lang="en-US" altLang="ko-KR" sz="1400" dirty="0" err="1"/>
              <a:t>ap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box.getObj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ap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Box&lt;Integer&gt; box1 = new Box&lt;&gt;();    // </a:t>
            </a:r>
            <a:r>
              <a:rPr lang="ko-KR" altLang="en-US" sz="1400" dirty="0"/>
              <a:t>오류</a:t>
            </a:r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63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제네릭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정의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클래스가 아닌 일부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메소드에</a:t>
            </a:r>
            <a:r>
              <a:rPr lang="ko-KR" altLang="en-US" sz="1400" dirty="0" smtClean="0">
                <a:solidFill>
                  <a:schemeClr val="tx1"/>
                </a:solidFill>
              </a:rPr>
              <a:t> 대해서 제네릭으로 정의할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public static &lt;T&gt; Box&lt;T&gt;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makeBox</a:t>
            </a:r>
            <a:r>
              <a:rPr lang="en-US" altLang="ko-KR" sz="1400" dirty="0" smtClean="0">
                <a:solidFill>
                  <a:schemeClr val="tx1"/>
                </a:solidFill>
              </a:rPr>
              <a:t>(T o) {…}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이름은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makeBox</a:t>
            </a:r>
            <a:r>
              <a:rPr lang="ko-KR" altLang="en-US" sz="1400" dirty="0" smtClean="0">
                <a:solidFill>
                  <a:schemeClr val="tx1"/>
                </a:solidFill>
              </a:rPr>
              <a:t>이고 반환형은 </a:t>
            </a:r>
            <a:r>
              <a:rPr lang="en-US" altLang="ko-KR" sz="1400" dirty="0" smtClean="0">
                <a:solidFill>
                  <a:schemeClr val="tx1"/>
                </a:solidFill>
              </a:rPr>
              <a:t>Box&lt;T&gt;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static</a:t>
            </a:r>
            <a:r>
              <a:rPr lang="ko-KR" altLang="en-US" sz="1400" dirty="0" smtClean="0">
                <a:solidFill>
                  <a:schemeClr val="tx1"/>
                </a:solidFill>
              </a:rPr>
              <a:t>과 </a:t>
            </a:r>
            <a:r>
              <a:rPr lang="en-US" altLang="ko-KR" sz="1400" dirty="0" smtClean="0">
                <a:solidFill>
                  <a:schemeClr val="tx1"/>
                </a:solidFill>
              </a:rPr>
              <a:t>Box&lt;T&gt;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사이의 </a:t>
            </a:r>
            <a:r>
              <a:rPr lang="en-US" altLang="ko-KR" sz="1400" dirty="0" smtClean="0">
                <a:solidFill>
                  <a:schemeClr val="tx1"/>
                </a:solidFill>
              </a:rPr>
              <a:t>&lt;T&gt;</a:t>
            </a:r>
            <a:r>
              <a:rPr lang="ko-KR" altLang="en-US" sz="1400" dirty="0" smtClean="0">
                <a:solidFill>
                  <a:schemeClr val="tx1"/>
                </a:solidFill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</a:rPr>
              <a:t>T</a:t>
            </a:r>
            <a:r>
              <a:rPr lang="ko-KR" altLang="en-US" sz="1400" dirty="0" smtClean="0">
                <a:solidFill>
                  <a:schemeClr val="tx1"/>
                </a:solidFill>
              </a:rPr>
              <a:t>가 타입 매개변수임을 알리는 표시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제네릭의 이해와 기본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5545" y="3010956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Box&lt;T&gt; {</a:t>
            </a:r>
          </a:p>
          <a:p>
            <a:pPr defTabSz="360000"/>
            <a:r>
              <a:rPr lang="en-US" altLang="ko-KR" sz="1400" dirty="0"/>
              <a:t>    private T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public T </a:t>
            </a:r>
            <a:r>
              <a:rPr lang="en-US" altLang="ko-KR" sz="1400" dirty="0" err="1"/>
              <a:t>getObj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return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setObj</a:t>
            </a:r>
            <a:r>
              <a:rPr lang="en-US" altLang="ko-KR" sz="1400" dirty="0"/>
              <a:t>(T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this.obj =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062721" y="3010956"/>
            <a:ext cx="518717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 smtClean="0"/>
              <a:t>BoxFactory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{</a:t>
            </a:r>
          </a:p>
          <a:p>
            <a:pPr defTabSz="360000"/>
            <a:r>
              <a:rPr lang="en-US" altLang="ko-KR" sz="1400" dirty="0"/>
              <a:t>    public static &lt;T&gt; Box&lt;T&gt; </a:t>
            </a:r>
            <a:r>
              <a:rPr lang="en-US" altLang="ko-KR" sz="1400" dirty="0" err="1"/>
              <a:t>makeBox</a:t>
            </a:r>
            <a:r>
              <a:rPr lang="en-US" altLang="ko-KR" sz="1400" dirty="0"/>
              <a:t>(T o) {</a:t>
            </a:r>
          </a:p>
          <a:p>
            <a:pPr defTabSz="360000"/>
            <a:r>
              <a:rPr lang="en-US" altLang="ko-KR" sz="1400" dirty="0"/>
              <a:t>        Box&lt;T&gt; box = new Box&lt;&gt;();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box.setObj</a:t>
            </a:r>
            <a:r>
              <a:rPr lang="en-US" altLang="ko-KR" sz="1400" dirty="0"/>
              <a:t>(o);</a:t>
            </a:r>
          </a:p>
          <a:p>
            <a:pPr defTabSz="360000"/>
            <a:r>
              <a:rPr lang="en-US" altLang="ko-KR" sz="1400" dirty="0"/>
              <a:t>        return box;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062721" y="4611394"/>
            <a:ext cx="518717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GenericMethodBoxMaker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Box&lt;String&gt; </a:t>
            </a:r>
            <a:r>
              <a:rPr lang="en-US" altLang="ko-KR" sz="1400" dirty="0" err="1"/>
              <a:t>sBox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BoxFactory.makeBox</a:t>
            </a:r>
            <a:r>
              <a:rPr lang="en-US" altLang="ko-KR" sz="1400" dirty="0"/>
              <a:t>("Sweet");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sBox.getObj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Box&lt;Double&gt; </a:t>
            </a:r>
            <a:r>
              <a:rPr lang="en-US" altLang="ko-KR" sz="1400" dirty="0" err="1"/>
              <a:t>dBox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BoxFactory.makeBox</a:t>
            </a:r>
            <a:r>
              <a:rPr lang="en-US" altLang="ko-KR" sz="1400" dirty="0"/>
              <a:t>(3.14);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dBox.getObj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759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/>
                </a:solidFill>
              </a:rPr>
              <a:t>제네릭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dirty="0" smtClean="0">
                <a:solidFill>
                  <a:schemeClr val="tx1"/>
                </a:solidFill>
              </a:rPr>
              <a:t> 제한된 타입 매개변수 선언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클래스가 아닌 일부 </a:t>
            </a:r>
            <a:r>
              <a:rPr lang="ko-KR" altLang="en-US" sz="1400" dirty="0" err="1">
                <a:solidFill>
                  <a:schemeClr val="tx1"/>
                </a:solidFill>
              </a:rPr>
              <a:t>메소드에</a:t>
            </a:r>
            <a:r>
              <a:rPr lang="ko-KR" altLang="en-US" sz="1400" dirty="0">
                <a:solidFill>
                  <a:schemeClr val="tx1"/>
                </a:solidFill>
              </a:rPr>
              <a:t> 대해서 </a:t>
            </a:r>
            <a:r>
              <a:rPr lang="ko-KR" altLang="en-US" sz="1400" dirty="0" smtClean="0">
                <a:solidFill>
                  <a:schemeClr val="tx1"/>
                </a:solidFill>
              </a:rPr>
              <a:t>제네릭 정의 시 전달되는 타입 인자를 제한할 수 있음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제네릭의 이해와 기본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5545" y="1978141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Box&lt;T&gt; {</a:t>
            </a:r>
          </a:p>
          <a:p>
            <a:pPr defTabSz="360000"/>
            <a:r>
              <a:rPr lang="en-US" altLang="ko-KR" sz="1400" dirty="0"/>
              <a:t>    private T </a:t>
            </a:r>
            <a:r>
              <a:rPr lang="en-US" altLang="ko-KR" sz="1400" dirty="0" err="1"/>
              <a:t>ob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public void set(T o)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ob</a:t>
            </a:r>
            <a:r>
              <a:rPr lang="en-US" altLang="ko-KR" sz="1400" dirty="0"/>
              <a:t> = o;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T get() {</a:t>
            </a:r>
          </a:p>
          <a:p>
            <a:pPr defTabSz="360000"/>
            <a:r>
              <a:rPr lang="en-US" altLang="ko-KR" sz="1400" dirty="0"/>
              <a:t>        return </a:t>
            </a:r>
            <a:r>
              <a:rPr lang="en-US" altLang="ko-KR" sz="1400" dirty="0" err="1"/>
              <a:t>ob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062721" y="1978141"/>
            <a:ext cx="5187177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BoxFactory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// &lt;T extends Number&gt;</a:t>
            </a:r>
            <a:r>
              <a:rPr lang="ko-KR" altLang="en-US" sz="1400" dirty="0" smtClean="0"/>
              <a:t>는 타입 인자를 </a:t>
            </a:r>
            <a:r>
              <a:rPr lang="en-US" altLang="ko-KR" sz="1400" dirty="0" smtClean="0"/>
              <a:t>Number</a:t>
            </a:r>
            <a:r>
              <a:rPr lang="ko-KR" altLang="en-US" sz="1400" dirty="0" smtClean="0"/>
              <a:t>를 상속하는 클래스로 제한함을 의미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public static &lt;T extends Number&gt; Box&lt;T&gt; </a:t>
            </a:r>
            <a:r>
              <a:rPr lang="en-US" altLang="ko-KR" sz="1400" dirty="0" err="1"/>
              <a:t>makeBox</a:t>
            </a:r>
            <a:r>
              <a:rPr lang="en-US" altLang="ko-KR" sz="1400" dirty="0"/>
              <a:t>(T o) {</a:t>
            </a:r>
          </a:p>
          <a:p>
            <a:pPr defTabSz="360000"/>
            <a:r>
              <a:rPr lang="en-US" altLang="ko-KR" sz="1400" dirty="0"/>
              <a:t>        Box&lt;T&gt; box = new Box&lt;T&gt;();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box.set</a:t>
            </a:r>
            <a:r>
              <a:rPr lang="en-US" altLang="ko-KR" sz="1400" dirty="0"/>
              <a:t>(o);</a:t>
            </a:r>
          </a:p>
          <a:p>
            <a:pPr defTabSz="360000"/>
            <a:r>
              <a:rPr lang="en-US" altLang="ko-KR" sz="1400" dirty="0" smtClean="0"/>
              <a:t>        // </a:t>
            </a:r>
            <a:r>
              <a:rPr lang="ko-KR" altLang="en-US" sz="1400" dirty="0" smtClean="0"/>
              <a:t>타입 인자 제한으로 </a:t>
            </a:r>
            <a:r>
              <a:rPr lang="en-US" altLang="ko-KR" sz="1400" dirty="0" err="1" smtClean="0"/>
              <a:t>inValue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호출 가능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("Boxed data : " + </a:t>
            </a:r>
            <a:r>
              <a:rPr lang="en-US" altLang="ko-KR" sz="1400" dirty="0" err="1"/>
              <a:t>o.intValue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return box;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75543" y="4009466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Unboxer </a:t>
            </a:r>
            <a:r>
              <a:rPr lang="en-US" altLang="ko-KR" sz="1400" dirty="0" smtClean="0"/>
              <a:t>{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// </a:t>
            </a:r>
            <a:r>
              <a:rPr lang="ko-KR" altLang="en-US" sz="1400" dirty="0" smtClean="0"/>
              <a:t>타입 인자를 </a:t>
            </a:r>
            <a:r>
              <a:rPr lang="en-US" altLang="ko-KR" sz="1400" dirty="0" smtClean="0"/>
              <a:t>Number</a:t>
            </a:r>
            <a:r>
              <a:rPr lang="ko-KR" altLang="en-US" sz="1400" dirty="0" smtClean="0"/>
              <a:t>를 상속하는 클래스로 제한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public static &lt;T extends Number&gt; T </a:t>
            </a:r>
            <a:r>
              <a:rPr lang="en-US" altLang="ko-KR" sz="1400" dirty="0" err="1"/>
              <a:t>openBox</a:t>
            </a:r>
            <a:r>
              <a:rPr lang="en-US" altLang="ko-KR" sz="1400" dirty="0"/>
              <a:t>(Box&lt;T&gt; box)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("Unboxed data : " + </a:t>
            </a:r>
            <a:r>
              <a:rPr lang="en-US" altLang="ko-KR" sz="1400" dirty="0" err="1"/>
              <a:t>box.get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intValue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return </a:t>
            </a:r>
            <a:r>
              <a:rPr lang="en-US" altLang="ko-KR" sz="1400" dirty="0" err="1"/>
              <a:t>box.get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062720" y="4440354"/>
            <a:ext cx="518717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BoundedGenericMethod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Box&lt;Integer&gt; </a:t>
            </a:r>
            <a:r>
              <a:rPr lang="en-US" altLang="ko-KR" sz="1400" dirty="0" err="1"/>
              <a:t>sBox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BoxFactory.makeBox</a:t>
            </a:r>
            <a:r>
              <a:rPr lang="en-US" altLang="ko-KR" sz="1400" dirty="0"/>
              <a:t>(new Integer(5959));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dirty="0" err="1"/>
              <a:t>Unboxer.openBox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sBox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("Returned data : " + n);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253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다음 코드가 실행되도록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swapBox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200" dirty="0" smtClean="0">
                <a:solidFill>
                  <a:schemeClr val="tx1"/>
                </a:solidFill>
              </a:rPr>
              <a:t> 정의하되</a:t>
            </a:r>
            <a:r>
              <a:rPr lang="en-US" altLang="ko-KR" sz="1200" dirty="0" smtClean="0">
                <a:solidFill>
                  <a:schemeClr val="tx1"/>
                </a:solidFill>
              </a:rPr>
              <a:t>, Box&lt;T&gt; </a:t>
            </a:r>
            <a:r>
              <a:rPr lang="ko-KR" altLang="en-US" sz="1200" dirty="0" smtClean="0">
                <a:solidFill>
                  <a:schemeClr val="tx1"/>
                </a:solidFill>
              </a:rPr>
              <a:t>인스턴스를 인자로 전달받을 수 있도록 정의하자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단 이때 </a:t>
            </a:r>
            <a:r>
              <a:rPr lang="en-US" altLang="ko-KR" sz="1200" dirty="0" smtClean="0">
                <a:solidFill>
                  <a:schemeClr val="tx1"/>
                </a:solidFill>
              </a:rPr>
              <a:t>Box&lt;T&gt; </a:t>
            </a:r>
            <a:r>
              <a:rPr lang="ko-KR" altLang="en-US" sz="1200" dirty="0" smtClean="0">
                <a:solidFill>
                  <a:schemeClr val="tx1"/>
                </a:solidFill>
              </a:rPr>
              <a:t>인스턴스의 </a:t>
            </a:r>
            <a:r>
              <a:rPr lang="en-US" altLang="ko-KR" sz="1200" dirty="0" smtClean="0">
                <a:solidFill>
                  <a:schemeClr val="tx1"/>
                </a:solidFill>
              </a:rPr>
              <a:t>T</a:t>
            </a:r>
            <a:r>
              <a:rPr lang="ko-KR" altLang="en-US" sz="1200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dirty="0" smtClean="0">
                <a:solidFill>
                  <a:schemeClr val="tx1"/>
                </a:solidFill>
              </a:rPr>
              <a:t>Number </a:t>
            </a:r>
            <a:r>
              <a:rPr lang="ko-KR" altLang="en-US" sz="1200" dirty="0" smtClean="0">
                <a:solidFill>
                  <a:schemeClr val="tx1"/>
                </a:solidFill>
              </a:rPr>
              <a:t>또는 이를 상속하는 하위 클래스만 올 수 있도록 제한된 매개변수 선언을 하자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그리고 실행 결과는 다음과 같아야 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즉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wswapBox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200" dirty="0" smtClean="0">
                <a:solidFill>
                  <a:schemeClr val="tx1"/>
                </a:solidFill>
              </a:rPr>
              <a:t> 호출 결과로 인자로 전달된 두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상자안에</a:t>
            </a:r>
            <a:r>
              <a:rPr lang="ko-KR" altLang="en-US" sz="1200" dirty="0" smtClean="0">
                <a:solidFill>
                  <a:schemeClr val="tx1"/>
                </a:solidFill>
              </a:rPr>
              <a:t> 저장된 내용물이 서로 바뀌어야 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99 &amp; 55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55 &amp; 99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제네릭의 이해와 기본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5545" y="1878389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Box&lt;T&gt; {</a:t>
            </a:r>
          </a:p>
          <a:p>
            <a:pPr defTabSz="360000"/>
            <a:r>
              <a:rPr lang="en-US" altLang="ko-KR" sz="1400" dirty="0"/>
              <a:t>    private T </a:t>
            </a:r>
            <a:r>
              <a:rPr lang="en-US" altLang="ko-KR" sz="1400" dirty="0" err="1"/>
              <a:t>ob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public void set(T o)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ob</a:t>
            </a:r>
            <a:r>
              <a:rPr lang="en-US" altLang="ko-KR" sz="1400" dirty="0"/>
              <a:t> = o;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T get() {</a:t>
            </a:r>
          </a:p>
          <a:p>
            <a:pPr defTabSz="360000"/>
            <a:r>
              <a:rPr lang="en-US" altLang="ko-KR" sz="1400" dirty="0"/>
              <a:t>        return </a:t>
            </a:r>
            <a:r>
              <a:rPr lang="en-US" altLang="ko-KR" sz="1400" dirty="0" err="1"/>
              <a:t>ob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062721" y="1878389"/>
            <a:ext cx="51871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BoxSwapDemo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Box&lt;Integer&gt; box1 = new Box&lt;&gt;();</a:t>
            </a:r>
          </a:p>
          <a:p>
            <a:pPr defTabSz="360000"/>
            <a:r>
              <a:rPr lang="en-US" altLang="ko-KR" sz="1400" dirty="0"/>
              <a:t>        box1.set(99);</a:t>
            </a:r>
          </a:p>
          <a:p>
            <a:pPr defTabSz="360000"/>
            <a:r>
              <a:rPr lang="en-US" altLang="ko-KR" sz="1400" dirty="0"/>
              <a:t>        Box&lt;Integer&gt; box2 = new Box&lt;&gt;();</a:t>
            </a:r>
          </a:p>
          <a:p>
            <a:pPr defTabSz="360000"/>
            <a:r>
              <a:rPr lang="en-US" altLang="ko-KR" sz="1400" dirty="0"/>
              <a:t>        box2.set(55);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(box1.get() + " &amp; " + box2.get());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swapBox</a:t>
            </a:r>
            <a:r>
              <a:rPr lang="en-US" altLang="ko-KR" sz="1400" dirty="0"/>
              <a:t>(box1, box2);    // </a:t>
            </a:r>
            <a:r>
              <a:rPr lang="ko-KR" altLang="en-US" sz="1400" dirty="0"/>
              <a:t>정의해야 할 </a:t>
            </a:r>
            <a:r>
              <a:rPr lang="en-US" altLang="ko-KR" sz="1400" dirty="0" err="1"/>
              <a:t>swapBox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메소드</a:t>
            </a:r>
            <a:endParaRPr lang="ko-KR" altLang="en-US" sz="1400" dirty="0"/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(box1.get() + " &amp; " + box2.get());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// </a:t>
            </a:r>
            <a:r>
              <a:rPr lang="ko-KR" altLang="en-US" sz="1400" dirty="0"/>
              <a:t>이 위치에 </a:t>
            </a:r>
            <a:r>
              <a:rPr lang="en-US" altLang="ko-KR" sz="1400" dirty="0" err="1"/>
              <a:t>swapBox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정의하자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4057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앞서 작성한 수납공간이 둘로 나누어져 있는 상자를 표현한 제네릭 클래스를 사용한다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수납 공간이 둘로 나누어져 있는 상자를 표현한 클래스를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DDBox</a:t>
            </a:r>
            <a:r>
              <a:rPr lang="en-US" altLang="ko-KR" sz="1400" dirty="0" smtClean="0">
                <a:solidFill>
                  <a:schemeClr val="tx1"/>
                </a:solidFill>
              </a:rPr>
              <a:t>&lt;U, D&gt;</a:t>
            </a:r>
            <a:r>
              <a:rPr lang="ko-KR" altLang="en-US" sz="1400" dirty="0" smtClean="0">
                <a:solidFill>
                  <a:schemeClr val="tx1"/>
                </a:solidFill>
              </a:rPr>
              <a:t>라는 이름으로 하나 더 정의하여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DBox</a:t>
            </a:r>
            <a:r>
              <a:rPr lang="en-US" altLang="ko-KR" sz="1400" dirty="0" smtClean="0">
                <a:solidFill>
                  <a:schemeClr val="tx1"/>
                </a:solidFill>
              </a:rPr>
              <a:t>&lt;L, R&gt;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 둘을 이 상자에 저장하고자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그럼 다음 </a:t>
            </a:r>
            <a:r>
              <a:rPr lang="en-US" altLang="ko-KR" sz="1400" dirty="0" smtClean="0">
                <a:solidFill>
                  <a:schemeClr val="tx1"/>
                </a:solidFill>
              </a:rPr>
              <a:t>main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기반으로 컴파일 및 실행이 가능하도록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DDBox</a:t>
            </a:r>
            <a:r>
              <a:rPr lang="en-US" altLang="ko-KR" sz="1400" dirty="0" smtClean="0">
                <a:solidFill>
                  <a:schemeClr val="tx1"/>
                </a:solidFill>
              </a:rPr>
              <a:t>&lt;U, D&gt;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제네릭 클래스를 정의해보자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그리고 위 </a:t>
            </a:r>
            <a:r>
              <a:rPr lang="en-US" altLang="ko-KR" sz="1400" dirty="0" smtClean="0">
                <a:solidFill>
                  <a:schemeClr val="tx1"/>
                </a:solidFill>
              </a:rPr>
              <a:t>main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실행 결과로 다음의 출력을 보이게 하자</a:t>
            </a:r>
            <a:r>
              <a:rPr lang="en-US" altLang="ko-KR" sz="1400" dirty="0" smtClean="0">
                <a:solidFill>
                  <a:schemeClr val="tx1"/>
                </a:solidFill>
              </a:rPr>
              <a:t>. “Apple &amp; 24”, “Orange &amp; 33”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2. </a:t>
            </a:r>
            <a:r>
              <a:rPr lang="ko-KR" altLang="en-US" sz="1400" dirty="0" smtClean="0">
                <a:solidFill>
                  <a:schemeClr val="tx1"/>
                </a:solidFill>
              </a:rPr>
              <a:t>문제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의 내용에 해당하는 프로그램은 사실 별도의 클래스를 정의하지 않고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Dbox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하나로 완성할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따라서 이번에는 문제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의 내용과 결과를 보이는 프로그램을 작성하되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DBox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 하나만 활용하여 작성해보자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제네릭의 이해와 기본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5545" y="2248967"/>
            <a:ext cx="518717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Box&lt;T&gt; {</a:t>
            </a:r>
          </a:p>
          <a:p>
            <a:pPr defTabSz="360000"/>
            <a:r>
              <a:rPr lang="en-US" altLang="ko-KR" sz="1400" dirty="0"/>
              <a:t>    private T </a:t>
            </a:r>
            <a:r>
              <a:rPr lang="en-US" altLang="ko-KR" sz="1400" dirty="0" err="1"/>
              <a:t>ob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public void set(T o)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ob</a:t>
            </a:r>
            <a:r>
              <a:rPr lang="en-US" altLang="ko-KR" sz="1400" dirty="0"/>
              <a:t> = o;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T get() {</a:t>
            </a:r>
          </a:p>
          <a:p>
            <a:pPr defTabSz="360000"/>
            <a:r>
              <a:rPr lang="en-US" altLang="ko-KR" sz="1400" dirty="0"/>
              <a:t>        return </a:t>
            </a:r>
            <a:r>
              <a:rPr lang="en-US" altLang="ko-KR" sz="1400" dirty="0" err="1"/>
              <a:t>ob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062721" y="2248967"/>
            <a:ext cx="51871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BoxSwapDemo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Box&lt;Integer&gt; box1 = new Box&lt;&gt;();</a:t>
            </a:r>
          </a:p>
          <a:p>
            <a:pPr defTabSz="360000"/>
            <a:r>
              <a:rPr lang="en-US" altLang="ko-KR" sz="1400" dirty="0"/>
              <a:t>        box1.set(99);</a:t>
            </a:r>
          </a:p>
          <a:p>
            <a:pPr defTabSz="360000"/>
            <a:r>
              <a:rPr lang="en-US" altLang="ko-KR" sz="1400" dirty="0"/>
              <a:t>        Box&lt;Integer&gt; box2 = new Box&lt;&gt;();</a:t>
            </a:r>
          </a:p>
          <a:p>
            <a:pPr defTabSz="360000"/>
            <a:r>
              <a:rPr lang="en-US" altLang="ko-KR" sz="1400" dirty="0"/>
              <a:t>        box2.set(55);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(box1.get() + " &amp; " + box2.get());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swapBox</a:t>
            </a:r>
            <a:r>
              <a:rPr lang="en-US" altLang="ko-KR" sz="1400" dirty="0"/>
              <a:t>(box1, box2);    // </a:t>
            </a:r>
            <a:r>
              <a:rPr lang="ko-KR" altLang="en-US" sz="1400" dirty="0"/>
              <a:t>정의해야 할 </a:t>
            </a:r>
            <a:r>
              <a:rPr lang="en-US" altLang="ko-KR" sz="1400" dirty="0" err="1"/>
              <a:t>swapBox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메소드</a:t>
            </a:r>
            <a:endParaRPr lang="ko-KR" altLang="en-US" sz="1400" dirty="0"/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(box1.get() + " &amp; " + box2.get());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// </a:t>
            </a:r>
            <a:r>
              <a:rPr lang="ko-KR" altLang="en-US" sz="1400" dirty="0"/>
              <a:t>이 위치에 </a:t>
            </a:r>
            <a:r>
              <a:rPr lang="en-US" altLang="ko-KR" sz="1400" dirty="0" err="1"/>
              <a:t>swapBox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정의하자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016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제네릭 이전의 코드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제네릭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일반화 </a:t>
            </a:r>
            <a:r>
              <a:rPr lang="en-US" altLang="ko-KR" sz="1400" dirty="0" smtClean="0">
                <a:solidFill>
                  <a:schemeClr val="tx1"/>
                </a:solidFill>
              </a:rPr>
              <a:t>-&gt;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자바에서 일반화의 대상은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제네릭의 이해와 기본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75545" y="2005343"/>
            <a:ext cx="518717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Apple {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return "I am an apple";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875544" y="3174894"/>
            <a:ext cx="518717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AppleBox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private Apple </a:t>
            </a:r>
            <a:r>
              <a:rPr lang="en-US" altLang="ko-KR" sz="1400" dirty="0" err="1"/>
              <a:t>ap</a:t>
            </a:r>
            <a:r>
              <a:rPr lang="en-US" altLang="ko-KR" sz="1400" dirty="0" smtClean="0"/>
              <a:t>;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// </a:t>
            </a:r>
            <a:r>
              <a:rPr lang="ko-KR" altLang="en-US" sz="1400" dirty="0"/>
              <a:t>사과를 꺼낸다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public Apple </a:t>
            </a:r>
            <a:r>
              <a:rPr lang="en-US" altLang="ko-KR" sz="1400" dirty="0" err="1"/>
              <a:t>getAp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{return </a:t>
            </a:r>
            <a:r>
              <a:rPr lang="en-US" altLang="ko-KR" sz="1400" dirty="0" err="1"/>
              <a:t>ap</a:t>
            </a:r>
            <a:r>
              <a:rPr lang="en-US" altLang="ko-KR" sz="1400" dirty="0" smtClean="0"/>
              <a:t>;}</a:t>
            </a:r>
          </a:p>
          <a:p>
            <a:pPr defTabSz="360000"/>
            <a:r>
              <a:rPr lang="en-US" altLang="ko-KR" sz="1400" dirty="0" smtClean="0"/>
              <a:t>    // </a:t>
            </a:r>
            <a:r>
              <a:rPr lang="ko-KR" altLang="en-US" sz="1400" dirty="0"/>
              <a:t>사과를 담는다</a:t>
            </a:r>
            <a:r>
              <a:rPr lang="en-US" altLang="ko-KR" sz="1400" dirty="0"/>
              <a:t>.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setAp</a:t>
            </a:r>
            <a:r>
              <a:rPr lang="en-US" altLang="ko-KR" sz="1400" dirty="0"/>
              <a:t>(Apple </a:t>
            </a:r>
            <a:r>
              <a:rPr lang="en-US" altLang="ko-KR" sz="1400" dirty="0" err="1"/>
              <a:t>ap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</a:t>
            </a:r>
            <a:r>
              <a:rPr lang="en-US" altLang="ko-KR" sz="1400" dirty="0" err="1" smtClean="0"/>
              <a:t>this.ap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ap</a:t>
            </a:r>
            <a:r>
              <a:rPr lang="en-US" altLang="ko-KR" sz="1400" dirty="0" smtClean="0"/>
              <a:t>;}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062721" y="2005343"/>
            <a:ext cx="518717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 smtClean="0"/>
              <a:t>OrangeBox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{</a:t>
            </a:r>
          </a:p>
          <a:p>
            <a:pPr defTabSz="360000"/>
            <a:r>
              <a:rPr lang="en-US" altLang="ko-KR" sz="1400" dirty="0"/>
              <a:t>    private </a:t>
            </a:r>
            <a:r>
              <a:rPr lang="en-US" altLang="ko-KR" sz="1400" dirty="0" smtClean="0"/>
              <a:t>Orange or;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smtClean="0"/>
              <a:t>Orange </a:t>
            </a:r>
            <a:r>
              <a:rPr lang="en-US" altLang="ko-KR" sz="1400" dirty="0" err="1" smtClean="0"/>
              <a:t>getOr</a:t>
            </a:r>
            <a:r>
              <a:rPr lang="en-US" altLang="ko-KR" sz="1400" dirty="0" smtClean="0"/>
              <a:t>() {return or;}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 smtClean="0"/>
              <a:t>setOr</a:t>
            </a:r>
            <a:r>
              <a:rPr lang="en-US" altLang="ko-KR" sz="1400" dirty="0" smtClean="0"/>
              <a:t>(Orange or) {</a:t>
            </a:r>
            <a:r>
              <a:rPr lang="en-US" altLang="ko-KR" sz="1400" dirty="0" err="1" smtClean="0"/>
              <a:t>this.or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or;}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875544" y="4775332"/>
            <a:ext cx="518717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</a:t>
            </a:r>
            <a:r>
              <a:rPr lang="en-US" altLang="ko-KR" sz="1400" dirty="0" smtClean="0"/>
              <a:t>class Orange </a:t>
            </a:r>
            <a:r>
              <a:rPr lang="en-US" altLang="ko-KR" sz="1400" dirty="0"/>
              <a:t>{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return "I am an o</a:t>
            </a:r>
            <a:r>
              <a:rPr lang="en-US" altLang="ko-KR" sz="1400" dirty="0" smtClean="0"/>
              <a:t>range";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062720" y="3174894"/>
            <a:ext cx="5187177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FruitAndBox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// </a:t>
            </a:r>
            <a:r>
              <a:rPr lang="ko-KR" altLang="en-US" sz="1400" dirty="0" smtClean="0"/>
              <a:t>사과 상자와 오렌지 상자 생성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AppleBox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appleBox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AppleBox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OrangeBox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orangeBox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OrangeBox</a:t>
            </a:r>
            <a:r>
              <a:rPr lang="en-US" altLang="ko-KR" sz="1400" dirty="0" smtClean="0"/>
              <a:t>();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// </a:t>
            </a:r>
            <a:r>
              <a:rPr lang="ko-KR" altLang="en-US" sz="1400" dirty="0" smtClean="0"/>
              <a:t>사과와 오렌지를 각각의 상자에 담는다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appleBox.setAp</a:t>
            </a:r>
            <a:r>
              <a:rPr lang="en-US" altLang="ko-KR" sz="1400" dirty="0"/>
              <a:t>(new Apple());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 smtClean="0"/>
              <a:t>orangeBox.setOr</a:t>
            </a:r>
            <a:r>
              <a:rPr lang="en-US" altLang="ko-KR" sz="1400" dirty="0" smtClean="0"/>
              <a:t>(new </a:t>
            </a:r>
            <a:r>
              <a:rPr lang="en-US" altLang="ko-KR" sz="1400" dirty="0"/>
              <a:t>Orange</a:t>
            </a:r>
            <a:r>
              <a:rPr lang="en-US" altLang="ko-KR" sz="1400" dirty="0" smtClean="0"/>
              <a:t>());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// </a:t>
            </a:r>
            <a:r>
              <a:rPr lang="ko-KR" altLang="en-US" sz="1400" dirty="0" smtClean="0"/>
              <a:t>사과와 오렌지를 각각의 상자에서 꺼낸다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    Apple </a:t>
            </a:r>
            <a:r>
              <a:rPr lang="en-US" altLang="ko-KR" sz="1400" dirty="0" err="1"/>
              <a:t>ap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appleBox.getAp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Orange or = </a:t>
            </a:r>
            <a:r>
              <a:rPr lang="en-US" altLang="ko-KR" sz="1400" dirty="0" err="1" smtClean="0"/>
              <a:t>orangeBox.getOr</a:t>
            </a:r>
            <a:r>
              <a:rPr lang="en-US" altLang="ko-KR" sz="1400" dirty="0" smtClean="0"/>
              <a:t>();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ap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(or);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사과 상자와 오렌지상자가 하는 일은 성격과 내용이 같아 하나의 클래스로 대체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Box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클래스를 사과와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오렌지뿐</a:t>
            </a:r>
            <a:r>
              <a:rPr lang="ko-KR" altLang="en-US" sz="1400" dirty="0" smtClean="0">
                <a:solidFill>
                  <a:schemeClr val="tx1"/>
                </a:solidFill>
              </a:rPr>
              <a:t> 아니라 무엇이든 담을 수 있는 클래스로 변경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Box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인스턴스에서 내용물을 꺼낼 때 형 변환 필요 </a:t>
            </a:r>
            <a:r>
              <a:rPr lang="en-US" altLang="ko-KR" sz="1400" dirty="0" smtClean="0">
                <a:solidFill>
                  <a:schemeClr val="tx1"/>
                </a:solidFill>
              </a:rPr>
              <a:t>-&gt; </a:t>
            </a:r>
            <a:r>
              <a:rPr lang="ko-KR" altLang="en-US" sz="1400" dirty="0" smtClean="0">
                <a:solidFill>
                  <a:schemeClr val="tx1"/>
                </a:solidFill>
              </a:rPr>
              <a:t>귀찮고 실수로 이어질 가능성 존재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제네릭의 이해와 기본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75545" y="1584578"/>
            <a:ext cx="518717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Apple {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return "I am an apple";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875543" y="3923680"/>
            <a:ext cx="518717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</a:t>
            </a:r>
            <a:r>
              <a:rPr lang="en-US" altLang="ko-KR" sz="1400" dirty="0" smtClean="0"/>
              <a:t>class Box </a:t>
            </a:r>
            <a:r>
              <a:rPr lang="en-US" altLang="ko-KR" sz="1400" dirty="0"/>
              <a:t>{</a:t>
            </a:r>
          </a:p>
          <a:p>
            <a:pPr defTabSz="360000"/>
            <a:r>
              <a:rPr lang="en-US" altLang="ko-KR" sz="1400" dirty="0"/>
              <a:t>    private </a:t>
            </a:r>
            <a:r>
              <a:rPr lang="en-US" altLang="ko-KR" sz="1400" dirty="0" smtClean="0"/>
              <a:t>Object 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smtClean="0"/>
              <a:t>Object </a:t>
            </a:r>
            <a:r>
              <a:rPr lang="en-US" altLang="ko-KR" sz="1400" dirty="0" err="1" smtClean="0"/>
              <a:t>getObj</a:t>
            </a:r>
            <a:r>
              <a:rPr lang="en-US" altLang="ko-KR" sz="1400" dirty="0" smtClean="0"/>
              <a:t>() {return 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 smtClean="0"/>
              <a:t>setObj</a:t>
            </a:r>
            <a:r>
              <a:rPr lang="en-US" altLang="ko-KR" sz="1400" dirty="0" smtClean="0"/>
              <a:t>(Object 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) {this.obj </a:t>
            </a:r>
            <a:r>
              <a:rPr lang="en-US" altLang="ko-KR" sz="1400" dirty="0"/>
              <a:t>= 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75544" y="2754129"/>
            <a:ext cx="518717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</a:t>
            </a:r>
            <a:r>
              <a:rPr lang="en-US" altLang="ko-KR" sz="1400" dirty="0" smtClean="0"/>
              <a:t>class Orange </a:t>
            </a:r>
            <a:r>
              <a:rPr lang="en-US" altLang="ko-KR" sz="1400" dirty="0"/>
              <a:t>{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return "I am an o</a:t>
            </a:r>
            <a:r>
              <a:rPr lang="en-US" altLang="ko-KR" sz="1400" dirty="0" smtClean="0"/>
              <a:t>range";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062720" y="1584578"/>
            <a:ext cx="5187177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smtClean="0"/>
              <a:t>FruitAndBox2 </a:t>
            </a:r>
            <a:r>
              <a:rPr lang="en-US" altLang="ko-KR" sz="1400" dirty="0"/>
              <a:t>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상자 생성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Box </a:t>
            </a:r>
            <a:r>
              <a:rPr lang="en-US" altLang="ko-KR" sz="1400" dirty="0" err="1"/>
              <a:t>appleBox</a:t>
            </a:r>
            <a:r>
              <a:rPr lang="en-US" altLang="ko-KR" sz="1400" dirty="0"/>
              <a:t> = new Box();</a:t>
            </a:r>
          </a:p>
          <a:p>
            <a:pPr defTabSz="360000"/>
            <a:r>
              <a:rPr lang="en-US" altLang="ko-KR" sz="1400" dirty="0"/>
              <a:t>        Box </a:t>
            </a:r>
            <a:r>
              <a:rPr lang="en-US" altLang="ko-KR" sz="1400" dirty="0" err="1"/>
              <a:t>orangeBox</a:t>
            </a:r>
            <a:r>
              <a:rPr lang="en-US" altLang="ko-KR" sz="1400" dirty="0"/>
              <a:t> = new Box();</a:t>
            </a:r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사과와 오렌지를 각각의 상자에 담는다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appleBox.setObj</a:t>
            </a:r>
            <a:r>
              <a:rPr lang="en-US" altLang="ko-KR" sz="1400" dirty="0"/>
              <a:t>(new Apple());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orangeBox.setObj</a:t>
            </a:r>
            <a:r>
              <a:rPr lang="en-US" altLang="ko-KR" sz="1400" dirty="0"/>
              <a:t>(new Orange());</a:t>
            </a:r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상자에서 사과와 오렌지를 꺼낸다</a:t>
            </a:r>
            <a:r>
              <a:rPr lang="en-US" altLang="ko-KR" sz="1400" dirty="0"/>
              <a:t>.</a:t>
            </a:r>
          </a:p>
          <a:p>
            <a:pPr defTabSz="360000"/>
            <a:r>
              <a:rPr lang="en-US" altLang="ko-KR" sz="1400" dirty="0"/>
              <a:t>        Apple </a:t>
            </a:r>
            <a:r>
              <a:rPr lang="en-US" altLang="ko-KR" sz="1400" dirty="0" err="1"/>
              <a:t>ap</a:t>
            </a:r>
            <a:r>
              <a:rPr lang="en-US" altLang="ko-KR" sz="1400" dirty="0"/>
              <a:t> = (Apple) </a:t>
            </a:r>
            <a:r>
              <a:rPr lang="en-US" altLang="ko-KR" sz="1400" dirty="0" err="1"/>
              <a:t>appleBox.getObj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Orange or = (Orange) </a:t>
            </a:r>
            <a:r>
              <a:rPr lang="en-US" altLang="ko-KR" sz="1400" dirty="0" err="1"/>
              <a:t>orangeBox.getObj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ap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(or);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161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Box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인스턴스에서 내용물을 꺼낼 때 형 변환 필요 </a:t>
            </a:r>
            <a:r>
              <a:rPr lang="en-US" altLang="ko-KR" sz="1400" dirty="0" smtClean="0">
                <a:solidFill>
                  <a:schemeClr val="tx1"/>
                </a:solidFill>
              </a:rPr>
              <a:t>-&gt; </a:t>
            </a:r>
            <a:r>
              <a:rPr lang="ko-KR" altLang="en-US" sz="1400" dirty="0" smtClean="0">
                <a:solidFill>
                  <a:schemeClr val="tx1"/>
                </a:solidFill>
              </a:rPr>
              <a:t>귀찮고 실수로 이어질 가능성 존재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문자열을 저장한 것은 컴파일 과정에서 발견되지 않음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인스턴스가 아닌 문자열을 저장한 뒤 다시 인스턴스로 저장하려 하면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ClassCastException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예외 발생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예외 발생 보다는 코드 컴파일 시 오류로 발생하면 쉽게 오류를 발견할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제네릭의 이해와 기본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75545" y="1584578"/>
            <a:ext cx="518717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Apple {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return "I am an apple";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875543" y="3923680"/>
            <a:ext cx="518717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</a:t>
            </a:r>
            <a:r>
              <a:rPr lang="en-US" altLang="ko-KR" sz="1400" dirty="0" smtClean="0"/>
              <a:t>class Box </a:t>
            </a:r>
            <a:r>
              <a:rPr lang="en-US" altLang="ko-KR" sz="1400" dirty="0"/>
              <a:t>{</a:t>
            </a:r>
          </a:p>
          <a:p>
            <a:pPr defTabSz="360000"/>
            <a:r>
              <a:rPr lang="en-US" altLang="ko-KR" sz="1400" dirty="0"/>
              <a:t>    private </a:t>
            </a:r>
            <a:r>
              <a:rPr lang="en-US" altLang="ko-KR" sz="1400" dirty="0" smtClean="0"/>
              <a:t>Object 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smtClean="0"/>
              <a:t>Object </a:t>
            </a:r>
            <a:r>
              <a:rPr lang="en-US" altLang="ko-KR" sz="1400" dirty="0" err="1" smtClean="0"/>
              <a:t>getObj</a:t>
            </a:r>
            <a:r>
              <a:rPr lang="en-US" altLang="ko-KR" sz="1400" dirty="0" smtClean="0"/>
              <a:t>() {return 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 smtClean="0"/>
              <a:t>setObj</a:t>
            </a:r>
            <a:r>
              <a:rPr lang="en-US" altLang="ko-KR" sz="1400" dirty="0" smtClean="0"/>
              <a:t>(Object 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) {this.obj </a:t>
            </a:r>
            <a:r>
              <a:rPr lang="en-US" altLang="ko-KR" sz="1400" dirty="0"/>
              <a:t>= 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875544" y="2754129"/>
            <a:ext cx="518717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</a:t>
            </a:r>
            <a:r>
              <a:rPr lang="en-US" altLang="ko-KR" sz="1400" dirty="0" smtClean="0"/>
              <a:t>class Orange </a:t>
            </a:r>
            <a:r>
              <a:rPr lang="en-US" altLang="ko-KR" sz="1400" dirty="0"/>
              <a:t>{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return "I am an o</a:t>
            </a:r>
            <a:r>
              <a:rPr lang="en-US" altLang="ko-KR" sz="1400" dirty="0" smtClean="0"/>
              <a:t>range";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062720" y="1584578"/>
            <a:ext cx="5187177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FruitAndBoxFault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Box </a:t>
            </a:r>
            <a:r>
              <a:rPr lang="en-US" altLang="ko-KR" sz="1400" dirty="0" err="1"/>
              <a:t>aBox</a:t>
            </a:r>
            <a:r>
              <a:rPr lang="en-US" altLang="ko-KR" sz="1400" dirty="0"/>
              <a:t> = new Box();</a:t>
            </a:r>
          </a:p>
          <a:p>
            <a:pPr defTabSz="360000"/>
            <a:r>
              <a:rPr lang="en-US" altLang="ko-KR" sz="1400" dirty="0"/>
              <a:t>        Box </a:t>
            </a:r>
            <a:r>
              <a:rPr lang="en-US" altLang="ko-KR" sz="1400" dirty="0" err="1"/>
              <a:t>oBox</a:t>
            </a:r>
            <a:r>
              <a:rPr lang="en-US" altLang="ko-KR" sz="1400" dirty="0"/>
              <a:t> = new Box</a:t>
            </a:r>
            <a:r>
              <a:rPr lang="en-US" altLang="ko-KR" sz="1400" dirty="0" smtClean="0"/>
              <a:t>();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아래 두 문장에서 사과와 오렌지가 </a:t>
            </a:r>
            <a:r>
              <a:rPr lang="ko-KR" altLang="en-US" sz="1400" dirty="0" err="1"/>
              <a:t>이닌</a:t>
            </a:r>
            <a:r>
              <a:rPr lang="ko-KR" altLang="en-US" sz="1400" dirty="0"/>
              <a:t> 문자열 저장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aBox.set</a:t>
            </a:r>
            <a:r>
              <a:rPr lang="en-US" altLang="ko-KR" sz="1400" dirty="0"/>
              <a:t>("Apple");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aBox.set</a:t>
            </a:r>
            <a:r>
              <a:rPr lang="en-US" altLang="ko-KR" sz="1400" dirty="0"/>
              <a:t>("Orange</a:t>
            </a:r>
            <a:r>
              <a:rPr lang="en-US" altLang="ko-KR" sz="1400" dirty="0" smtClean="0"/>
              <a:t>");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상자에 과일이 담기지 않았는데 과일을 꺼내려 시도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Apple </a:t>
            </a:r>
            <a:r>
              <a:rPr lang="en-US" altLang="ko-KR" sz="1400" dirty="0" err="1"/>
              <a:t>ap</a:t>
            </a:r>
            <a:r>
              <a:rPr lang="en-US" altLang="ko-KR" sz="1400" dirty="0"/>
              <a:t> = (Apple) </a:t>
            </a:r>
            <a:r>
              <a:rPr lang="en-US" altLang="ko-KR" sz="1400" dirty="0" err="1"/>
              <a:t>aBox.get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Orange or = (Orange) </a:t>
            </a:r>
            <a:r>
              <a:rPr lang="en-US" altLang="ko-KR" sz="1400" dirty="0" err="1"/>
              <a:t>oBox.get</a:t>
            </a:r>
            <a:r>
              <a:rPr lang="en-US" altLang="ko-KR" sz="1400" dirty="0" smtClean="0"/>
              <a:t>();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ap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(or);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622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제네릭 기반의 클래스 정의하기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자료형에</a:t>
            </a:r>
            <a:r>
              <a:rPr lang="ko-KR" altLang="en-US" sz="1400" dirty="0" smtClean="0">
                <a:solidFill>
                  <a:schemeClr val="tx1"/>
                </a:solidFill>
              </a:rPr>
              <a:t> 의존적이지 않은 클래스로 정의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&lt;T&gt; </a:t>
            </a:r>
            <a:r>
              <a:rPr lang="ko-KR" altLang="en-US" sz="1400" dirty="0" smtClean="0">
                <a:solidFill>
                  <a:schemeClr val="tx1"/>
                </a:solidFill>
              </a:rPr>
              <a:t>키워드로 정의하며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1400" dirty="0" smtClean="0">
                <a:solidFill>
                  <a:schemeClr val="tx1"/>
                </a:solidFill>
              </a:rPr>
              <a:t> 인스턴스 생성 시 결정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Box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</a:t>
            </a:r>
            <a:r>
              <a:rPr lang="en-US" altLang="ko-KR" sz="1400" dirty="0" smtClean="0">
                <a:solidFill>
                  <a:schemeClr val="tx1"/>
                </a:solidFill>
              </a:rPr>
              <a:t>T</a:t>
            </a:r>
            <a:r>
              <a:rPr lang="ko-KR" altLang="en-US" sz="1400" dirty="0" smtClean="0">
                <a:solidFill>
                  <a:schemeClr val="tx1"/>
                </a:solidFill>
              </a:rPr>
              <a:t>를 각각 </a:t>
            </a:r>
            <a:r>
              <a:rPr lang="en-US" altLang="ko-KR" sz="1400" dirty="0" smtClean="0">
                <a:solidFill>
                  <a:schemeClr val="tx1"/>
                </a:solidFill>
              </a:rPr>
              <a:t>Apple, Orange</a:t>
            </a:r>
            <a:r>
              <a:rPr lang="ko-KR" altLang="en-US" sz="1400" dirty="0" smtClean="0">
                <a:solidFill>
                  <a:schemeClr val="tx1"/>
                </a:solidFill>
              </a:rPr>
              <a:t>로 결정하여 인스턴스를 생성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사과 상자에는 </a:t>
            </a:r>
            <a:r>
              <a:rPr lang="en-US" altLang="ko-KR" sz="1400" dirty="0" smtClean="0">
                <a:solidFill>
                  <a:schemeClr val="tx1"/>
                </a:solidFill>
              </a:rPr>
              <a:t>Apple</a:t>
            </a:r>
            <a:r>
              <a:rPr lang="ko-KR" altLang="en-US" sz="1400" dirty="0" smtClean="0">
                <a:solidFill>
                  <a:schemeClr val="tx1"/>
                </a:solidFill>
              </a:rPr>
              <a:t>또는 </a:t>
            </a:r>
            <a:r>
              <a:rPr lang="en-US" altLang="ko-KR" sz="1400" dirty="0" smtClean="0">
                <a:solidFill>
                  <a:schemeClr val="tx1"/>
                </a:solidFill>
              </a:rPr>
              <a:t>Apple</a:t>
            </a:r>
            <a:r>
              <a:rPr lang="ko-KR" altLang="en-US" sz="1400" dirty="0" smtClean="0">
                <a:solidFill>
                  <a:schemeClr val="tx1"/>
                </a:solidFill>
              </a:rPr>
              <a:t>을 상속하는 하위 클래스의 인스턴스 저장 가능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오렌지도 동일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제네릭의 이해와 기본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5545" y="2964001"/>
            <a:ext cx="518717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Box&lt;T&gt; {</a:t>
            </a:r>
          </a:p>
          <a:p>
            <a:pPr defTabSz="360000"/>
            <a:r>
              <a:rPr lang="en-US" altLang="ko-KR" sz="1400" dirty="0"/>
              <a:t>    private T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public T </a:t>
            </a:r>
            <a:r>
              <a:rPr lang="en-US" altLang="ko-KR" sz="1400" dirty="0" err="1"/>
              <a:t>getObj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return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setObj</a:t>
            </a:r>
            <a:r>
              <a:rPr lang="en-US" altLang="ko-KR" sz="1400" dirty="0"/>
              <a:t>(T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this.obj =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062720" y="2964001"/>
            <a:ext cx="5187177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FruitAndBox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상자 생성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Box&lt;Apple&gt; </a:t>
            </a:r>
            <a:r>
              <a:rPr lang="en-US" altLang="ko-KR" sz="1400" dirty="0" err="1"/>
              <a:t>appleBox</a:t>
            </a:r>
            <a:r>
              <a:rPr lang="en-US" altLang="ko-KR" sz="1400" dirty="0"/>
              <a:t> = new Box&lt;Apple&gt;();</a:t>
            </a:r>
          </a:p>
          <a:p>
            <a:pPr defTabSz="360000"/>
            <a:r>
              <a:rPr lang="en-US" altLang="ko-KR" sz="1400" dirty="0"/>
              <a:t>        Box&lt;Orange&gt; </a:t>
            </a:r>
            <a:r>
              <a:rPr lang="en-US" altLang="ko-KR" sz="1400" dirty="0" err="1"/>
              <a:t>orangeBox</a:t>
            </a:r>
            <a:r>
              <a:rPr lang="en-US" altLang="ko-KR" sz="1400" dirty="0"/>
              <a:t> = new Box&lt;Orange&gt;();</a:t>
            </a:r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사과와 오렌지를 각각의 상자에 담는다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appleBox.setObj</a:t>
            </a:r>
            <a:r>
              <a:rPr lang="en-US" altLang="ko-KR" sz="1400" dirty="0"/>
              <a:t>(new Apple());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orangeBox.setObj</a:t>
            </a:r>
            <a:r>
              <a:rPr lang="en-US" altLang="ko-KR" sz="1400" dirty="0"/>
              <a:t>(new Orange());</a:t>
            </a:r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상자에서 사과와 오렌지를 꺼낸다</a:t>
            </a:r>
            <a:r>
              <a:rPr lang="en-US" altLang="ko-KR" sz="1400" dirty="0"/>
              <a:t>.</a:t>
            </a:r>
          </a:p>
          <a:p>
            <a:pPr defTabSz="360000"/>
            <a:r>
              <a:rPr lang="en-US" altLang="ko-KR" sz="1400" dirty="0"/>
              <a:t>        Apple </a:t>
            </a:r>
            <a:r>
              <a:rPr lang="en-US" altLang="ko-KR" sz="1400" dirty="0" err="1"/>
              <a:t>ap</a:t>
            </a:r>
            <a:r>
              <a:rPr lang="en-US" altLang="ko-KR" sz="1400" dirty="0"/>
              <a:t> = (Apple) </a:t>
            </a:r>
            <a:r>
              <a:rPr lang="en-US" altLang="ko-KR" sz="1400" dirty="0" err="1"/>
              <a:t>appleBox.getObj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Orange or = (Orange) </a:t>
            </a:r>
            <a:r>
              <a:rPr lang="en-US" altLang="ko-KR" sz="1400" dirty="0" err="1"/>
              <a:t>orangeBox.getObj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ap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(or);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75544" y="5245359"/>
            <a:ext cx="5187175" cy="9541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defTabSz="360000">
              <a:buFontTx/>
              <a:buChar char="-"/>
            </a:pPr>
            <a:r>
              <a:rPr lang="en-US" altLang="ko-KR" sz="1400" dirty="0" smtClean="0"/>
              <a:t>Box&lt;T&gt;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T : </a:t>
            </a:r>
            <a:r>
              <a:rPr lang="ko-KR" altLang="en-US" sz="1400" dirty="0" smtClean="0"/>
              <a:t>타입 매개변수</a:t>
            </a:r>
            <a:r>
              <a:rPr lang="en-US" altLang="ko-KR" sz="1400" dirty="0" smtClean="0"/>
              <a:t>(Type Parameter)</a:t>
            </a:r>
          </a:p>
          <a:p>
            <a:pPr marL="285750" indent="-285750" defTabSz="360000">
              <a:buFontTx/>
              <a:buChar char="-"/>
            </a:pPr>
            <a:r>
              <a:rPr lang="en-US" altLang="ko-KR" sz="1400" dirty="0" smtClean="0"/>
              <a:t>Box&lt;Apple&gt;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Apple : </a:t>
            </a:r>
            <a:r>
              <a:rPr lang="ko-KR" altLang="en-US" sz="1400" dirty="0" smtClean="0"/>
              <a:t>타입 인자</a:t>
            </a:r>
            <a:r>
              <a:rPr lang="en-US" altLang="ko-KR" sz="1400" dirty="0" smtClean="0"/>
              <a:t>(Type Argument)</a:t>
            </a:r>
          </a:p>
          <a:p>
            <a:pPr marL="285750" indent="-285750" defTabSz="360000">
              <a:buFontTx/>
              <a:buChar char="-"/>
            </a:pPr>
            <a:r>
              <a:rPr lang="en-US" altLang="ko-KR" sz="1400" dirty="0" smtClean="0"/>
              <a:t>Box&lt;Apple&gt; : </a:t>
            </a:r>
            <a:r>
              <a:rPr lang="ko-KR" altLang="en-US" sz="1400" dirty="0" err="1" smtClean="0"/>
              <a:t>매개변수화</a:t>
            </a:r>
            <a:r>
              <a:rPr lang="ko-KR" altLang="en-US" sz="1400" dirty="0" smtClean="0"/>
              <a:t> 타입</a:t>
            </a:r>
            <a:r>
              <a:rPr lang="en-US" altLang="ko-KR" sz="1400" dirty="0" smtClean="0"/>
              <a:t>(Parameterized Type) </a:t>
            </a:r>
            <a:r>
              <a:rPr lang="ko-KR" altLang="en-US" sz="1400" dirty="0" smtClean="0"/>
              <a:t>또는 제네릭 타입</a:t>
            </a:r>
            <a:r>
              <a:rPr lang="en-US" altLang="ko-KR" sz="1400" dirty="0" smtClean="0"/>
              <a:t>(Generic Type)</a:t>
            </a:r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앞에서 예외가 발생했던 코드를 제네릭 버전으로 수정하면 예외가 아닌 컴파일 과정에서 오류로 발생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제네릭의 이해와 기본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5545" y="1584578"/>
            <a:ext cx="518717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Apple {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return "I am an apple";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75543" y="3923680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Box&lt;T&gt; {</a:t>
            </a:r>
          </a:p>
          <a:p>
            <a:pPr defTabSz="360000"/>
            <a:r>
              <a:rPr lang="en-US" altLang="ko-KR" sz="1400" dirty="0"/>
              <a:t>    private T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public void set(T o)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 = o;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T get() {</a:t>
            </a:r>
          </a:p>
          <a:p>
            <a:pPr defTabSz="360000"/>
            <a:r>
              <a:rPr lang="en-US" altLang="ko-KR" sz="1400" dirty="0"/>
              <a:t>        return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75544" y="2754129"/>
            <a:ext cx="518717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</a:t>
            </a:r>
            <a:r>
              <a:rPr lang="en-US" altLang="ko-KR" sz="1400" dirty="0" smtClean="0"/>
              <a:t>class Orange </a:t>
            </a:r>
            <a:r>
              <a:rPr lang="en-US" altLang="ko-KR" sz="1400" dirty="0"/>
              <a:t>{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return "I am an o</a:t>
            </a:r>
            <a:r>
              <a:rPr lang="en-US" altLang="ko-KR" sz="1400" dirty="0" smtClean="0"/>
              <a:t>range";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062720" y="1584578"/>
            <a:ext cx="5187177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FruitAndBoxFaultGeneric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Box&lt;Apple&gt; </a:t>
            </a:r>
            <a:r>
              <a:rPr lang="en-US" altLang="ko-KR" sz="1400" dirty="0" err="1"/>
              <a:t>aBox</a:t>
            </a:r>
            <a:r>
              <a:rPr lang="en-US" altLang="ko-KR" sz="1400" dirty="0"/>
              <a:t> = new Box&lt;Apple&gt;();</a:t>
            </a:r>
          </a:p>
          <a:p>
            <a:pPr defTabSz="360000"/>
            <a:r>
              <a:rPr lang="en-US" altLang="ko-KR" sz="1400" dirty="0"/>
              <a:t>        Box&lt;Orange&gt; </a:t>
            </a:r>
            <a:r>
              <a:rPr lang="en-US" altLang="ko-KR" sz="1400" dirty="0" err="1"/>
              <a:t>oBox</a:t>
            </a:r>
            <a:r>
              <a:rPr lang="en-US" altLang="ko-KR" sz="1400" dirty="0"/>
              <a:t> = new Box&lt;Orange&gt;();</a:t>
            </a:r>
          </a:p>
          <a:p>
            <a:pPr defTabSz="360000"/>
            <a:r>
              <a:rPr lang="en-US" altLang="ko-KR" sz="1400" dirty="0"/>
              <a:t>        </a:t>
            </a:r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오류 발생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aBox.set</a:t>
            </a:r>
            <a:r>
              <a:rPr lang="en-US" altLang="ko-KR" sz="1400" dirty="0"/>
              <a:t>("Apple");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aBox.set</a:t>
            </a:r>
            <a:r>
              <a:rPr lang="en-US" altLang="ko-KR" sz="1400" dirty="0"/>
              <a:t>("Orange");</a:t>
            </a:r>
          </a:p>
          <a:p>
            <a:pPr defTabSz="360000"/>
            <a:r>
              <a:rPr lang="en-US" altLang="ko-KR" sz="1400" dirty="0"/>
              <a:t>        </a:t>
            </a:r>
          </a:p>
          <a:p>
            <a:pPr defTabSz="360000"/>
            <a:r>
              <a:rPr lang="en-US" altLang="ko-KR" sz="1400" dirty="0"/>
              <a:t>        Apple </a:t>
            </a:r>
            <a:r>
              <a:rPr lang="en-US" altLang="ko-KR" sz="1400" dirty="0" err="1"/>
              <a:t>ap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aBox.get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Orange </a:t>
            </a:r>
            <a:r>
              <a:rPr lang="en-US" altLang="ko-KR" sz="1400" dirty="0" err="1"/>
              <a:t>og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oBox.get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ap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og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047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다중 매개변수 기반 제네릭 클래스의 정의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둘 이상의 타입 매개변수에 대한 제네릭 클래스 정의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타입 매개변수의 이름은 한 문자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대문자로 명명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자주 사용하는 타입 매개변수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: E(Element), K(Key), N(Number), T(Type), V(value)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제네릭의 이해와 기본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2759029"/>
            <a:ext cx="5187177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DBox</a:t>
            </a:r>
            <a:r>
              <a:rPr lang="en-US" altLang="ko-KR" sz="1400" dirty="0"/>
              <a:t>&lt;L, R&gt; {</a:t>
            </a:r>
          </a:p>
          <a:p>
            <a:pPr defTabSz="360000"/>
            <a:r>
              <a:rPr lang="en-US" altLang="ko-KR" sz="1400" dirty="0"/>
              <a:t>    private L left;</a:t>
            </a:r>
          </a:p>
          <a:p>
            <a:pPr defTabSz="360000"/>
            <a:r>
              <a:rPr lang="en-US" altLang="ko-KR" sz="1400" dirty="0"/>
              <a:t>    private R right;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setData</a:t>
            </a:r>
            <a:r>
              <a:rPr lang="en-US" altLang="ko-KR" sz="1400" dirty="0"/>
              <a:t>(L left, R right)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this.left</a:t>
            </a:r>
            <a:r>
              <a:rPr lang="en-US" altLang="ko-KR" sz="1400" dirty="0"/>
              <a:t> = left;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this.right</a:t>
            </a:r>
            <a:r>
              <a:rPr lang="en-US" altLang="ko-KR" sz="1400" dirty="0"/>
              <a:t> = right;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return </a:t>
            </a:r>
            <a:r>
              <a:rPr lang="en-US" altLang="ko-KR" sz="1400" dirty="0" err="1"/>
              <a:t>this.left</a:t>
            </a:r>
            <a:r>
              <a:rPr lang="en-US" altLang="ko-KR" sz="1400" dirty="0"/>
              <a:t> + " &amp; " + </a:t>
            </a:r>
            <a:r>
              <a:rPr lang="en-US" altLang="ko-KR" sz="1400" dirty="0" err="1"/>
              <a:t>this.right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62721" y="2759029"/>
            <a:ext cx="518717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MultiTypeParam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DBox</a:t>
            </a:r>
            <a:r>
              <a:rPr lang="en-US" altLang="ko-KR" sz="1400" dirty="0"/>
              <a:t>&lt;String, Integer&gt; box = new </a:t>
            </a:r>
            <a:r>
              <a:rPr lang="en-US" altLang="ko-KR" sz="1400" dirty="0" err="1"/>
              <a:t>DBox</a:t>
            </a:r>
            <a:r>
              <a:rPr lang="en-US" altLang="ko-KR" sz="1400" dirty="0"/>
              <a:t>&lt;String, Integer&gt;();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box.setData</a:t>
            </a:r>
            <a:r>
              <a:rPr lang="en-US" altLang="ko-KR" sz="1400" dirty="0"/>
              <a:t>("Apple", 25);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(box);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262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기본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자료형에</a:t>
            </a:r>
            <a:r>
              <a:rPr lang="ko-KR" altLang="en-US" dirty="0" smtClean="0">
                <a:solidFill>
                  <a:schemeClr val="tx1"/>
                </a:solidFill>
              </a:rPr>
              <a:t> 대한 제한 그리고 래퍼 클래스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타입 인자의 생략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제네릭 클래스에 대해 </a:t>
            </a:r>
            <a:r>
              <a:rPr lang="en-US" altLang="ko-KR" sz="1400" dirty="0" smtClean="0">
                <a:solidFill>
                  <a:schemeClr val="tx1"/>
                </a:solidFill>
              </a:rPr>
              <a:t>Box&lt;Apple&gt;</a:t>
            </a:r>
            <a:r>
              <a:rPr lang="ko-KR" altLang="en-US" sz="1400" dirty="0" smtClean="0">
                <a:solidFill>
                  <a:schemeClr val="tx1"/>
                </a:solidFill>
              </a:rPr>
              <a:t>과 같이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매개변수화</a:t>
            </a:r>
            <a:r>
              <a:rPr lang="ko-KR" altLang="en-US" sz="1400" dirty="0" smtClean="0">
                <a:solidFill>
                  <a:schemeClr val="tx1"/>
                </a:solidFill>
              </a:rPr>
              <a:t> 타입을 구성할 때 기본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자료형의</a:t>
            </a:r>
            <a:r>
              <a:rPr lang="ko-KR" altLang="en-US" sz="1400" dirty="0" smtClean="0">
                <a:solidFill>
                  <a:schemeClr val="tx1"/>
                </a:solidFill>
              </a:rPr>
              <a:t> 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등</a:t>
            </a:r>
            <a:r>
              <a:rPr lang="en-US" altLang="ko-KR" sz="1400" dirty="0" smtClean="0">
                <a:solidFill>
                  <a:schemeClr val="tx1"/>
                </a:solidFill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 불가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Box&lt;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&gt; box = new Box&lt;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&gt;()</a:t>
            </a: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ko-KR" altLang="en-US" sz="1400" dirty="0" smtClean="0">
                <a:solidFill>
                  <a:schemeClr val="tx1"/>
                </a:solidFill>
              </a:rPr>
              <a:t>컴파일 오류 발생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기본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자료형에</a:t>
            </a:r>
            <a:r>
              <a:rPr lang="ko-KR" altLang="en-US" sz="1400" dirty="0" smtClean="0">
                <a:solidFill>
                  <a:schemeClr val="tx1"/>
                </a:solidFill>
              </a:rPr>
              <a:t> 대한 래퍼 클래스로 사용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제네릭 관련 문장의 참조 변수를 선언하는 과정에서 오른쪽의 타입 인자 생략 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제네릭의 이해와 기본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3010956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Box&lt;T&gt; {</a:t>
            </a:r>
          </a:p>
          <a:p>
            <a:pPr defTabSz="360000"/>
            <a:r>
              <a:rPr lang="en-US" altLang="ko-KR" sz="1400" dirty="0"/>
              <a:t>    private T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public T </a:t>
            </a:r>
            <a:r>
              <a:rPr lang="en-US" altLang="ko-KR" sz="1400" dirty="0" err="1"/>
              <a:t>getObj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return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setObj</a:t>
            </a:r>
            <a:r>
              <a:rPr lang="en-US" altLang="ko-KR" sz="1400" dirty="0"/>
              <a:t>(T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this.obj =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62721" y="3010956"/>
            <a:ext cx="518717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PrimitivesAndGeneric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Box&lt;Integer&gt; </a:t>
            </a:r>
            <a:r>
              <a:rPr lang="en-US" altLang="ko-KR" sz="1400" dirty="0" err="1"/>
              <a:t>iBox</a:t>
            </a:r>
            <a:r>
              <a:rPr lang="en-US" altLang="ko-KR" sz="1400" dirty="0"/>
              <a:t> = new Box&lt;&gt;();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iBox.setObj</a:t>
            </a:r>
            <a:r>
              <a:rPr lang="en-US" altLang="ko-KR" sz="1400" dirty="0"/>
              <a:t>(125);   // </a:t>
            </a:r>
            <a:r>
              <a:rPr lang="ko-KR" altLang="en-US" sz="1400" dirty="0"/>
              <a:t>오토 </a:t>
            </a:r>
            <a:r>
              <a:rPr lang="ko-KR" altLang="en-US" sz="1400" dirty="0" err="1"/>
              <a:t>박싱</a:t>
            </a:r>
            <a:r>
              <a:rPr lang="ko-KR" altLang="en-US" sz="1400" dirty="0"/>
              <a:t> 진행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iBox.getObj</a:t>
            </a:r>
            <a:r>
              <a:rPr lang="en-US" altLang="ko-KR" sz="1400" dirty="0"/>
              <a:t>();    // </a:t>
            </a:r>
            <a:r>
              <a:rPr lang="ko-KR" altLang="en-US" sz="1400" dirty="0"/>
              <a:t>오토 </a:t>
            </a:r>
            <a:r>
              <a:rPr lang="ko-KR" altLang="en-US" sz="1400" dirty="0" err="1"/>
              <a:t>언박싱</a:t>
            </a:r>
            <a:r>
              <a:rPr lang="ko-KR" altLang="en-US" sz="1400" dirty="0"/>
              <a:t> 진행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463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err="1" smtClean="0">
                <a:solidFill>
                  <a:schemeClr val="tx1"/>
                </a:solidFill>
              </a:rPr>
              <a:t>매개변수화</a:t>
            </a:r>
            <a:r>
              <a:rPr lang="ko-KR" altLang="en-US" dirty="0" smtClean="0">
                <a:solidFill>
                  <a:schemeClr val="tx1"/>
                </a:solidFill>
              </a:rPr>
              <a:t> 타입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</a:rPr>
              <a:t>타입 인자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로 전달하기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상황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상자를 하나 더 생성하여 그 안에 문자열을 저장한 다음 다른 상자에 넣은 뒤 한번 더 다른 상자에 넣음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즉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하나의 문자열을 세 개의 상자로 겹겹이 포장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Box&lt;String&gt;</a:t>
            </a:r>
            <a:r>
              <a:rPr lang="ko-KR" altLang="en-US" sz="1400" dirty="0" smtClean="0">
                <a:solidFill>
                  <a:schemeClr val="tx1"/>
                </a:solidFill>
              </a:rPr>
              <a:t>과 같은 </a:t>
            </a:r>
            <a:r>
              <a:rPr lang="en-US" altLang="ko-KR" sz="1400" dirty="0" smtClean="0">
                <a:solidFill>
                  <a:schemeClr val="tx1"/>
                </a:solidFill>
              </a:rPr>
              <a:t>‘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매개변수화</a:t>
            </a:r>
            <a:r>
              <a:rPr lang="ko-KR" altLang="en-US" sz="1400" dirty="0" smtClean="0">
                <a:solidFill>
                  <a:schemeClr val="tx1"/>
                </a:solidFill>
              </a:rPr>
              <a:t> 타입</a:t>
            </a:r>
            <a:r>
              <a:rPr lang="en-US" altLang="ko-KR" sz="1400" dirty="0" smtClean="0">
                <a:solidFill>
                  <a:schemeClr val="tx1"/>
                </a:solidFill>
              </a:rPr>
              <a:t>’</a:t>
            </a:r>
            <a:r>
              <a:rPr lang="ko-KR" altLang="en-US" sz="1400" dirty="0" smtClean="0">
                <a:solidFill>
                  <a:schemeClr val="tx1"/>
                </a:solidFill>
              </a:rPr>
              <a:t>이 </a:t>
            </a:r>
            <a:r>
              <a:rPr lang="en-US" altLang="ko-KR" sz="1400" dirty="0" smtClean="0">
                <a:solidFill>
                  <a:schemeClr val="tx1"/>
                </a:solidFill>
              </a:rPr>
              <a:t>‘</a:t>
            </a:r>
            <a:r>
              <a:rPr lang="ko-KR" altLang="en-US" sz="1400" dirty="0" smtClean="0">
                <a:solidFill>
                  <a:schemeClr val="tx1"/>
                </a:solidFill>
              </a:rPr>
              <a:t>타입 인자</a:t>
            </a:r>
            <a:r>
              <a:rPr lang="en-US" altLang="ko-KR" sz="1400" dirty="0" smtClean="0">
                <a:solidFill>
                  <a:schemeClr val="tx1"/>
                </a:solidFill>
              </a:rPr>
              <a:t>’</a:t>
            </a:r>
            <a:r>
              <a:rPr lang="ko-KR" altLang="en-US" sz="1400" dirty="0" smtClean="0">
                <a:solidFill>
                  <a:schemeClr val="tx1"/>
                </a:solidFill>
              </a:rPr>
              <a:t>로 사용 될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제네릭의 이해와 기본 문법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2842106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Box&lt;T&gt; {</a:t>
            </a:r>
          </a:p>
          <a:p>
            <a:pPr defTabSz="360000"/>
            <a:r>
              <a:rPr lang="en-US" altLang="ko-KR" sz="1400" dirty="0"/>
              <a:t>    private T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public void set(T o)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 = o;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T get() {</a:t>
            </a:r>
          </a:p>
          <a:p>
            <a:pPr defTabSz="360000"/>
            <a:r>
              <a:rPr lang="en-US" altLang="ko-KR" sz="1400" dirty="0"/>
              <a:t>        return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62721" y="2842106"/>
            <a:ext cx="5187177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BoxInBox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Box&lt;String&gt; </a:t>
            </a:r>
            <a:r>
              <a:rPr lang="en-US" altLang="ko-KR" sz="1400" dirty="0" err="1"/>
              <a:t>sBox</a:t>
            </a:r>
            <a:r>
              <a:rPr lang="en-US" altLang="ko-KR" sz="1400" dirty="0"/>
              <a:t> = new Box&lt;&gt;();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sBox.set</a:t>
            </a:r>
            <a:r>
              <a:rPr lang="en-US" altLang="ko-KR" sz="1400" dirty="0"/>
              <a:t>("I am so Happy</a:t>
            </a:r>
            <a:r>
              <a:rPr lang="en-US" altLang="ko-KR" sz="1400" dirty="0" smtClean="0"/>
              <a:t>.");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Box&lt;Box&lt;String&gt;&gt; </a:t>
            </a:r>
            <a:r>
              <a:rPr lang="en-US" altLang="ko-KR" sz="1400" dirty="0" err="1"/>
              <a:t>wBox</a:t>
            </a:r>
            <a:r>
              <a:rPr lang="en-US" altLang="ko-KR" sz="1400" dirty="0"/>
              <a:t> = new Box&lt;&gt;();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wBox.set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sBox</a:t>
            </a:r>
            <a:r>
              <a:rPr lang="en-US" altLang="ko-KR" sz="1400" dirty="0" smtClean="0"/>
              <a:t>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Box&lt;Box&lt;Box&lt;String&gt;&gt;&gt; </a:t>
            </a:r>
            <a:r>
              <a:rPr lang="en-US" altLang="ko-KR" sz="1400" dirty="0" err="1"/>
              <a:t>zBox</a:t>
            </a:r>
            <a:r>
              <a:rPr lang="en-US" altLang="ko-KR" sz="1400" dirty="0"/>
              <a:t> = new Box&lt;&gt;();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zBox.set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wBox</a:t>
            </a:r>
            <a:r>
              <a:rPr lang="en-US" altLang="ko-KR" sz="1400" dirty="0" smtClean="0"/>
              <a:t>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zBox.get</a:t>
            </a:r>
            <a:r>
              <a:rPr lang="en-US" altLang="ko-KR" sz="1400" dirty="0"/>
              <a:t>().get().get());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1044473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</TotalTime>
  <Words>2469</Words>
  <Application>Microsoft Office PowerPoint</Application>
  <PresentationFormat>와이드스크린</PresentationFormat>
  <Paragraphs>517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206</cp:revision>
  <cp:lastPrinted>2020-11-06T08:41:14Z</cp:lastPrinted>
  <dcterms:created xsi:type="dcterms:W3CDTF">2020-08-17T03:45:59Z</dcterms:created>
  <dcterms:modified xsi:type="dcterms:W3CDTF">2020-11-06T08:41:26Z</dcterms:modified>
</cp:coreProperties>
</file>