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65" r:id="rId7"/>
    <p:sldId id="276" r:id="rId8"/>
    <p:sldId id="266" r:id="rId9"/>
    <p:sldId id="267" r:id="rId10"/>
    <p:sldId id="27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과정 진행 시 컴파일 과정에서 오류 발견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400" dirty="0">
                <a:solidFill>
                  <a:schemeClr val="tx1"/>
                </a:solidFill>
              </a:rPr>
              <a:t>static void </a:t>
            </a:r>
            <a:r>
              <a:rPr lang="en-US" altLang="ko-KR" sz="1400" dirty="0" err="1">
                <a:solidFill>
                  <a:schemeClr val="tx1"/>
                </a:solidFill>
              </a:rPr>
              <a:t>outBox</a:t>
            </a:r>
            <a:r>
              <a:rPr lang="en-US" altLang="ko-KR" sz="1400" dirty="0">
                <a:solidFill>
                  <a:schemeClr val="tx1"/>
                </a:solidFill>
              </a:rPr>
              <a:t>(Box&lt;Toy&gt; box) -&gt; public static void </a:t>
            </a:r>
            <a:r>
              <a:rPr lang="en-US" altLang="ko-KR" sz="1400" dirty="0" err="1">
                <a:solidFill>
                  <a:schemeClr val="tx1"/>
                </a:solidFill>
              </a:rPr>
              <a:t>outBox</a:t>
            </a:r>
            <a:r>
              <a:rPr lang="en-US" altLang="ko-KR" sz="1400" dirty="0">
                <a:solidFill>
                  <a:schemeClr val="tx1"/>
                </a:solidFill>
              </a:rPr>
              <a:t>(Box&lt;? extends Toy&gt; box) 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위와 같이 변경 시 </a:t>
            </a:r>
            <a:r>
              <a:rPr lang="en-US" altLang="ko-KR" sz="1400" dirty="0" smtClean="0">
                <a:solidFill>
                  <a:schemeClr val="tx1"/>
                </a:solidFill>
              </a:rPr>
              <a:t>set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호출이 불가능한 이유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매개변수로 </a:t>
            </a:r>
            <a:r>
              <a:rPr lang="en-US" altLang="ko-KR" sz="1400" dirty="0" smtClean="0">
                <a:solidFill>
                  <a:schemeClr val="tx1"/>
                </a:solidFill>
              </a:rPr>
              <a:t>Toy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인스턴스를 저장할 수 있는 상자만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Box&lt;T&gt;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인스턴스만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전달된다는 사실을 보장할 수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400" dirty="0" smtClean="0">
                <a:solidFill>
                  <a:schemeClr val="tx1"/>
                </a:solidFill>
              </a:rPr>
              <a:t>Toy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상속하는 클래스가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타입인자로</a:t>
            </a:r>
            <a:r>
              <a:rPr lang="ko-KR" altLang="en-US" sz="1400" dirty="0" smtClean="0">
                <a:solidFill>
                  <a:schemeClr val="tx1"/>
                </a:solidFill>
              </a:rPr>
              <a:t> 전달 된다면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Toy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인스턴스를 상자에 담을 수 없음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5" y="2935704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ob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o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T get()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5542" y="4105255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BoundedWildcardBase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Box&lt;Toy&gt; box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BoxHandler.inBox</a:t>
            </a:r>
            <a:r>
              <a:rPr lang="en-US" altLang="ko-KR" sz="1400" dirty="0"/>
              <a:t>(box, new Toy());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BoxHandler.outBox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62719" y="2935704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BoxHandler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outBox</a:t>
            </a:r>
            <a:r>
              <a:rPr lang="en-US" altLang="ko-KR" sz="1400" dirty="0"/>
              <a:t>(Box</a:t>
            </a:r>
            <a:r>
              <a:rPr lang="en-US" altLang="ko-KR" sz="1400" dirty="0" smtClean="0"/>
              <a:t>&lt;? extends Toy&gt; </a:t>
            </a:r>
            <a:r>
              <a:rPr lang="en-US" altLang="ko-KR" sz="1400" dirty="0"/>
              <a:t>box) {</a:t>
            </a:r>
          </a:p>
          <a:p>
            <a:pPr defTabSz="360000"/>
            <a:r>
              <a:rPr lang="en-US" altLang="ko-KR" sz="1400" dirty="0"/>
              <a:t>        Toy t = </a:t>
            </a:r>
            <a:r>
              <a:rPr lang="en-US" altLang="ko-KR" sz="1400" dirty="0" err="1"/>
              <a:t>box.get</a:t>
            </a:r>
            <a:r>
              <a:rPr lang="en-US" altLang="ko-KR" sz="1400" dirty="0" smtClean="0"/>
              <a:t>();	// </a:t>
            </a:r>
            <a:r>
              <a:rPr lang="ko-KR" altLang="en-US" sz="1400" dirty="0" smtClean="0"/>
              <a:t>상자에서 꺼내기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inBox</a:t>
            </a:r>
            <a:r>
              <a:rPr lang="en-US" altLang="ko-KR" sz="1400" dirty="0"/>
              <a:t>(Box&lt;Toy&gt; box, Toy n)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</a:t>
            </a:r>
            <a:r>
              <a:rPr lang="en-US" altLang="ko-KR" sz="1400" dirty="0"/>
              <a:t>(n</a:t>
            </a:r>
            <a:r>
              <a:rPr lang="en-US" altLang="ko-KR" sz="1400" dirty="0" smtClean="0"/>
              <a:t>);	// </a:t>
            </a:r>
            <a:r>
              <a:rPr lang="ko-KR" altLang="en-US" sz="1400" dirty="0" smtClean="0"/>
              <a:t>상자에 넣기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62719" y="4751586"/>
            <a:ext cx="51871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Toy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 return "I am a Toy";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7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언제 와일드카드에 제한을 걸어야 하는가</a:t>
            </a:r>
            <a:r>
              <a:rPr lang="en-US" altLang="ko-KR" dirty="0" smtClean="0">
                <a:solidFill>
                  <a:schemeClr val="tx1"/>
                </a:solidFill>
              </a:rPr>
              <a:t>? : (3) </a:t>
            </a:r>
            <a:r>
              <a:rPr lang="ko-KR" altLang="en-US" dirty="0" smtClean="0">
                <a:solidFill>
                  <a:schemeClr val="tx1"/>
                </a:solidFill>
              </a:rPr>
              <a:t>하한 제한의 목적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inBox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400" dirty="0">
                <a:solidFill>
                  <a:schemeClr val="tx1"/>
                </a:solidFill>
              </a:rPr>
              <a:t> 잘 동작하지만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필요한 만큼만 기능을 허용하여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코드의 오류가 컴파일 과정에서 최대한 발견되도록 한다</a:t>
            </a:r>
            <a:r>
              <a:rPr lang="en-US" altLang="ko-KR" sz="1400" dirty="0">
                <a:solidFill>
                  <a:schemeClr val="tx1"/>
                </a:solidFill>
              </a:rPr>
              <a:t>.＂</a:t>
            </a:r>
            <a:r>
              <a:rPr lang="ko-KR" altLang="en-US" sz="1400" dirty="0">
                <a:solidFill>
                  <a:schemeClr val="tx1"/>
                </a:solidFill>
              </a:rPr>
              <a:t>라는 조건을 만족하지 </a:t>
            </a:r>
            <a:r>
              <a:rPr lang="ko-KR" altLang="en-US" sz="1400" dirty="0" smtClean="0">
                <a:solidFill>
                  <a:schemeClr val="tx1"/>
                </a:solidFill>
              </a:rPr>
              <a:t>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inBox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인스턴스를 저장하는 것이 목적인데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myToy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box.get</a:t>
            </a:r>
            <a:r>
              <a:rPr lang="en-US" altLang="ko-KR" sz="1400" dirty="0" smtClean="0">
                <a:solidFill>
                  <a:schemeClr val="tx1"/>
                </a:solidFill>
              </a:rPr>
              <a:t>();”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코드를 넣을 수 있다면 실수이며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이는 컴파일 과정에서 발견되지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이러한 실수를 방지하기 위해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정의할 때 매개변수 </a:t>
            </a:r>
            <a:r>
              <a:rPr lang="en-US" altLang="ko-KR" sz="1400" dirty="0">
                <a:solidFill>
                  <a:schemeClr val="tx1"/>
                </a:solidFill>
              </a:rPr>
              <a:t>box</a:t>
            </a:r>
            <a:r>
              <a:rPr lang="ko-KR" altLang="en-US" sz="1400" dirty="0">
                <a:solidFill>
                  <a:schemeClr val="tx1"/>
                </a:solidFill>
              </a:rPr>
              <a:t>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set</a:t>
            </a:r>
            <a:r>
              <a:rPr lang="ko-KR" altLang="en-US" sz="1400" dirty="0">
                <a:solidFill>
                  <a:schemeClr val="tx1"/>
                </a:solidFill>
              </a:rPr>
              <a:t>은 가능하지만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get</a:t>
            </a:r>
            <a:r>
              <a:rPr lang="ko-KR" altLang="en-US" sz="1400" dirty="0">
                <a:solidFill>
                  <a:schemeClr val="tx1"/>
                </a:solidFill>
              </a:rPr>
              <a:t>은 불가능하도록 </a:t>
            </a:r>
            <a:r>
              <a:rPr lang="ko-KR" altLang="en-US" sz="1400" dirty="0" smtClean="0">
                <a:solidFill>
                  <a:schemeClr val="tx1"/>
                </a:solidFill>
              </a:rPr>
              <a:t>제한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public static void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inBox</a:t>
            </a:r>
            <a:r>
              <a:rPr lang="en-US" altLang="ko-KR" sz="1400" dirty="0" smtClean="0">
                <a:solidFill>
                  <a:schemeClr val="tx1"/>
                </a:solidFill>
              </a:rPr>
              <a:t>(Box&lt;Toy&gt; box, Toy n) -&gt; </a:t>
            </a:r>
            <a:r>
              <a:rPr lang="en-US" altLang="ko-KR" sz="1400" dirty="0">
                <a:solidFill>
                  <a:schemeClr val="tx1"/>
                </a:solidFill>
              </a:rPr>
              <a:t>public static void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inBox</a:t>
            </a:r>
            <a:r>
              <a:rPr lang="en-US" altLang="ko-KR" sz="1400" dirty="0" smtClean="0">
                <a:solidFill>
                  <a:schemeClr val="tx1"/>
                </a:solidFill>
              </a:rPr>
              <a:t>(Box&lt;? super Toy&gt; </a:t>
            </a:r>
            <a:r>
              <a:rPr lang="en-US" altLang="ko-KR" sz="1400" dirty="0">
                <a:solidFill>
                  <a:schemeClr val="tx1"/>
                </a:solidFill>
              </a:rPr>
              <a:t>box, Toy 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반환형을 </a:t>
            </a:r>
            <a:r>
              <a:rPr lang="en-US" altLang="ko-KR" sz="1400" dirty="0" smtClean="0">
                <a:solidFill>
                  <a:schemeClr val="tx1"/>
                </a:solidFill>
              </a:rPr>
              <a:t>Toy</a:t>
            </a:r>
            <a:r>
              <a:rPr lang="ko-KR" altLang="en-US" sz="1400" dirty="0" smtClean="0">
                <a:solidFill>
                  <a:schemeClr val="tx1"/>
                </a:solidFill>
              </a:rPr>
              <a:t>로 결정할 수 없기 때문에 </a:t>
            </a:r>
            <a:r>
              <a:rPr lang="en-US" altLang="ko-KR" sz="1400" dirty="0" smtClean="0">
                <a:solidFill>
                  <a:schemeClr val="tx1"/>
                </a:solidFill>
              </a:rPr>
              <a:t>get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사용 시 오류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400" dirty="0" smtClean="0">
                <a:solidFill>
                  <a:schemeClr val="tx1"/>
                </a:solidFill>
              </a:rPr>
              <a:t>Toy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클래스가 </a:t>
            </a:r>
            <a:r>
              <a:rPr lang="en-US" altLang="ko-KR" sz="1400" dirty="0" smtClean="0">
                <a:solidFill>
                  <a:schemeClr val="tx1"/>
                </a:solidFill>
              </a:rPr>
              <a:t>Plastic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클래스로부터 상속받았다면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Box&lt;plastic&gt;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인스턴스로 생성하였을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get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반환형이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Box&lt;Toy&gt;</a:t>
            </a:r>
            <a:r>
              <a:rPr lang="ko-KR" altLang="en-US" sz="1400" dirty="0" smtClean="0">
                <a:solidFill>
                  <a:schemeClr val="tx1"/>
                </a:solidFill>
              </a:rPr>
              <a:t>가 아니기 때문에 오류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9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언제 와일드카드에 제한을 걸어야 하는가</a:t>
            </a:r>
            <a:r>
              <a:rPr lang="en-US" altLang="ko-KR" dirty="0" smtClean="0">
                <a:solidFill>
                  <a:schemeClr val="tx1"/>
                </a:solidFill>
              </a:rPr>
              <a:t>? : (4) </a:t>
            </a:r>
            <a:r>
              <a:rPr lang="ko-KR" altLang="en-US" dirty="0" smtClean="0">
                <a:solidFill>
                  <a:schemeClr val="tx1"/>
                </a:solidFill>
              </a:rPr>
              <a:t>정리하기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와일드카드의 상한과 하한 제한이 필요한 이유의 본질은 그 자체로 이해하기 난해함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아래 규칙으로 정리하는 것을 추천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Box&lt;? extends Toy&gt; box -&gt; box</a:t>
            </a:r>
            <a:r>
              <a:rPr lang="ko-KR" altLang="en-US" sz="1400" dirty="0" smtClean="0">
                <a:solidFill>
                  <a:schemeClr val="tx1"/>
                </a:solidFill>
              </a:rPr>
              <a:t>가 참조하는 인스턴스를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get </a:t>
            </a:r>
            <a:r>
              <a:rPr lang="ko-KR" altLang="en-US" sz="1400" dirty="0" smtClean="0">
                <a:solidFill>
                  <a:schemeClr val="tx1"/>
                </a:solidFill>
              </a:rPr>
              <a:t>작업만 허용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Box&lt;? super Toy&gt; box -&gt; box</a:t>
            </a:r>
            <a:r>
              <a:rPr lang="ko-KR" altLang="en-US" sz="1400" dirty="0" smtClean="0">
                <a:solidFill>
                  <a:schemeClr val="tx1"/>
                </a:solidFill>
              </a:rPr>
              <a:t>가 참조하는 인스턴스를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set </a:t>
            </a:r>
            <a:r>
              <a:rPr lang="ko-KR" altLang="en-US" sz="1400" dirty="0" smtClean="0">
                <a:solidFill>
                  <a:schemeClr val="tx1"/>
                </a:solidFill>
              </a:rPr>
              <a:t>작업만 허용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3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제네릭</a:t>
            </a:r>
            <a:r>
              <a:rPr lang="ko-KR" altLang="en-US" dirty="0" smtClean="0">
                <a:solidFill>
                  <a:schemeClr val="tx1"/>
                </a:solidFill>
              </a:rPr>
              <a:t> 클래스와 상속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제네릭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클래스도 상속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SteelBox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Box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상속하기 때문에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“Box&lt;Integer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SteelBox</a:t>
            </a:r>
            <a:r>
              <a:rPr lang="en-US" altLang="ko-KR" sz="1400" dirty="0">
                <a:solidFill>
                  <a:schemeClr val="tx1"/>
                </a:solidFill>
              </a:rPr>
              <a:t>&lt;&gt;(7959</a:t>
            </a:r>
            <a:r>
              <a:rPr lang="en-US" altLang="ko-KR" sz="1400" dirty="0" smtClean="0">
                <a:solidFill>
                  <a:schemeClr val="tx1"/>
                </a:solidFill>
              </a:rPr>
              <a:t>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dirty="0" smtClean="0">
                <a:solidFill>
                  <a:schemeClr val="tx1"/>
                </a:solidFill>
              </a:rPr>
              <a:t> 구성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SteelBox</a:t>
            </a:r>
            <a:r>
              <a:rPr lang="en-US" altLang="ko-KR" sz="1400" dirty="0" smtClean="0">
                <a:solidFill>
                  <a:schemeClr val="tx1"/>
                </a:solidFill>
              </a:rPr>
              <a:t>&lt;Integer&gt;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제네릭 타입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Box&lt;Integer&gt;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제네릭 타입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ko-KR" altLang="en-US" sz="1400" dirty="0" smtClean="0">
                <a:solidFill>
                  <a:schemeClr val="tx1"/>
                </a:solidFill>
              </a:rPr>
              <a:t> 상속한다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.”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타입인자의</a:t>
            </a:r>
            <a:r>
              <a:rPr lang="ko-KR" altLang="en-US" sz="1400" dirty="0" smtClean="0">
                <a:solidFill>
                  <a:schemeClr val="tx1"/>
                </a:solidFill>
              </a:rPr>
              <a:t> 상속은 불가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Number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Integer</a:t>
            </a:r>
            <a:r>
              <a:rPr lang="ko-KR" altLang="en-US" sz="1400" dirty="0" smtClean="0">
                <a:solidFill>
                  <a:schemeClr val="tx1"/>
                </a:solidFill>
              </a:rPr>
              <a:t>가 상속하지만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Box&lt;Number&gt;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Box&lt;Integer&gt;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상속 관계를 형성하지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3275654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protected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this.ob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T get()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this.ob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62721" y="3275654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SteelBox</a:t>
            </a:r>
            <a:r>
              <a:rPr lang="en-US" altLang="ko-KR" sz="1400" dirty="0"/>
              <a:t>&lt;T&gt; extends Box&lt;T&gt; {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SteelBox</a:t>
            </a:r>
            <a:r>
              <a:rPr lang="en-US" altLang="ko-KR" sz="1400" dirty="0"/>
              <a:t>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this.ob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2722" y="4443716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GenericExtends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SteelBox</a:t>
            </a:r>
            <a:r>
              <a:rPr lang="en-US" altLang="ko-KR" sz="1400" dirty="0"/>
              <a:t>&lt;&gt;(7959);</a:t>
            </a:r>
          </a:p>
          <a:p>
            <a:pPr defTabSz="360000"/>
            <a:r>
              <a:rPr lang="en-US" altLang="ko-KR" sz="1400" dirty="0"/>
              <a:t>        Box&lt;String&gt; </a:t>
            </a:r>
            <a:r>
              <a:rPr lang="en-US" altLang="ko-KR" sz="1400" dirty="0" err="1"/>
              <a:t>sBox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SteelBox</a:t>
            </a:r>
            <a:r>
              <a:rPr lang="en-US" altLang="ko-KR" sz="1400" dirty="0"/>
              <a:t>&lt;&gt;("Simple");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iBox.get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sBox.get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타겟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Targer</a:t>
            </a:r>
            <a:r>
              <a:rPr lang="en-US" altLang="ko-KR" dirty="0" smtClean="0">
                <a:solidFill>
                  <a:schemeClr val="tx1"/>
                </a:solidFill>
              </a:rPr>
              <a:t> Type)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 컴파일러는 생략된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정보에 대해 유추할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컴파일러가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유추를 진행하는 상황은 다양함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makeBook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제네릭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400" dirty="0" smtClean="0">
                <a:solidFill>
                  <a:schemeClr val="tx1"/>
                </a:solidFill>
              </a:rPr>
              <a:t> 상자를 생성해서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이전에 구현했던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makeBox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달리 인자를 전달 받지 않기 때문에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대한 타입 인자 전달해야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부터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대한 타입 인자 전달하지 않아도 호출 가능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유추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의 유추에 사용된 정보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Box&lt;Integer&gt;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타겟</a:t>
            </a:r>
            <a:r>
              <a:rPr lang="ko-KR" altLang="en-US" sz="1400" dirty="0" smtClean="0">
                <a:solidFill>
                  <a:schemeClr val="tx1"/>
                </a:solidFill>
              </a:rPr>
              <a:t> 타입이라 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3646246"/>
            <a:ext cx="51871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T </a:t>
            </a:r>
            <a:r>
              <a:rPr lang="en-US" altLang="ko-KR" sz="1400" dirty="0" err="1"/>
              <a:t>getObj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obj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setObj</a:t>
            </a:r>
            <a:r>
              <a:rPr lang="en-US" altLang="ko-KR" sz="1400" dirty="0"/>
              <a:t>(T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this.obj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obj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5543" y="4815797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EmptyBoxFactory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&lt;T&gt; Box&lt;T&gt; </a:t>
            </a:r>
            <a:r>
              <a:rPr lang="en-US" altLang="ko-KR" sz="1400" dirty="0" err="1"/>
              <a:t>makeBook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Box&lt;T&gt; box = new Box&lt;T&gt;();  // </a:t>
            </a:r>
            <a:r>
              <a:rPr lang="ko-KR" altLang="en-US" sz="1400" dirty="0"/>
              <a:t>상자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return box; // </a:t>
            </a:r>
            <a:r>
              <a:rPr lang="ko-KR" altLang="en-US" sz="1400" dirty="0"/>
              <a:t>생성한 상자 반환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0" y="3646246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TargetTypes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EmptyBoxFactory</a:t>
            </a:r>
            <a:r>
              <a:rPr lang="en-US" altLang="ko-KR" sz="1400" dirty="0"/>
              <a:t>.&lt;Integer&gt;</a:t>
            </a:r>
            <a:r>
              <a:rPr lang="en-US" altLang="ko-KR" sz="1400" dirty="0" err="1"/>
              <a:t>makeBook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iBox.set</a:t>
            </a:r>
            <a:r>
              <a:rPr lang="en-US" altLang="ko-KR" sz="1400" dirty="0"/>
              <a:t>(25);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iBox.get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와일드카드</a:t>
            </a:r>
            <a:r>
              <a:rPr lang="en-US" altLang="ko-KR" dirty="0" smtClean="0">
                <a:solidFill>
                  <a:schemeClr val="tx1"/>
                </a:solidFill>
              </a:rPr>
              <a:t>(Wildcard)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제네릭에서 어렵다고 알려진 개념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앞서 정의했던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UnBoxer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 무엇이 들어있나를 확인하는 기능의 제네릭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peekBox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제네릭으로 정의한 이유가 </a:t>
            </a:r>
            <a:r>
              <a:rPr lang="en-US" altLang="ko-KR" sz="1400" dirty="0">
                <a:solidFill>
                  <a:schemeClr val="tx1"/>
                </a:solidFill>
              </a:rPr>
              <a:t>Box&lt;Integer&gt;, Box&lt;String&gt;</a:t>
            </a:r>
            <a:r>
              <a:rPr lang="ko-KR" altLang="en-US" sz="1400" dirty="0">
                <a:solidFill>
                  <a:schemeClr val="tx1"/>
                </a:solidFill>
              </a:rPr>
              <a:t>의 인스턴스를 인자로 전달 받기 위함이므로 </a:t>
            </a:r>
            <a:r>
              <a:rPr lang="en-US" altLang="ko-KR" sz="1400" dirty="0" err="1">
                <a:solidFill>
                  <a:schemeClr val="tx1"/>
                </a:solidFill>
              </a:rPr>
              <a:t>peekBox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“public static void </a:t>
            </a:r>
            <a:r>
              <a:rPr lang="en-US" altLang="ko-KR" sz="1400" dirty="0" err="1">
                <a:solidFill>
                  <a:schemeClr val="tx1"/>
                </a:solidFill>
              </a:rPr>
              <a:t>peekBox</a:t>
            </a:r>
            <a:r>
              <a:rPr lang="en-US" altLang="ko-KR" sz="1400" dirty="0">
                <a:solidFill>
                  <a:schemeClr val="tx1"/>
                </a:solidFill>
              </a:rPr>
              <a:t>(Box&lt;Object&gt; box)”</a:t>
            </a:r>
            <a:r>
              <a:rPr lang="ko-KR" altLang="en-US" sz="1400" dirty="0">
                <a:solidFill>
                  <a:schemeClr val="tx1"/>
                </a:solidFill>
              </a:rPr>
              <a:t>로 정의하면 되겠지만 오류 발생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String </a:t>
            </a:r>
            <a:r>
              <a:rPr lang="ko-KR" altLang="en-US" sz="1400" dirty="0">
                <a:solidFill>
                  <a:schemeClr val="tx1"/>
                </a:solidFill>
              </a:rPr>
              <a:t>클래스나 </a:t>
            </a:r>
            <a:r>
              <a:rPr lang="en-US" altLang="ko-KR" sz="1400" dirty="0">
                <a:solidFill>
                  <a:schemeClr val="tx1"/>
                </a:solidFill>
              </a:rPr>
              <a:t>Integer </a:t>
            </a:r>
            <a:r>
              <a:rPr lang="ko-KR" altLang="en-US" sz="1400" dirty="0">
                <a:solidFill>
                  <a:schemeClr val="tx1"/>
                </a:solidFill>
              </a:rPr>
              <a:t>클래스가 </a:t>
            </a:r>
            <a:r>
              <a:rPr lang="en-US" altLang="ko-KR" sz="1400" dirty="0">
                <a:solidFill>
                  <a:schemeClr val="tx1"/>
                </a:solidFill>
              </a:rPr>
              <a:t>Object </a:t>
            </a:r>
            <a:r>
              <a:rPr lang="ko-KR" altLang="en-US" sz="1400" dirty="0">
                <a:solidFill>
                  <a:schemeClr val="tx1"/>
                </a:solidFill>
              </a:rPr>
              <a:t>클래스를 상속하기는 하지만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타겟 타입은 상속할 수 없음</a:t>
            </a:r>
            <a:r>
              <a:rPr lang="en-US" altLang="ko-KR" sz="1400" dirty="0">
                <a:solidFill>
                  <a:schemeClr val="tx1"/>
                </a:solidFill>
              </a:rPr>
              <a:t> -&gt; </a:t>
            </a:r>
            <a:r>
              <a:rPr lang="ko-KR" altLang="en-US" sz="1400" dirty="0">
                <a:solidFill>
                  <a:schemeClr val="tx1"/>
                </a:solidFill>
              </a:rPr>
              <a:t>와일드카드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328142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ob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o }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    public </a:t>
            </a:r>
            <a:r>
              <a:rPr lang="en-US" altLang="ko-KR" sz="1400" dirty="0"/>
              <a:t>T get()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ob.toString</a:t>
            </a:r>
            <a:r>
              <a:rPr lang="en-US" altLang="ko-KR" sz="1400" dirty="0" smtClean="0"/>
              <a:t>();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2328142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Unboxer {</a:t>
            </a:r>
          </a:p>
          <a:p>
            <a:pPr defTabSz="360000"/>
            <a:r>
              <a:rPr lang="en-US" altLang="ko-KR" sz="1400" dirty="0"/>
              <a:t>    public static &lt;T&gt; T </a:t>
            </a:r>
            <a:r>
              <a:rPr lang="en-US" altLang="ko-KR" sz="1400" dirty="0" err="1"/>
              <a:t>openBox</a:t>
            </a:r>
            <a:r>
              <a:rPr lang="en-US" altLang="ko-KR" sz="1400" dirty="0"/>
              <a:t>(Box&lt;T&gt; box)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box.get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상자 안의 내용물을 확인하는 기능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static &lt;T&gt; void </a:t>
            </a:r>
            <a:r>
              <a:rPr lang="en-US" altLang="ko-KR" sz="1400" dirty="0" err="1"/>
              <a:t>peekBox</a:t>
            </a:r>
            <a:r>
              <a:rPr lang="en-US" altLang="ko-KR" sz="1400" dirty="0"/>
              <a:t>(Box&lt;T&gt; box)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44890"/>
              </p:ext>
            </p:extLst>
          </p:nvPr>
        </p:nvGraphicFramePr>
        <p:xfrm>
          <a:off x="9596438" y="8574088"/>
          <a:ext cx="561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포장기 셸 개체" showAsIcon="1" r:id="rId3" imgW="561240" imgH="349200" progId="Package">
                  <p:embed/>
                </p:oleObj>
              </mc:Choice>
              <mc:Fallback>
                <p:oleObj name="포장기 셸 개체" showAsIcon="1" r:id="rId3" imgW="5612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6438" y="8574088"/>
                        <a:ext cx="5619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75544" y="3928580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WildcardUnboxer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Box&lt;String&gt; box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</a:t>
            </a:r>
            <a:r>
              <a:rPr lang="en-US" altLang="ko-KR" sz="1400" dirty="0"/>
              <a:t>("So simple String");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(box);   // </a:t>
            </a:r>
            <a:r>
              <a:rPr lang="ko-KR" altLang="en-US" sz="1400" dirty="0"/>
              <a:t>상자 안의 내용물 확인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  <a:r>
              <a:rPr lang="ko-KR" altLang="en-US" sz="1400" dirty="0" smtClean="0">
                <a:solidFill>
                  <a:schemeClr val="tx1"/>
                </a:solidFill>
              </a:rPr>
              <a:t>기호를 사용하여 와일드 카드 선언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Box&lt;T&gt;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기반으로 생성된</a:t>
            </a:r>
            <a:r>
              <a:rPr lang="en-US" altLang="ko-KR" sz="1400" dirty="0" smtClean="0">
                <a:solidFill>
                  <a:schemeClr val="tx1"/>
                </a:solidFill>
              </a:rPr>
              <a:t> Box&lt;Integer&gt;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Box&lt;String&gt;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인스턴스를 인자로 받음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기능적인 측면에서는 제네릭으로 선언하거나 와일드 카드를 사용하는 것에 차이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코드 간결을 이유로 보편적인 선호도가 더 높음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395843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ob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o }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    public </a:t>
            </a:r>
            <a:r>
              <a:rPr lang="en-US" altLang="ko-KR" sz="1400" dirty="0"/>
              <a:t>T get()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ob.toString</a:t>
            </a:r>
            <a:r>
              <a:rPr lang="en-US" altLang="ko-KR" sz="1400" dirty="0" smtClean="0"/>
              <a:t>();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1395843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Unboxer {</a:t>
            </a:r>
          </a:p>
          <a:p>
            <a:pPr defTabSz="360000"/>
            <a:r>
              <a:rPr lang="en-US" altLang="ko-KR" sz="1400" dirty="0"/>
              <a:t>    public static &lt;T&gt; T </a:t>
            </a:r>
            <a:r>
              <a:rPr lang="en-US" altLang="ko-KR" sz="1400" dirty="0" err="1"/>
              <a:t>openBox</a:t>
            </a:r>
            <a:r>
              <a:rPr lang="en-US" altLang="ko-KR" sz="1400" dirty="0"/>
              <a:t>(Box&lt;T&gt; box)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box.get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와일드 카드 사용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static void </a:t>
            </a:r>
            <a:r>
              <a:rPr lang="en-US" altLang="ko-KR" sz="1400" dirty="0" err="1"/>
              <a:t>peekBox</a:t>
            </a:r>
            <a:r>
              <a:rPr lang="en-US" altLang="ko-KR" sz="1400" dirty="0"/>
              <a:t>(Box&lt;?&gt; box)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9596438" y="8574088"/>
          <a:ext cx="561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포장기 셸 개체" showAsIcon="1" r:id="rId3" imgW="561240" imgH="349200" progId="Package">
                  <p:embed/>
                </p:oleObj>
              </mc:Choice>
              <mc:Fallback>
                <p:oleObj name="포장기 셸 개체" showAsIcon="1" r:id="rId3" imgW="561240" imgH="349200" progId="Package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6438" y="8574088"/>
                        <a:ext cx="5619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75544" y="2996281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WildcardUnboxer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Box&lt;String&gt; box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</a:t>
            </a:r>
            <a:r>
              <a:rPr lang="en-US" altLang="ko-KR" sz="1400" dirty="0"/>
              <a:t>("So simple String");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(box);   // </a:t>
            </a:r>
            <a:r>
              <a:rPr lang="ko-KR" altLang="en-US" sz="1400" dirty="0"/>
              <a:t>상자 안의 내용물 확인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03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와일드카드의 상한과 하한의 제한 </a:t>
            </a:r>
            <a:r>
              <a:rPr lang="en-US" altLang="ko-KR" dirty="0" smtClean="0">
                <a:solidFill>
                  <a:schemeClr val="tx1"/>
                </a:solidFill>
              </a:rPr>
              <a:t>: Bounded Wildcards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peekbox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</a:t>
            </a:r>
            <a:r>
              <a:rPr lang="ko-KR" altLang="en-US" sz="1400" dirty="0" smtClean="0">
                <a:solidFill>
                  <a:schemeClr val="tx1"/>
                </a:solidFill>
              </a:rPr>
              <a:t>의 하위 클래스인 제네릭 타입의 인스턴스만 제한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상한 제한된 와일드카드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Box&lt;? extends Number&gt; box : box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인스턴스를 참조하며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Box&lt;T&gt;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하위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345938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ob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o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T get()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return </a:t>
            </a:r>
            <a:r>
              <a:rPr lang="en-US" altLang="ko-KR" sz="1400" dirty="0" err="1"/>
              <a:t>ob</a:t>
            </a:r>
            <a:r>
              <a:rPr lang="en-US" altLang="ko-KR" sz="1400" dirty="0" smtClean="0"/>
              <a:t>;</a:t>
            </a:r>
          </a:p>
          <a:p>
            <a:pPr defTabSz="360000"/>
            <a:r>
              <a:rPr lang="en-US" altLang="ko-KR" sz="1400" dirty="0" smtClean="0"/>
              <a:t>    }</a:t>
            </a:r>
          </a:p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/>
              <a:t>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 smtClean="0"/>
              <a:t>        return </a:t>
            </a:r>
            <a:r>
              <a:rPr lang="en-US" altLang="ko-KR" sz="1400" dirty="0" err="1" smtClean="0"/>
              <a:t>ob.toString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 smtClean="0"/>
              <a:t>    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2345938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Unboxer {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와일드 카드 사용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static void </a:t>
            </a:r>
            <a:r>
              <a:rPr lang="en-US" altLang="ko-KR" sz="1400" dirty="0" err="1"/>
              <a:t>peekBox</a:t>
            </a:r>
            <a:r>
              <a:rPr lang="en-US" altLang="ko-KR" sz="1400" dirty="0"/>
              <a:t>(Box&lt;? extends Number&gt; box)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0" y="3730933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UpperBoundedWildcard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iBox.set</a:t>
            </a:r>
            <a:r>
              <a:rPr lang="en-US" altLang="ko-KR" sz="1400" dirty="0"/>
              <a:t>(1234);</a:t>
            </a:r>
          </a:p>
          <a:p>
            <a:pPr defTabSz="360000"/>
            <a:r>
              <a:rPr lang="en-US" altLang="ko-KR" sz="1400" dirty="0"/>
              <a:t>        Box&lt;Double&gt;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dBox.set</a:t>
            </a:r>
            <a:r>
              <a:rPr lang="en-US" altLang="ko-KR" sz="1400" dirty="0"/>
              <a:t>(10.009);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46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하한 제한된 와일드카드 </a:t>
            </a:r>
            <a:r>
              <a:rPr lang="en-US" altLang="ko-KR" sz="1400" dirty="0">
                <a:solidFill>
                  <a:schemeClr val="tx1"/>
                </a:solidFill>
              </a:rPr>
              <a:t>: Box&lt;? super </a:t>
            </a:r>
            <a:r>
              <a:rPr lang="en-US" altLang="ko-KR" sz="1400" dirty="0" smtClean="0">
                <a:solidFill>
                  <a:schemeClr val="tx1"/>
                </a:solidFill>
              </a:rPr>
              <a:t>Integer&gt; </a:t>
            </a:r>
            <a:r>
              <a:rPr lang="en-US" altLang="ko-KR" sz="1400" dirty="0">
                <a:solidFill>
                  <a:schemeClr val="tx1"/>
                </a:solidFill>
              </a:rPr>
              <a:t>box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box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인스턴스를 참조하는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이때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Integer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Integer</a:t>
            </a:r>
            <a:r>
              <a:rPr lang="ko-KR" altLang="en-US" sz="1400" dirty="0" smtClean="0">
                <a:solidFill>
                  <a:schemeClr val="tx1"/>
                </a:solidFill>
              </a:rPr>
              <a:t>가 상속하는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따라서 인자로 전달될 수 있는 인스턴스의 타입 종류는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Box&lt;Integer&gt;, Box&lt;Number&gt;, Box&lt;Object&gt;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619070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ob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o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T get()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return </a:t>
            </a:r>
            <a:r>
              <a:rPr lang="en-US" altLang="ko-KR" sz="1400" dirty="0" err="1"/>
              <a:t>ob</a:t>
            </a:r>
            <a:r>
              <a:rPr lang="en-US" altLang="ko-KR" sz="1400" dirty="0" smtClean="0"/>
              <a:t>;</a:t>
            </a:r>
          </a:p>
          <a:p>
            <a:pPr defTabSz="360000"/>
            <a:r>
              <a:rPr lang="en-US" altLang="ko-KR" sz="1400" dirty="0" smtClean="0"/>
              <a:t>    }</a:t>
            </a:r>
          </a:p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/>
              <a:t>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 smtClean="0"/>
              <a:t>        return </a:t>
            </a:r>
            <a:r>
              <a:rPr lang="en-US" altLang="ko-KR" sz="1400" dirty="0" err="1" smtClean="0"/>
              <a:t>ob.toString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 smtClean="0"/>
              <a:t>    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5543" y="5081283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/>
              <a:t>public class Unboxer {</a:t>
            </a:r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peekBox</a:t>
            </a:r>
            <a:r>
              <a:rPr lang="en-US" altLang="ko-KR" sz="1400" dirty="0"/>
              <a:t>(Box&lt;? super Integer&gt; box)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0" y="2627245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UpperBoundedWildcard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iBox.set</a:t>
            </a:r>
            <a:r>
              <a:rPr lang="en-US" altLang="ko-KR" sz="1400" dirty="0"/>
              <a:t>(1234);</a:t>
            </a:r>
          </a:p>
          <a:p>
            <a:pPr defTabSz="360000"/>
            <a:r>
              <a:rPr lang="en-US" altLang="ko-KR" sz="1400" dirty="0"/>
              <a:t>        Box&lt;Number&gt; </a:t>
            </a:r>
            <a:r>
              <a:rPr lang="en-US" altLang="ko-KR" sz="1400" dirty="0" err="1"/>
              <a:t>nBox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nBox.set</a:t>
            </a:r>
            <a:r>
              <a:rPr lang="en-US" altLang="ko-KR" sz="1400" dirty="0"/>
              <a:t>(new Integer(9955));</a:t>
            </a:r>
          </a:p>
          <a:p>
            <a:pPr defTabSz="360000"/>
            <a:r>
              <a:rPr lang="en-US" altLang="ko-KR" sz="1400" dirty="0"/>
              <a:t>        Box&lt;Object&gt; </a:t>
            </a:r>
            <a:r>
              <a:rPr lang="en-US" altLang="ko-KR" sz="1400" dirty="0" err="1"/>
              <a:t>oBox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oBox.set</a:t>
            </a:r>
            <a:r>
              <a:rPr lang="en-US" altLang="ko-KR" sz="1400" dirty="0"/>
              <a:t>("My simple Instance");</a:t>
            </a:r>
          </a:p>
          <a:p>
            <a:pPr defTabSz="360000"/>
            <a:r>
              <a:rPr lang="en-US" altLang="ko-KR" sz="1400" dirty="0"/>
              <a:t>        Box&lt;Double&gt;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dBox.set</a:t>
            </a:r>
            <a:r>
              <a:rPr lang="en-US" altLang="ko-KR" sz="1400" dirty="0"/>
              <a:t>(10.009);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nBox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oBox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Unboxer.peekBox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);  // </a:t>
            </a:r>
            <a:r>
              <a:rPr lang="ko-KR" altLang="en-US" sz="1400" dirty="0"/>
              <a:t>오류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39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언제 와일드카드에 제한을 걸어야 하는가</a:t>
            </a:r>
            <a:r>
              <a:rPr lang="en-US" altLang="ko-KR" dirty="0" smtClean="0">
                <a:solidFill>
                  <a:schemeClr val="tx1"/>
                </a:solidFill>
              </a:rPr>
              <a:t>? : (1) </a:t>
            </a:r>
            <a:r>
              <a:rPr lang="ko-KR" altLang="en-US" dirty="0" smtClean="0">
                <a:solidFill>
                  <a:schemeClr val="tx1"/>
                </a:solidFill>
              </a:rPr>
              <a:t>도입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public static void </a:t>
            </a:r>
            <a:r>
              <a:rPr lang="en-US" altLang="ko-KR" sz="1400" dirty="0" err="1">
                <a:solidFill>
                  <a:schemeClr val="tx1"/>
                </a:solidFill>
              </a:rPr>
              <a:t>peekBox</a:t>
            </a:r>
            <a:r>
              <a:rPr lang="en-US" altLang="ko-KR" sz="1400" dirty="0">
                <a:solidFill>
                  <a:schemeClr val="tx1"/>
                </a:solidFill>
              </a:rPr>
              <a:t>(Box&lt;? </a:t>
            </a:r>
            <a:r>
              <a:rPr lang="en-US" altLang="ko-KR" sz="1400" dirty="0" smtClean="0">
                <a:solidFill>
                  <a:schemeClr val="tx1"/>
                </a:solidFill>
              </a:rPr>
              <a:t>extends Number&gt; </a:t>
            </a:r>
            <a:r>
              <a:rPr lang="en-US" altLang="ko-KR" sz="1400" dirty="0">
                <a:solidFill>
                  <a:schemeClr val="tx1"/>
                </a:solidFill>
              </a:rPr>
              <a:t>box</a:t>
            </a:r>
            <a:r>
              <a:rPr lang="en-US" altLang="ko-KR" sz="1400" dirty="0" smtClean="0">
                <a:solidFill>
                  <a:schemeClr val="tx1"/>
                </a:solidFill>
              </a:rPr>
              <a:t>) : Box&lt;T&gt;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상속하는 클래스로 제한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public static void </a:t>
            </a:r>
            <a:r>
              <a:rPr lang="en-US" altLang="ko-KR" sz="1400" dirty="0" err="1">
                <a:solidFill>
                  <a:schemeClr val="tx1"/>
                </a:solidFill>
              </a:rPr>
              <a:t>peekBox</a:t>
            </a:r>
            <a:r>
              <a:rPr lang="en-US" altLang="ko-KR" sz="1400" dirty="0">
                <a:solidFill>
                  <a:schemeClr val="tx1"/>
                </a:solidFill>
              </a:rPr>
              <a:t>(Box&lt;? super Integer&gt; box</a:t>
            </a:r>
            <a:r>
              <a:rPr lang="en-US" altLang="ko-KR" sz="1400" dirty="0" smtClean="0">
                <a:solidFill>
                  <a:schemeClr val="tx1"/>
                </a:solidFill>
              </a:rPr>
              <a:t>) : Box&lt;T&gt;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Integer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Integer</a:t>
            </a:r>
            <a:r>
              <a:rPr lang="ko-KR" altLang="en-US" sz="1400" dirty="0" smtClean="0">
                <a:solidFill>
                  <a:schemeClr val="tx1"/>
                </a:solidFill>
              </a:rPr>
              <a:t>가 상속하는 클래스로 제한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이해해야 다음과 같은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이해할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</a:rPr>
              <a:t>Collections </a:t>
            </a:r>
            <a:r>
              <a:rPr lang="ko-KR" altLang="en-US" sz="1400" dirty="0">
                <a:solidFill>
                  <a:schemeClr val="tx1"/>
                </a:solidFill>
              </a:rPr>
              <a:t>클래스의 복사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public static &lt;T&gt; void copy(List&lt;? super T&gt;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dest</a:t>
            </a:r>
            <a:r>
              <a:rPr lang="en-US" altLang="ko-KR" sz="1400" dirty="0" smtClean="0">
                <a:solidFill>
                  <a:schemeClr val="tx1"/>
                </a:solidFill>
              </a:rPr>
              <a:t>, List&lt;? extends T&gt;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4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언제 와일드카드에 제한을 걸어야 하는가</a:t>
            </a:r>
            <a:r>
              <a:rPr lang="en-US" altLang="ko-KR" dirty="0" smtClean="0">
                <a:solidFill>
                  <a:schemeClr val="tx1"/>
                </a:solidFill>
              </a:rPr>
              <a:t>? : (2) </a:t>
            </a:r>
            <a:r>
              <a:rPr lang="ko-KR" altLang="en-US" dirty="0" smtClean="0">
                <a:solidFill>
                  <a:schemeClr val="tx1"/>
                </a:solidFill>
              </a:rPr>
              <a:t>상한 제한의 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outBox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잘 동작하지만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필요한 만큼만 기능을 허용하여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코드의 오류가 컴파일 과정에서 최대한 발견되도록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.＂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조건을 만족하지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outBox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상자에서 내용물을 꺼내는 기능이며 매개변수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box</a:t>
            </a:r>
            <a:r>
              <a:rPr lang="ko-KR" altLang="en-US" sz="1400" dirty="0" smtClean="0">
                <a:solidFill>
                  <a:schemeClr val="tx1"/>
                </a:solidFill>
              </a:rPr>
              <a:t>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get</a:t>
            </a:r>
            <a:r>
              <a:rPr lang="ko-KR" altLang="en-US" sz="1400" dirty="0" smtClean="0">
                <a:solidFill>
                  <a:schemeClr val="tx1"/>
                </a:solidFill>
              </a:rPr>
              <a:t>은 물론 </a:t>
            </a:r>
            <a:r>
              <a:rPr lang="en-US" altLang="ko-KR" sz="1400" dirty="0" smtClean="0">
                <a:solidFill>
                  <a:schemeClr val="tx1"/>
                </a:solidFill>
              </a:rPr>
              <a:t>set</a:t>
            </a:r>
            <a:r>
              <a:rPr lang="ko-KR" altLang="en-US" sz="1400" dirty="0" smtClean="0">
                <a:solidFill>
                  <a:schemeClr val="tx1"/>
                </a:solidFill>
              </a:rPr>
              <a:t>의 호출도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상황에서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내에서 실수로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</a:rPr>
              <a:t>box.set</a:t>
            </a:r>
            <a:r>
              <a:rPr lang="en-US" altLang="ko-KR" sz="1400" dirty="0">
                <a:solidFill>
                  <a:schemeClr val="tx1"/>
                </a:solidFill>
              </a:rPr>
              <a:t>(new Toy())”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dirty="0" smtClean="0">
                <a:solidFill>
                  <a:schemeClr val="tx1"/>
                </a:solidFill>
              </a:rPr>
              <a:t>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set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호출하며 임의의 인스턴스를 전달할 수도 있으며 이때 컴파일에서 오류 발생하지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이러한 실수를 방지하기 위해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정의할 때 매개변수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box</a:t>
            </a:r>
            <a:r>
              <a:rPr lang="ko-KR" altLang="en-US" sz="1400" dirty="0" smtClean="0">
                <a:solidFill>
                  <a:schemeClr val="tx1"/>
                </a:solidFill>
              </a:rPr>
              <a:t>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get</a:t>
            </a:r>
            <a:r>
              <a:rPr lang="ko-KR" altLang="en-US" sz="1400" dirty="0" smtClean="0">
                <a:solidFill>
                  <a:schemeClr val="tx1"/>
                </a:solidFill>
              </a:rPr>
              <a:t>은 가능하지만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set</a:t>
            </a:r>
            <a:r>
              <a:rPr lang="ko-KR" altLang="en-US" sz="1400" dirty="0" smtClean="0">
                <a:solidFill>
                  <a:schemeClr val="tx1"/>
                </a:solidFill>
              </a:rPr>
              <a:t>은 불가능하도록 제한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심화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724421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ob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o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T get()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ob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5542" y="2893972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BoundedWildcardBase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Box&lt;Toy&gt; box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BoxHandler.inBox</a:t>
            </a:r>
            <a:r>
              <a:rPr lang="en-US" altLang="ko-KR" sz="1400" dirty="0"/>
              <a:t>(box, new Toy());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BoxHandler.outBox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2719" y="1724421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BoxHandler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outBox</a:t>
            </a:r>
            <a:r>
              <a:rPr lang="en-US" altLang="ko-KR" sz="1400" dirty="0"/>
              <a:t>(Box&lt;Toy&gt; box) {</a:t>
            </a:r>
          </a:p>
          <a:p>
            <a:pPr defTabSz="360000"/>
            <a:r>
              <a:rPr lang="en-US" altLang="ko-KR" sz="1400" dirty="0"/>
              <a:t>        Toy t = </a:t>
            </a:r>
            <a:r>
              <a:rPr lang="en-US" altLang="ko-KR" sz="1400" dirty="0" err="1"/>
              <a:t>box.get</a:t>
            </a:r>
            <a:r>
              <a:rPr lang="en-US" altLang="ko-KR" sz="1400" dirty="0" smtClean="0"/>
              <a:t>();	// </a:t>
            </a:r>
            <a:r>
              <a:rPr lang="ko-KR" altLang="en-US" sz="1400" dirty="0" smtClean="0"/>
              <a:t>상자에서 꺼내기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inBox</a:t>
            </a:r>
            <a:r>
              <a:rPr lang="en-US" altLang="ko-KR" sz="1400" dirty="0"/>
              <a:t>(Box&lt;Toy&gt; box, Toy n)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</a:t>
            </a:r>
            <a:r>
              <a:rPr lang="en-US" altLang="ko-KR" sz="1400" dirty="0"/>
              <a:t>(n</a:t>
            </a:r>
            <a:r>
              <a:rPr lang="en-US" altLang="ko-KR" sz="1400" dirty="0" smtClean="0"/>
              <a:t>);	// </a:t>
            </a:r>
            <a:r>
              <a:rPr lang="ko-KR" altLang="en-US" sz="1400" dirty="0" smtClean="0"/>
              <a:t>상자에 넣기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62719" y="3540303"/>
            <a:ext cx="51871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Toy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 return "I am a Toy";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637937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1599</Words>
  <Application>Microsoft Office PowerPoint</Application>
  <PresentationFormat>와이드스크린</PresentationFormat>
  <Paragraphs>294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Wingdings</vt:lpstr>
      <vt:lpstr>10_Office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230</cp:revision>
  <cp:lastPrinted>2020-10-31T14:25:10Z</cp:lastPrinted>
  <dcterms:created xsi:type="dcterms:W3CDTF">2020-08-17T03:45:59Z</dcterms:created>
  <dcterms:modified xsi:type="dcterms:W3CDTF">2020-11-06T08:41:36Z</dcterms:modified>
</cp:coreProperties>
</file>