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 varScale="1">
        <p:scale>
          <a:sx n="77" d="100"/>
          <a:sy n="77" d="100"/>
        </p:scale>
        <p:origin x="1908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0449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2228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0328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152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8771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3320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2508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623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6483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1798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2327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5104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9580405C-B4BB-4357-81AD-14655F7F2B4F}"/>
              </a:ext>
            </a:extLst>
          </p:cNvPr>
          <p:cNvSpPr/>
          <p:nvPr/>
        </p:nvSpPr>
        <p:spPr>
          <a:xfrm>
            <a:off x="2144233" y="2478725"/>
            <a:ext cx="7903534" cy="1137311"/>
          </a:xfrm>
          <a:prstGeom prst="roundRect">
            <a:avLst>
              <a:gd name="adj" fmla="val 15286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8100000" algn="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6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컬렉션 프레임워크의 이해</a:t>
            </a:r>
            <a:endParaRPr lang="en-US" altLang="ko-KR" sz="4400" b="1" i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1AEED5E0-879E-4C9D-B5B0-7830357F6710}"/>
              </a:ext>
            </a:extLst>
          </p:cNvPr>
          <p:cNvGrpSpPr/>
          <p:nvPr/>
        </p:nvGrpSpPr>
        <p:grpSpPr>
          <a:xfrm>
            <a:off x="9631681" y="2532261"/>
            <a:ext cx="204854" cy="204854"/>
            <a:chOff x="1562986" y="3668233"/>
            <a:chExt cx="265814" cy="265814"/>
          </a:xfrm>
        </p:grpSpPr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EAE6DC03-82C2-41B5-8027-F6BAA540A51B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D29F7EDB-CE7A-4A7E-B741-CD83F1895570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79458296-3EF6-42D9-9BAF-05161FABF510}"/>
              </a:ext>
            </a:extLst>
          </p:cNvPr>
          <p:cNvGrpSpPr/>
          <p:nvPr/>
        </p:nvGrpSpPr>
        <p:grpSpPr>
          <a:xfrm rot="2700000">
            <a:off x="10866869" y="-288798"/>
            <a:ext cx="184563" cy="3420000"/>
            <a:chOff x="714869" y="-2648417"/>
            <a:chExt cx="184563" cy="3420000"/>
          </a:xfrm>
          <a:effectLst>
            <a:outerShdw dist="63500" dir="8100000" algn="tr" rotWithShape="0">
              <a:prstClr val="black">
                <a:alpha val="25000"/>
              </a:prstClr>
            </a:outerShdw>
          </a:effectLst>
        </p:grpSpPr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B343921F-DEB2-4F94-B812-3697E22FBDB2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-905648" y="-938417"/>
              <a:ext cx="3420000" cy="0"/>
            </a:xfrm>
            <a:prstGeom prst="line">
              <a:avLst/>
            </a:prstGeom>
            <a:ln w="79375" cap="rnd">
              <a:solidFill>
                <a:srgbClr val="967353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99CA509E-F3AA-4245-AA9B-1845629774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9432" y="442754"/>
              <a:ext cx="180000" cy="0"/>
            </a:xfrm>
            <a:prstGeom prst="line">
              <a:avLst/>
            </a:prstGeom>
            <a:ln w="79375" cap="rnd">
              <a:solidFill>
                <a:srgbClr val="967353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C738F4B0-927F-4CA7-AF79-10DD12A0B5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4869" y="342586"/>
              <a:ext cx="180000" cy="0"/>
            </a:xfrm>
            <a:prstGeom prst="line">
              <a:avLst/>
            </a:prstGeom>
            <a:ln w="79375" cap="rnd">
              <a:solidFill>
                <a:srgbClr val="967353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E0DC4E5A-B617-4A43-9039-70176A97FA3C}"/>
              </a:ext>
            </a:extLst>
          </p:cNvPr>
          <p:cNvGrpSpPr/>
          <p:nvPr/>
        </p:nvGrpSpPr>
        <p:grpSpPr>
          <a:xfrm flipH="1">
            <a:off x="-462225" y="1328920"/>
            <a:ext cx="3420000" cy="1408195"/>
            <a:chOff x="2886451" y="828059"/>
            <a:chExt cx="3420000" cy="1408195"/>
          </a:xfrm>
          <a:effectLst>
            <a:outerShdw dist="63500" dir="8100000" algn="tr" rotWithShape="0">
              <a:prstClr val="black">
                <a:alpha val="25000"/>
              </a:prstClr>
            </a:outerShdw>
          </a:effectLst>
        </p:grpSpPr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901D29EC-0D77-48EF-855D-69912D0B4C26}"/>
                </a:ext>
              </a:extLst>
            </p:cNvPr>
            <p:cNvGrpSpPr/>
            <p:nvPr/>
          </p:nvGrpSpPr>
          <p:grpSpPr>
            <a:xfrm>
              <a:off x="3268981" y="2031400"/>
              <a:ext cx="204854" cy="204854"/>
              <a:chOff x="1562986" y="3668233"/>
              <a:chExt cx="265814" cy="265814"/>
            </a:xfrm>
          </p:grpSpPr>
          <p:sp>
            <p:nvSpPr>
              <p:cNvPr id="23" name="타원 22">
                <a:extLst>
                  <a:ext uri="{FF2B5EF4-FFF2-40B4-BE49-F238E27FC236}">
                    <a16:creationId xmlns:a16="http://schemas.microsoft.com/office/drawing/2014/main" id="{264561AB-E048-4B2F-B66D-A2AA5DE0ACFD}"/>
                  </a:ext>
                </a:extLst>
              </p:cNvPr>
              <p:cNvSpPr/>
              <p:nvPr/>
            </p:nvSpPr>
            <p:spPr>
              <a:xfrm>
                <a:off x="1562986" y="3668233"/>
                <a:ext cx="265814" cy="265814"/>
              </a:xfrm>
              <a:prstGeom prst="ellipse">
                <a:avLst/>
              </a:prstGeom>
              <a:solidFill>
                <a:srgbClr val="967353"/>
              </a:solidFill>
              <a:ln>
                <a:noFill/>
              </a:ln>
              <a:effectLst>
                <a:innerShdw blurRad="63500" dist="50800" dir="54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타원 23">
                <a:extLst>
                  <a:ext uri="{FF2B5EF4-FFF2-40B4-BE49-F238E27FC236}">
                    <a16:creationId xmlns:a16="http://schemas.microsoft.com/office/drawing/2014/main" id="{B53F29A1-37C3-4A68-A387-0AB3C9B78489}"/>
                  </a:ext>
                </a:extLst>
              </p:cNvPr>
              <p:cNvSpPr/>
              <p:nvPr/>
            </p:nvSpPr>
            <p:spPr>
              <a:xfrm>
                <a:off x="1562986" y="3668233"/>
                <a:ext cx="265814" cy="265814"/>
              </a:xfrm>
              <a:prstGeom prst="ellipse">
                <a:avLst/>
              </a:prstGeom>
              <a:noFill/>
              <a:ln w="34925">
                <a:solidFill>
                  <a:schemeClr val="accent4">
                    <a:lumMod val="75000"/>
                  </a:schemeClr>
                </a:solidFill>
              </a:ln>
              <a:effectLst>
                <a:outerShdw dist="12700" dir="8100000" algn="tr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flat" dir="t"/>
              </a:scene3d>
              <a:sp3d prstMaterial="softEdge"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EFBF8A25-3253-465F-A53F-1FBE8A382257}"/>
                </a:ext>
              </a:extLst>
            </p:cNvPr>
            <p:cNvGrpSpPr/>
            <p:nvPr/>
          </p:nvGrpSpPr>
          <p:grpSpPr>
            <a:xfrm rot="2700000">
              <a:off x="4504169" y="-789659"/>
              <a:ext cx="184563" cy="3420000"/>
              <a:chOff x="714869" y="-2648417"/>
              <a:chExt cx="184563" cy="3420000"/>
            </a:xfrm>
            <a:effectLst>
              <a:outerShdw dist="63500" dir="8100000" algn="tr" rotWithShape="0">
                <a:prstClr val="black">
                  <a:alpha val="26000"/>
                </a:prstClr>
              </a:outerShdw>
            </a:effectLst>
          </p:grpSpPr>
          <p:cxnSp>
            <p:nvCxnSpPr>
              <p:cNvPr id="28" name="직선 연결선 27">
                <a:extLst>
                  <a:ext uri="{FF2B5EF4-FFF2-40B4-BE49-F238E27FC236}">
                    <a16:creationId xmlns:a16="http://schemas.microsoft.com/office/drawing/2014/main" id="{20A703CD-878A-4DA7-9327-D186D1EB35B6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-905648" y="-938417"/>
                <a:ext cx="3420000" cy="0"/>
              </a:xfrm>
              <a:prstGeom prst="line">
                <a:avLst/>
              </a:prstGeom>
              <a:ln w="79375" cap="rnd">
                <a:solidFill>
                  <a:srgbClr val="967353"/>
                </a:solidFill>
              </a:ln>
              <a:effectLst/>
              <a:scene3d>
                <a:camera prst="orthographicFront"/>
                <a:lightRig rig="soft" dir="t"/>
              </a:scene3d>
              <a:sp3d prstMaterial="dkEdge">
                <a:bevelT h="190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>
                <a:extLst>
                  <a:ext uri="{FF2B5EF4-FFF2-40B4-BE49-F238E27FC236}">
                    <a16:creationId xmlns:a16="http://schemas.microsoft.com/office/drawing/2014/main" id="{5B77DDEA-C32D-4460-9D75-D0CAA8FC681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9432" y="442754"/>
                <a:ext cx="180000" cy="0"/>
              </a:xfrm>
              <a:prstGeom prst="line">
                <a:avLst/>
              </a:prstGeom>
              <a:ln w="79375" cap="rnd">
                <a:solidFill>
                  <a:srgbClr val="967353"/>
                </a:solidFill>
              </a:ln>
              <a:effectLst/>
              <a:scene3d>
                <a:camera prst="orthographicFront"/>
                <a:lightRig rig="soft" dir="t"/>
              </a:scene3d>
              <a:sp3d prstMaterial="dkEdge">
                <a:bevelT h="190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>
                <a:extLst>
                  <a:ext uri="{FF2B5EF4-FFF2-40B4-BE49-F238E27FC236}">
                    <a16:creationId xmlns:a16="http://schemas.microsoft.com/office/drawing/2014/main" id="{05563560-858A-4BC5-8306-B2D33B38202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4869" y="342586"/>
                <a:ext cx="180000" cy="0"/>
              </a:xfrm>
              <a:prstGeom prst="line">
                <a:avLst/>
              </a:prstGeom>
              <a:ln w="79375" cap="rnd">
                <a:solidFill>
                  <a:srgbClr val="967353"/>
                </a:solidFill>
              </a:ln>
              <a:effectLst/>
              <a:scene3d>
                <a:camera prst="orthographicFront"/>
                <a:lightRig rig="soft" dir="t"/>
              </a:scene3d>
              <a:sp3d prstMaterial="dkEdge">
                <a:bevelT h="190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777465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자유형: 도형 63">
            <a:extLst>
              <a:ext uri="{FF2B5EF4-FFF2-40B4-BE49-F238E27FC236}">
                <a16:creationId xmlns:a16="http://schemas.microsoft.com/office/drawing/2014/main" id="{461DC99B-D577-4701-870F-86886F8ED859}"/>
              </a:ext>
            </a:extLst>
          </p:cNvPr>
          <p:cNvSpPr/>
          <p:nvPr/>
        </p:nvSpPr>
        <p:spPr>
          <a:xfrm flipH="1">
            <a:off x="247649" y="1009612"/>
            <a:ext cx="11410507" cy="5701637"/>
          </a:xfrm>
          <a:custGeom>
            <a:avLst/>
            <a:gdLst>
              <a:gd name="connsiteX0" fmla="*/ 0 w 1875982"/>
              <a:gd name="connsiteY0" fmla="*/ 0 h 2510762"/>
              <a:gd name="connsiteX1" fmla="*/ 1875982 w 1875982"/>
              <a:gd name="connsiteY1" fmla="*/ 0 h 2510762"/>
              <a:gd name="connsiteX2" fmla="*/ 1875982 w 1875982"/>
              <a:gd name="connsiteY2" fmla="*/ 2375730 h 2510762"/>
              <a:gd name="connsiteX3" fmla="*/ 1740950 w 1875982"/>
              <a:gd name="connsiteY3" fmla="*/ 2510762 h 2510762"/>
              <a:gd name="connsiteX4" fmla="*/ 0 w 1875982"/>
              <a:gd name="connsiteY4" fmla="*/ 2510762 h 2510762"/>
              <a:gd name="connsiteX0" fmla="*/ 0 w 1875982"/>
              <a:gd name="connsiteY0" fmla="*/ 47625 h 2558387"/>
              <a:gd name="connsiteX1" fmla="*/ 1685482 w 1875982"/>
              <a:gd name="connsiteY1" fmla="*/ 0 h 2558387"/>
              <a:gd name="connsiteX2" fmla="*/ 1875982 w 1875982"/>
              <a:gd name="connsiteY2" fmla="*/ 2423355 h 2558387"/>
              <a:gd name="connsiteX3" fmla="*/ 1740950 w 1875982"/>
              <a:gd name="connsiteY3" fmla="*/ 2558387 h 2558387"/>
              <a:gd name="connsiteX4" fmla="*/ 0 w 1875982"/>
              <a:gd name="connsiteY4" fmla="*/ 2558387 h 2558387"/>
              <a:gd name="connsiteX5" fmla="*/ 0 w 1875982"/>
              <a:gd name="connsiteY5" fmla="*/ 47625 h 2558387"/>
              <a:gd name="connsiteX0" fmla="*/ 228600 w 2104582"/>
              <a:gd name="connsiteY0" fmla="*/ 47625 h 2558387"/>
              <a:gd name="connsiteX1" fmla="*/ 1914082 w 2104582"/>
              <a:gd name="connsiteY1" fmla="*/ 0 h 2558387"/>
              <a:gd name="connsiteX2" fmla="*/ 2104582 w 2104582"/>
              <a:gd name="connsiteY2" fmla="*/ 2423355 h 2558387"/>
              <a:gd name="connsiteX3" fmla="*/ 1969550 w 2104582"/>
              <a:gd name="connsiteY3" fmla="*/ 2558387 h 2558387"/>
              <a:gd name="connsiteX4" fmla="*/ 0 w 2104582"/>
              <a:gd name="connsiteY4" fmla="*/ 2367887 h 2558387"/>
              <a:gd name="connsiteX5" fmla="*/ 228600 w 2104582"/>
              <a:gd name="connsiteY5" fmla="*/ 47625 h 255838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9534525 w 11410507"/>
              <a:gd name="connsiteY0" fmla="*/ 3190875 h 5701637"/>
              <a:gd name="connsiteX1" fmla="*/ 11248582 w 11410507"/>
              <a:gd name="connsiteY1" fmla="*/ 0 h 5701637"/>
              <a:gd name="connsiteX2" fmla="*/ 11410507 w 11410507"/>
              <a:gd name="connsiteY2" fmla="*/ 5566605 h 5701637"/>
              <a:gd name="connsiteX3" fmla="*/ 11275475 w 11410507"/>
              <a:gd name="connsiteY3" fmla="*/ 5701637 h 5701637"/>
              <a:gd name="connsiteX4" fmla="*/ 0 w 11410507"/>
              <a:gd name="connsiteY4" fmla="*/ 5511137 h 5701637"/>
              <a:gd name="connsiteX5" fmla="*/ 9534525 w 11410507"/>
              <a:gd name="connsiteY5" fmla="*/ 3190875 h 5701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410507" h="5701637">
                <a:moveTo>
                  <a:pt x="9534525" y="3190875"/>
                </a:moveTo>
                <a:lnTo>
                  <a:pt x="11248582" y="0"/>
                </a:lnTo>
                <a:cubicBezTo>
                  <a:pt x="11267632" y="801435"/>
                  <a:pt x="11410507" y="4774695"/>
                  <a:pt x="11410507" y="5566605"/>
                </a:cubicBezTo>
                <a:cubicBezTo>
                  <a:pt x="11410507" y="5641181"/>
                  <a:pt x="11350051" y="5701637"/>
                  <a:pt x="11275475" y="5701637"/>
                </a:cubicBezTo>
                <a:lnTo>
                  <a:pt x="0" y="5511137"/>
                </a:lnTo>
                <a:lnTo>
                  <a:pt x="9534525" y="3190875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9580405C-B4BB-4357-81AD-14655F7F2B4F}"/>
              </a:ext>
            </a:extLst>
          </p:cNvPr>
          <p:cNvSpPr/>
          <p:nvPr/>
        </p:nvSpPr>
        <p:spPr>
          <a:xfrm>
            <a:off x="402265" y="585474"/>
            <a:ext cx="11387469" cy="5985440"/>
          </a:xfrm>
          <a:prstGeom prst="roundRect">
            <a:avLst>
              <a:gd name="adj" fmla="val 2256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648000" rIns="0" bIns="0"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dirty="0" smtClean="0">
                <a:solidFill>
                  <a:schemeClr val="tx1"/>
                </a:solidFill>
              </a:rPr>
              <a:t>“</a:t>
            </a:r>
            <a:r>
              <a:rPr lang="ko-KR" altLang="en-US" dirty="0" smtClean="0">
                <a:solidFill>
                  <a:schemeClr val="tx1"/>
                </a:solidFill>
              </a:rPr>
              <a:t>프레임워크</a:t>
            </a:r>
            <a:r>
              <a:rPr lang="en-US" altLang="ko-KR" dirty="0" smtClean="0">
                <a:solidFill>
                  <a:schemeClr val="tx1"/>
                </a:solidFill>
              </a:rPr>
              <a:t>”</a:t>
            </a:r>
            <a:r>
              <a:rPr lang="ko-KR" altLang="en-US" dirty="0" smtClean="0">
                <a:solidFill>
                  <a:schemeClr val="tx1"/>
                </a:solidFill>
              </a:rPr>
              <a:t>라는 표현의 이해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</a:rPr>
              <a:t>프레임워크</a:t>
            </a:r>
            <a:r>
              <a:rPr lang="en-US" altLang="ko-KR" sz="1400" dirty="0" smtClean="0">
                <a:solidFill>
                  <a:schemeClr val="tx1"/>
                </a:solidFill>
              </a:rPr>
              <a:t>(Framework)</a:t>
            </a:r>
            <a:r>
              <a:rPr lang="ko-KR" altLang="en-US" sz="1400" dirty="0" smtClean="0">
                <a:solidFill>
                  <a:schemeClr val="tx1"/>
                </a:solidFill>
              </a:rPr>
              <a:t>라는 표현은 여러 분야에서 상이한 개념으로 사용되지만 공통적으로 </a:t>
            </a:r>
            <a:r>
              <a:rPr lang="en-US" altLang="ko-KR" sz="1400" dirty="0" smtClean="0">
                <a:solidFill>
                  <a:schemeClr val="tx1"/>
                </a:solidFill>
              </a:rPr>
              <a:t>“</a:t>
            </a:r>
            <a:r>
              <a:rPr lang="ko-KR" altLang="en-US" sz="1400" dirty="0" smtClean="0">
                <a:solidFill>
                  <a:schemeClr val="tx1"/>
                </a:solidFill>
              </a:rPr>
              <a:t>잘 정의된 구조 또는 골격</a:t>
            </a:r>
            <a:r>
              <a:rPr lang="en-US" altLang="ko-KR" sz="1400" dirty="0" smtClean="0">
                <a:solidFill>
                  <a:schemeClr val="tx1"/>
                </a:solidFill>
              </a:rPr>
              <a:t>”</a:t>
            </a:r>
            <a:r>
              <a:rPr lang="ko-KR" altLang="en-US" sz="1400" dirty="0" smtClean="0">
                <a:solidFill>
                  <a:schemeClr val="tx1"/>
                </a:solidFill>
              </a:rPr>
              <a:t>의 의미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</a:rPr>
              <a:t>자바에서 말하는 프레임워크는 </a:t>
            </a:r>
            <a:r>
              <a:rPr lang="en-US" altLang="ko-KR" sz="1400" dirty="0" smtClean="0">
                <a:solidFill>
                  <a:schemeClr val="tx1"/>
                </a:solidFill>
              </a:rPr>
              <a:t>“</a:t>
            </a:r>
            <a:r>
              <a:rPr lang="ko-KR" altLang="en-US" sz="1400" dirty="0" smtClean="0">
                <a:solidFill>
                  <a:schemeClr val="tx1"/>
                </a:solidFill>
              </a:rPr>
              <a:t>잘 정의된 구조의 클래스들</a:t>
            </a:r>
            <a:r>
              <a:rPr lang="en-US" altLang="ko-KR" sz="1400" dirty="0" smtClean="0">
                <a:solidFill>
                  <a:schemeClr val="tx1"/>
                </a:solidFill>
              </a:rPr>
              <a:t>”</a:t>
            </a:r>
            <a:r>
              <a:rPr lang="ko-KR" altLang="en-US" sz="1400" dirty="0" smtClean="0">
                <a:solidFill>
                  <a:schemeClr val="tx1"/>
                </a:solidFill>
              </a:rPr>
              <a:t>이라는 의미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</a:rPr>
              <a:t>즉</a:t>
            </a:r>
            <a:r>
              <a:rPr lang="en-US" altLang="ko-KR" sz="1400" dirty="0" smtClean="0">
                <a:solidFill>
                  <a:schemeClr val="tx1"/>
                </a:solidFill>
              </a:rPr>
              <a:t>, </a:t>
            </a:r>
            <a:r>
              <a:rPr lang="ko-KR" altLang="en-US" sz="1400" dirty="0" smtClean="0">
                <a:solidFill>
                  <a:schemeClr val="tx1"/>
                </a:solidFill>
              </a:rPr>
              <a:t>프로그래머들이 쓸 수 있도록 잘 정의된 클래스들의 모임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</a:rPr>
              <a:t>만약 위의 내용이 전부라면 이는 </a:t>
            </a:r>
            <a:r>
              <a:rPr lang="en-US" altLang="ko-KR" sz="1400" dirty="0" smtClean="0">
                <a:solidFill>
                  <a:schemeClr val="tx1"/>
                </a:solidFill>
              </a:rPr>
              <a:t>“</a:t>
            </a:r>
            <a:r>
              <a:rPr lang="ko-KR" altLang="en-US" sz="1400" dirty="0" smtClean="0">
                <a:solidFill>
                  <a:schemeClr val="tx1"/>
                </a:solidFill>
              </a:rPr>
              <a:t>컬렉션 라이브러리</a:t>
            </a:r>
            <a:r>
              <a:rPr lang="en-US" altLang="ko-KR" sz="1400" dirty="0" smtClean="0">
                <a:solidFill>
                  <a:schemeClr val="tx1"/>
                </a:solidFill>
              </a:rPr>
              <a:t>”</a:t>
            </a:r>
            <a:r>
              <a:rPr lang="ko-KR" altLang="en-US" sz="1400" dirty="0" smtClean="0">
                <a:solidFill>
                  <a:schemeClr val="tx1"/>
                </a:solidFill>
              </a:rPr>
              <a:t>라 불리겠지만</a:t>
            </a:r>
            <a:r>
              <a:rPr lang="en-US" altLang="ko-KR" sz="1400" dirty="0" smtClean="0">
                <a:solidFill>
                  <a:schemeClr val="tx1"/>
                </a:solidFill>
              </a:rPr>
              <a:t>, </a:t>
            </a:r>
            <a:r>
              <a:rPr lang="ko-KR" altLang="en-US" sz="1400" dirty="0" smtClean="0">
                <a:solidFill>
                  <a:schemeClr val="tx1"/>
                </a:solidFill>
              </a:rPr>
              <a:t>컬렉션과 관련된 클래스의 정의에 적용되는 공통된 설계 원칙 또는 구조가 존재하기 때문에 </a:t>
            </a:r>
            <a:r>
              <a:rPr lang="en-US" altLang="ko-KR" sz="1400" dirty="0" smtClean="0">
                <a:solidFill>
                  <a:schemeClr val="tx1"/>
                </a:solidFill>
              </a:rPr>
              <a:t>“</a:t>
            </a:r>
            <a:r>
              <a:rPr lang="ko-KR" altLang="en-US" sz="1400" dirty="0" smtClean="0">
                <a:solidFill>
                  <a:schemeClr val="tx1"/>
                </a:solidFill>
              </a:rPr>
              <a:t>컬렉션 프레임워크</a:t>
            </a:r>
            <a:r>
              <a:rPr lang="en-US" altLang="ko-KR" sz="1400" dirty="0" smtClean="0">
                <a:solidFill>
                  <a:schemeClr val="tx1"/>
                </a:solidFill>
              </a:rPr>
              <a:t>”</a:t>
            </a:r>
            <a:r>
              <a:rPr lang="ko-KR" altLang="en-US" sz="1400" dirty="0" smtClean="0">
                <a:solidFill>
                  <a:schemeClr val="tx1"/>
                </a:solidFill>
              </a:rPr>
              <a:t>라고 불림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endParaRPr lang="en-US" altLang="ko-KR" sz="1400" dirty="0" smtClean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endParaRPr lang="en-US" altLang="ko-KR" sz="1400" dirty="0" smtClean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endParaRPr lang="en-US" altLang="ko-KR" sz="1600" dirty="0" smtClean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endParaRPr lang="en-US" altLang="ko-KR" sz="1600" dirty="0" smtClean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31BB0BE-E894-4BE1-A5DE-1571B260372D}"/>
              </a:ext>
            </a:extLst>
          </p:cNvPr>
          <p:cNvSpPr/>
          <p:nvPr/>
        </p:nvSpPr>
        <p:spPr>
          <a:xfrm>
            <a:off x="3048000" y="630315"/>
            <a:ext cx="6096000" cy="57496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4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컬렉션 프레임워크의 이해</a:t>
            </a:r>
            <a:endParaRPr lang="en-US" altLang="ko-KR" sz="7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D197C16E-D4FD-4D4D-BA0D-14D6BE654C09}"/>
              </a:ext>
            </a:extLst>
          </p:cNvPr>
          <p:cNvGrpSpPr/>
          <p:nvPr/>
        </p:nvGrpSpPr>
        <p:grpSpPr>
          <a:xfrm rot="5400000">
            <a:off x="695545" y="654570"/>
            <a:ext cx="204854" cy="204854"/>
            <a:chOff x="1562986" y="3668233"/>
            <a:chExt cx="265814" cy="265814"/>
          </a:xfrm>
        </p:grpSpPr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1E362C24-E756-44CE-B1AE-2AE33AC27221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85E7005D-443E-4668-B88D-61B1CCD663BA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0D824875-F029-4E72-A46D-67560EF59B12}"/>
              </a:ext>
            </a:extLst>
          </p:cNvPr>
          <p:cNvGrpSpPr/>
          <p:nvPr/>
        </p:nvGrpSpPr>
        <p:grpSpPr>
          <a:xfrm>
            <a:off x="702688" y="27430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205BBB6D-1681-4E1B-988B-428DF5AB0023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rgbClr val="907256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EBC0E736-8D8E-4B0C-8923-1B6F39E6FCB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40261"/>
              <a:ext cx="180000" cy="0"/>
            </a:xfrm>
            <a:prstGeom prst="line">
              <a:avLst/>
            </a:prstGeom>
            <a:ln w="79375" cap="rnd">
              <a:solidFill>
                <a:srgbClr val="907256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2E7A985F-B7CF-4D78-A795-9A841D2872A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45011"/>
              <a:ext cx="180000" cy="0"/>
            </a:xfrm>
            <a:prstGeom prst="line">
              <a:avLst/>
            </a:prstGeom>
            <a:ln w="79375" cap="rnd">
              <a:solidFill>
                <a:srgbClr val="907256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54091B37-4851-49C4-A104-5C4E8F5D348F}"/>
              </a:ext>
            </a:extLst>
          </p:cNvPr>
          <p:cNvGrpSpPr/>
          <p:nvPr/>
        </p:nvGrpSpPr>
        <p:grpSpPr>
          <a:xfrm rot="5400000">
            <a:off x="11306883" y="654697"/>
            <a:ext cx="204854" cy="204854"/>
            <a:chOff x="1562986" y="3668233"/>
            <a:chExt cx="265814" cy="265814"/>
          </a:xfrm>
        </p:grpSpPr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E3CE2FB8-5806-4045-BFFB-AF6791DBACBB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8BA8C2B7-2CC1-4F42-8893-B61569328001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1849B266-D7C4-42F9-8166-FDF2BB7FD9BD}"/>
              </a:ext>
            </a:extLst>
          </p:cNvPr>
          <p:cNvGrpSpPr/>
          <p:nvPr/>
        </p:nvGrpSpPr>
        <p:grpSpPr>
          <a:xfrm>
            <a:off x="11314026" y="27557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6648750A-8270-462B-BB49-2EDCD0EBDF86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rgbClr val="907256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E2033098-0983-485E-95C7-A67A7E1F16A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33911"/>
              <a:ext cx="180000" cy="0"/>
            </a:xfrm>
            <a:prstGeom prst="line">
              <a:avLst/>
            </a:prstGeom>
            <a:ln w="79375" cap="rnd">
              <a:solidFill>
                <a:srgbClr val="907256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C78BC8CC-B83E-40C8-ABC7-0F46F9ACC2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38661"/>
              <a:ext cx="180000" cy="0"/>
            </a:xfrm>
            <a:prstGeom prst="line">
              <a:avLst/>
            </a:prstGeom>
            <a:ln w="79375" cap="rnd">
              <a:solidFill>
                <a:srgbClr val="907256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38343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rgbClr val="BE9B7C"/>
          </a:fgClr>
          <a:bgClr>
            <a:srgbClr val="B58F6B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자유형: 도형 63">
            <a:extLst>
              <a:ext uri="{FF2B5EF4-FFF2-40B4-BE49-F238E27FC236}">
                <a16:creationId xmlns:a16="http://schemas.microsoft.com/office/drawing/2014/main" id="{461DC99B-D577-4701-870F-86886F8ED859}"/>
              </a:ext>
            </a:extLst>
          </p:cNvPr>
          <p:cNvSpPr/>
          <p:nvPr/>
        </p:nvSpPr>
        <p:spPr>
          <a:xfrm flipH="1">
            <a:off x="247649" y="1009612"/>
            <a:ext cx="11410507" cy="5701637"/>
          </a:xfrm>
          <a:custGeom>
            <a:avLst/>
            <a:gdLst>
              <a:gd name="connsiteX0" fmla="*/ 0 w 1875982"/>
              <a:gd name="connsiteY0" fmla="*/ 0 h 2510762"/>
              <a:gd name="connsiteX1" fmla="*/ 1875982 w 1875982"/>
              <a:gd name="connsiteY1" fmla="*/ 0 h 2510762"/>
              <a:gd name="connsiteX2" fmla="*/ 1875982 w 1875982"/>
              <a:gd name="connsiteY2" fmla="*/ 2375730 h 2510762"/>
              <a:gd name="connsiteX3" fmla="*/ 1740950 w 1875982"/>
              <a:gd name="connsiteY3" fmla="*/ 2510762 h 2510762"/>
              <a:gd name="connsiteX4" fmla="*/ 0 w 1875982"/>
              <a:gd name="connsiteY4" fmla="*/ 2510762 h 2510762"/>
              <a:gd name="connsiteX0" fmla="*/ 0 w 1875982"/>
              <a:gd name="connsiteY0" fmla="*/ 47625 h 2558387"/>
              <a:gd name="connsiteX1" fmla="*/ 1685482 w 1875982"/>
              <a:gd name="connsiteY1" fmla="*/ 0 h 2558387"/>
              <a:gd name="connsiteX2" fmla="*/ 1875982 w 1875982"/>
              <a:gd name="connsiteY2" fmla="*/ 2423355 h 2558387"/>
              <a:gd name="connsiteX3" fmla="*/ 1740950 w 1875982"/>
              <a:gd name="connsiteY3" fmla="*/ 2558387 h 2558387"/>
              <a:gd name="connsiteX4" fmla="*/ 0 w 1875982"/>
              <a:gd name="connsiteY4" fmla="*/ 2558387 h 2558387"/>
              <a:gd name="connsiteX5" fmla="*/ 0 w 1875982"/>
              <a:gd name="connsiteY5" fmla="*/ 47625 h 2558387"/>
              <a:gd name="connsiteX0" fmla="*/ 228600 w 2104582"/>
              <a:gd name="connsiteY0" fmla="*/ 47625 h 2558387"/>
              <a:gd name="connsiteX1" fmla="*/ 1914082 w 2104582"/>
              <a:gd name="connsiteY1" fmla="*/ 0 h 2558387"/>
              <a:gd name="connsiteX2" fmla="*/ 2104582 w 2104582"/>
              <a:gd name="connsiteY2" fmla="*/ 2423355 h 2558387"/>
              <a:gd name="connsiteX3" fmla="*/ 1969550 w 2104582"/>
              <a:gd name="connsiteY3" fmla="*/ 2558387 h 2558387"/>
              <a:gd name="connsiteX4" fmla="*/ 0 w 2104582"/>
              <a:gd name="connsiteY4" fmla="*/ 2367887 h 2558387"/>
              <a:gd name="connsiteX5" fmla="*/ 228600 w 2104582"/>
              <a:gd name="connsiteY5" fmla="*/ 47625 h 255838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9534525 w 11410507"/>
              <a:gd name="connsiteY0" fmla="*/ 3190875 h 5701637"/>
              <a:gd name="connsiteX1" fmla="*/ 11248582 w 11410507"/>
              <a:gd name="connsiteY1" fmla="*/ 0 h 5701637"/>
              <a:gd name="connsiteX2" fmla="*/ 11410507 w 11410507"/>
              <a:gd name="connsiteY2" fmla="*/ 5566605 h 5701637"/>
              <a:gd name="connsiteX3" fmla="*/ 11275475 w 11410507"/>
              <a:gd name="connsiteY3" fmla="*/ 5701637 h 5701637"/>
              <a:gd name="connsiteX4" fmla="*/ 0 w 11410507"/>
              <a:gd name="connsiteY4" fmla="*/ 5511137 h 5701637"/>
              <a:gd name="connsiteX5" fmla="*/ 9534525 w 11410507"/>
              <a:gd name="connsiteY5" fmla="*/ 3190875 h 5701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410507" h="5701637">
                <a:moveTo>
                  <a:pt x="9534525" y="3190875"/>
                </a:moveTo>
                <a:lnTo>
                  <a:pt x="11248582" y="0"/>
                </a:lnTo>
                <a:cubicBezTo>
                  <a:pt x="11267632" y="801435"/>
                  <a:pt x="11410507" y="4774695"/>
                  <a:pt x="11410507" y="5566605"/>
                </a:cubicBezTo>
                <a:cubicBezTo>
                  <a:pt x="11410507" y="5641181"/>
                  <a:pt x="11350051" y="5701637"/>
                  <a:pt x="11275475" y="5701637"/>
                </a:cubicBezTo>
                <a:lnTo>
                  <a:pt x="0" y="5511137"/>
                </a:lnTo>
                <a:lnTo>
                  <a:pt x="9534525" y="3190875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592D8B13-0A44-46B1-8C71-B59B7920AA32}"/>
              </a:ext>
            </a:extLst>
          </p:cNvPr>
          <p:cNvGrpSpPr/>
          <p:nvPr/>
        </p:nvGrpSpPr>
        <p:grpSpPr>
          <a:xfrm rot="5400000">
            <a:off x="695545" y="654570"/>
            <a:ext cx="204854" cy="204854"/>
            <a:chOff x="1562986" y="3668233"/>
            <a:chExt cx="265814" cy="265814"/>
          </a:xfrm>
        </p:grpSpPr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AD973201-8755-45DD-A3B7-D98CB8E707B5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C59D2C30-CDE0-4C48-9524-2D4CAA6059EC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92ABA25B-14A6-4AE4-A502-321AA06B6C5A}"/>
              </a:ext>
            </a:extLst>
          </p:cNvPr>
          <p:cNvGrpSpPr/>
          <p:nvPr/>
        </p:nvGrpSpPr>
        <p:grpSpPr>
          <a:xfrm>
            <a:off x="702688" y="27430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89C95DD6-94DE-4A2F-93A8-C7897748DC5F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E27A8D4A-F197-4434-99E5-CC78C694DB9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40263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007249B2-AA3C-4047-A91C-BC820910F38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45013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1AEED5E0-879E-4C9D-B5B0-7830357F6710}"/>
              </a:ext>
            </a:extLst>
          </p:cNvPr>
          <p:cNvGrpSpPr/>
          <p:nvPr/>
        </p:nvGrpSpPr>
        <p:grpSpPr>
          <a:xfrm rot="5400000">
            <a:off x="11306883" y="654697"/>
            <a:ext cx="204854" cy="204854"/>
            <a:chOff x="1562986" y="3668233"/>
            <a:chExt cx="265814" cy="265814"/>
          </a:xfrm>
        </p:grpSpPr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EAE6DC03-82C2-41B5-8027-F6BAA540A51B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D29F7EDB-CE7A-4A7E-B741-CD83F1895570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79458296-3EF6-42D9-9BAF-05161FABF510}"/>
              </a:ext>
            </a:extLst>
          </p:cNvPr>
          <p:cNvGrpSpPr/>
          <p:nvPr/>
        </p:nvGrpSpPr>
        <p:grpSpPr>
          <a:xfrm>
            <a:off x="11314026" y="27557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B343921F-DEB2-4F94-B812-3697E22FBDB2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99CA509E-F3AA-4245-AA9B-1845629774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40261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C738F4B0-927F-4CA7-AF79-10DD12A0B5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45011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사각형: 둥근 모서리 34">
            <a:extLst>
              <a:ext uri="{FF2B5EF4-FFF2-40B4-BE49-F238E27FC236}">
                <a16:creationId xmlns:a16="http://schemas.microsoft.com/office/drawing/2014/main" id="{9580405C-B4BB-4357-81AD-14655F7F2B4F}"/>
              </a:ext>
            </a:extLst>
          </p:cNvPr>
          <p:cNvSpPr/>
          <p:nvPr/>
        </p:nvSpPr>
        <p:spPr>
          <a:xfrm>
            <a:off x="402265" y="595075"/>
            <a:ext cx="11387469" cy="5985440"/>
          </a:xfrm>
          <a:prstGeom prst="roundRect">
            <a:avLst>
              <a:gd name="adj" fmla="val 2256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648000" rIns="0" bIns="0"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dirty="0" smtClean="0">
                <a:solidFill>
                  <a:schemeClr val="tx1"/>
                </a:solidFill>
              </a:rPr>
              <a:t>컬렉션의 의미와 자료구조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</a:rPr>
              <a:t>컴퓨터 분야에는 </a:t>
            </a:r>
            <a:r>
              <a:rPr lang="en-US" altLang="ko-KR" sz="1400" dirty="0" smtClean="0">
                <a:solidFill>
                  <a:schemeClr val="tx1"/>
                </a:solidFill>
              </a:rPr>
              <a:t>“</a:t>
            </a:r>
            <a:r>
              <a:rPr lang="ko-KR" altLang="en-US" sz="1400" dirty="0">
                <a:solidFill>
                  <a:schemeClr val="tx1"/>
                </a:solidFill>
              </a:rPr>
              <a:t>자료구조</a:t>
            </a:r>
            <a:r>
              <a:rPr lang="en-US" altLang="ko-KR" sz="1400" dirty="0" smtClean="0">
                <a:solidFill>
                  <a:schemeClr val="tx1"/>
                </a:solidFill>
              </a:rPr>
              <a:t>”, ”</a:t>
            </a:r>
            <a:r>
              <a:rPr lang="ko-KR" altLang="en-US" sz="1400" dirty="0" smtClean="0">
                <a:solidFill>
                  <a:schemeClr val="tx1"/>
                </a:solidFill>
              </a:rPr>
              <a:t>알고리즘</a:t>
            </a:r>
            <a:r>
              <a:rPr lang="en-US" altLang="ko-KR" sz="1400" dirty="0" smtClean="0">
                <a:solidFill>
                  <a:schemeClr val="tx1"/>
                </a:solidFill>
              </a:rPr>
              <a:t>”</a:t>
            </a:r>
            <a:r>
              <a:rPr lang="ko-KR" altLang="en-US" sz="1400" dirty="0" smtClean="0">
                <a:solidFill>
                  <a:schemeClr val="tx1"/>
                </a:solidFill>
              </a:rPr>
              <a:t>이라는 학문 존재하며 이 둘은 긴밀히 연관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	</a:t>
            </a:r>
            <a:r>
              <a:rPr lang="en-US" altLang="ko-KR" sz="1400" dirty="0" smtClean="0">
                <a:solidFill>
                  <a:schemeClr val="tx1"/>
                </a:solidFill>
              </a:rPr>
              <a:t>- </a:t>
            </a:r>
            <a:r>
              <a:rPr lang="ko-KR" altLang="en-US" sz="1400" dirty="0" smtClean="0">
                <a:solidFill>
                  <a:schemeClr val="tx1"/>
                </a:solidFill>
              </a:rPr>
              <a:t>자료구조 </a:t>
            </a:r>
            <a:r>
              <a:rPr lang="en-US" altLang="ko-KR" sz="1400" dirty="0" smtClean="0">
                <a:solidFill>
                  <a:schemeClr val="tx1"/>
                </a:solidFill>
              </a:rPr>
              <a:t>: “</a:t>
            </a:r>
            <a:r>
              <a:rPr lang="ko-KR" altLang="en-US" sz="1400" dirty="0" smtClean="0">
                <a:solidFill>
                  <a:schemeClr val="tx1"/>
                </a:solidFill>
              </a:rPr>
              <a:t>데이터의 저장</a:t>
            </a:r>
            <a:r>
              <a:rPr lang="en-US" altLang="ko-KR" sz="1400" dirty="0" smtClean="0">
                <a:solidFill>
                  <a:schemeClr val="tx1"/>
                </a:solidFill>
              </a:rPr>
              <a:t>”</a:t>
            </a:r>
            <a:r>
              <a:rPr lang="ko-KR" altLang="en-US" sz="1400" dirty="0" smtClean="0">
                <a:solidFill>
                  <a:schemeClr val="tx1"/>
                </a:solidFill>
              </a:rPr>
              <a:t>과 관련된 학문으로 데이터의 탐색</a:t>
            </a:r>
            <a:r>
              <a:rPr lang="en-US" altLang="ko-KR" sz="1400" dirty="0" smtClean="0">
                <a:solidFill>
                  <a:schemeClr val="tx1"/>
                </a:solidFill>
              </a:rPr>
              <a:t>, </a:t>
            </a:r>
            <a:r>
              <a:rPr lang="ko-KR" altLang="en-US" sz="1400" dirty="0" smtClean="0">
                <a:solidFill>
                  <a:schemeClr val="tx1"/>
                </a:solidFill>
              </a:rPr>
              <a:t>삭제 등 데이터의 효율적 저장 방법 연구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	</a:t>
            </a:r>
            <a:r>
              <a:rPr lang="en-US" altLang="ko-KR" sz="1400" dirty="0" smtClean="0">
                <a:solidFill>
                  <a:schemeClr val="tx1"/>
                </a:solidFill>
              </a:rPr>
              <a:t>- </a:t>
            </a:r>
            <a:r>
              <a:rPr lang="ko-KR" altLang="en-US" sz="1400" dirty="0" smtClean="0">
                <a:solidFill>
                  <a:schemeClr val="tx1"/>
                </a:solidFill>
              </a:rPr>
              <a:t>알고리즘 </a:t>
            </a:r>
            <a:r>
              <a:rPr lang="en-US" altLang="ko-KR" sz="1400" dirty="0" smtClean="0">
                <a:solidFill>
                  <a:schemeClr val="tx1"/>
                </a:solidFill>
              </a:rPr>
              <a:t>: </a:t>
            </a:r>
            <a:r>
              <a:rPr lang="ko-KR" altLang="en-US" sz="1400" dirty="0" smtClean="0">
                <a:solidFill>
                  <a:schemeClr val="tx1"/>
                </a:solidFill>
              </a:rPr>
              <a:t>저장된 데이터의 일부 또는 전체를 대상으로 하는 각종 가공 및 처리의 방법 연구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</a:rPr>
              <a:t>자료구조에서 정형화하고 </a:t>
            </a:r>
            <a:r>
              <a:rPr lang="ko-KR" altLang="en-US" sz="1400" dirty="0">
                <a:solidFill>
                  <a:schemeClr val="tx1"/>
                </a:solidFill>
              </a:rPr>
              <a:t>있는 대표적인 데이터의 </a:t>
            </a:r>
            <a:r>
              <a:rPr lang="ko-KR" altLang="en-US" sz="1400" dirty="0" smtClean="0">
                <a:solidFill>
                  <a:schemeClr val="tx1"/>
                </a:solidFill>
              </a:rPr>
              <a:t>저장 방식 </a:t>
            </a:r>
            <a:r>
              <a:rPr lang="en-US" altLang="ko-KR" sz="1400" dirty="0" smtClean="0">
                <a:solidFill>
                  <a:schemeClr val="tx1"/>
                </a:solidFill>
              </a:rPr>
              <a:t>: </a:t>
            </a:r>
            <a:r>
              <a:rPr lang="ko-KR" altLang="en-US" sz="1400" dirty="0" smtClean="0">
                <a:solidFill>
                  <a:schemeClr val="tx1"/>
                </a:solidFill>
              </a:rPr>
              <a:t>리스트</a:t>
            </a:r>
            <a:r>
              <a:rPr lang="en-US" altLang="ko-KR" sz="1400" dirty="0" smtClean="0">
                <a:solidFill>
                  <a:schemeClr val="tx1"/>
                </a:solidFill>
              </a:rPr>
              <a:t>(List), </a:t>
            </a:r>
            <a:r>
              <a:rPr lang="ko-KR" altLang="en-US" sz="1400" dirty="0" smtClean="0">
                <a:solidFill>
                  <a:schemeClr val="tx1"/>
                </a:solidFill>
              </a:rPr>
              <a:t>스택</a:t>
            </a:r>
            <a:r>
              <a:rPr lang="en-US" altLang="ko-KR" sz="1400" dirty="0" smtClean="0">
                <a:solidFill>
                  <a:schemeClr val="tx1"/>
                </a:solidFill>
              </a:rPr>
              <a:t>(Stack), </a:t>
            </a:r>
            <a:r>
              <a:rPr lang="ko-KR" altLang="en-US" sz="1400" dirty="0" smtClean="0">
                <a:solidFill>
                  <a:schemeClr val="tx1"/>
                </a:solidFill>
              </a:rPr>
              <a:t>큐</a:t>
            </a:r>
            <a:r>
              <a:rPr lang="en-US" altLang="ko-KR" sz="1400" dirty="0" smtClean="0">
                <a:solidFill>
                  <a:schemeClr val="tx1"/>
                </a:solidFill>
              </a:rPr>
              <a:t>(Queue), </a:t>
            </a:r>
            <a:r>
              <a:rPr lang="ko-KR" altLang="en-US" sz="1400" dirty="0" smtClean="0">
                <a:solidFill>
                  <a:schemeClr val="tx1"/>
                </a:solidFill>
              </a:rPr>
              <a:t>트리</a:t>
            </a:r>
            <a:r>
              <a:rPr lang="en-US" altLang="ko-KR" sz="1400" dirty="0" smtClean="0">
                <a:solidFill>
                  <a:schemeClr val="tx1"/>
                </a:solidFill>
              </a:rPr>
              <a:t>(Tree),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해쉬</a:t>
            </a:r>
            <a:r>
              <a:rPr lang="en-US" altLang="ko-KR" sz="1400" dirty="0" smtClean="0">
                <a:solidFill>
                  <a:schemeClr val="tx1"/>
                </a:solidFill>
              </a:rPr>
              <a:t>(Hash)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</a:rPr>
              <a:t>자료구조들을 대상으로 하는 비교적 간단한 알고리즘들 </a:t>
            </a:r>
            <a:r>
              <a:rPr lang="en-US" altLang="ko-KR" sz="1400" dirty="0" smtClean="0">
                <a:solidFill>
                  <a:schemeClr val="tx1"/>
                </a:solidFill>
              </a:rPr>
              <a:t>: </a:t>
            </a:r>
            <a:r>
              <a:rPr lang="ko-KR" altLang="en-US" sz="1400" dirty="0" smtClean="0">
                <a:solidFill>
                  <a:schemeClr val="tx1"/>
                </a:solidFill>
              </a:rPr>
              <a:t>버블 정렬</a:t>
            </a:r>
            <a:r>
              <a:rPr lang="en-US" altLang="ko-KR" sz="1400" dirty="0" smtClean="0">
                <a:solidFill>
                  <a:schemeClr val="tx1"/>
                </a:solidFill>
              </a:rPr>
              <a:t>(Bubble Sort),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퀵</a:t>
            </a:r>
            <a:r>
              <a:rPr lang="ko-KR" altLang="en-US" sz="1400" dirty="0" smtClean="0">
                <a:solidFill>
                  <a:schemeClr val="tx1"/>
                </a:solidFill>
              </a:rPr>
              <a:t> 정렬</a:t>
            </a:r>
            <a:r>
              <a:rPr lang="en-US" altLang="ko-KR" sz="1400" dirty="0" smtClean="0">
                <a:solidFill>
                  <a:schemeClr val="tx1"/>
                </a:solidFill>
              </a:rPr>
              <a:t>(Quick Sort), </a:t>
            </a:r>
            <a:r>
              <a:rPr lang="ko-KR" altLang="en-US" sz="1400" dirty="0" smtClean="0">
                <a:solidFill>
                  <a:schemeClr val="tx1"/>
                </a:solidFill>
              </a:rPr>
              <a:t>이진 탐색</a:t>
            </a:r>
            <a:r>
              <a:rPr lang="en-US" altLang="ko-KR" sz="1400" dirty="0" smtClean="0">
                <a:solidFill>
                  <a:schemeClr val="tx1"/>
                </a:solidFill>
              </a:rPr>
              <a:t>(Binary Search)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</a:rPr>
              <a:t>컬렉션 프레임워크 </a:t>
            </a:r>
            <a:r>
              <a:rPr lang="en-US" altLang="ko-KR" sz="1400" dirty="0" smtClean="0">
                <a:solidFill>
                  <a:schemeClr val="tx1"/>
                </a:solidFill>
              </a:rPr>
              <a:t>: </a:t>
            </a:r>
            <a:r>
              <a:rPr lang="ko-KR" altLang="en-US" sz="1400" dirty="0" smtClean="0">
                <a:solidFill>
                  <a:schemeClr val="tx1"/>
                </a:solidFill>
              </a:rPr>
              <a:t>자료구조와 알고리즘을 제네릭 기반의 클래스와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메소드로</a:t>
            </a:r>
            <a:r>
              <a:rPr lang="ko-KR" altLang="en-US" sz="1400" dirty="0" smtClean="0">
                <a:solidFill>
                  <a:schemeClr val="tx1"/>
                </a:solidFill>
              </a:rPr>
              <a:t> 미리 구현해 놓은 결과물</a:t>
            </a:r>
            <a:endParaRPr lang="en-US" altLang="ko-KR" sz="1400" dirty="0" smtClean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31BB0BE-E894-4BE1-A5DE-1571B260372D}"/>
              </a:ext>
            </a:extLst>
          </p:cNvPr>
          <p:cNvSpPr/>
          <p:nvPr/>
        </p:nvSpPr>
        <p:spPr>
          <a:xfrm>
            <a:off x="3048000" y="630315"/>
            <a:ext cx="6096000" cy="57496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4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컬렉션 프레임워크의 이해</a:t>
            </a:r>
            <a:endParaRPr lang="en-US" altLang="ko-KR" sz="7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8786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자유형: 도형 63">
            <a:extLst>
              <a:ext uri="{FF2B5EF4-FFF2-40B4-BE49-F238E27FC236}">
                <a16:creationId xmlns:a16="http://schemas.microsoft.com/office/drawing/2014/main" id="{461DC99B-D577-4701-870F-86886F8ED859}"/>
              </a:ext>
            </a:extLst>
          </p:cNvPr>
          <p:cNvSpPr/>
          <p:nvPr/>
        </p:nvSpPr>
        <p:spPr>
          <a:xfrm flipH="1">
            <a:off x="247649" y="1009612"/>
            <a:ext cx="11410507" cy="5701637"/>
          </a:xfrm>
          <a:custGeom>
            <a:avLst/>
            <a:gdLst>
              <a:gd name="connsiteX0" fmla="*/ 0 w 1875982"/>
              <a:gd name="connsiteY0" fmla="*/ 0 h 2510762"/>
              <a:gd name="connsiteX1" fmla="*/ 1875982 w 1875982"/>
              <a:gd name="connsiteY1" fmla="*/ 0 h 2510762"/>
              <a:gd name="connsiteX2" fmla="*/ 1875982 w 1875982"/>
              <a:gd name="connsiteY2" fmla="*/ 2375730 h 2510762"/>
              <a:gd name="connsiteX3" fmla="*/ 1740950 w 1875982"/>
              <a:gd name="connsiteY3" fmla="*/ 2510762 h 2510762"/>
              <a:gd name="connsiteX4" fmla="*/ 0 w 1875982"/>
              <a:gd name="connsiteY4" fmla="*/ 2510762 h 2510762"/>
              <a:gd name="connsiteX0" fmla="*/ 0 w 1875982"/>
              <a:gd name="connsiteY0" fmla="*/ 47625 h 2558387"/>
              <a:gd name="connsiteX1" fmla="*/ 1685482 w 1875982"/>
              <a:gd name="connsiteY1" fmla="*/ 0 h 2558387"/>
              <a:gd name="connsiteX2" fmla="*/ 1875982 w 1875982"/>
              <a:gd name="connsiteY2" fmla="*/ 2423355 h 2558387"/>
              <a:gd name="connsiteX3" fmla="*/ 1740950 w 1875982"/>
              <a:gd name="connsiteY3" fmla="*/ 2558387 h 2558387"/>
              <a:gd name="connsiteX4" fmla="*/ 0 w 1875982"/>
              <a:gd name="connsiteY4" fmla="*/ 2558387 h 2558387"/>
              <a:gd name="connsiteX5" fmla="*/ 0 w 1875982"/>
              <a:gd name="connsiteY5" fmla="*/ 47625 h 2558387"/>
              <a:gd name="connsiteX0" fmla="*/ 228600 w 2104582"/>
              <a:gd name="connsiteY0" fmla="*/ 47625 h 2558387"/>
              <a:gd name="connsiteX1" fmla="*/ 1914082 w 2104582"/>
              <a:gd name="connsiteY1" fmla="*/ 0 h 2558387"/>
              <a:gd name="connsiteX2" fmla="*/ 2104582 w 2104582"/>
              <a:gd name="connsiteY2" fmla="*/ 2423355 h 2558387"/>
              <a:gd name="connsiteX3" fmla="*/ 1969550 w 2104582"/>
              <a:gd name="connsiteY3" fmla="*/ 2558387 h 2558387"/>
              <a:gd name="connsiteX4" fmla="*/ 0 w 2104582"/>
              <a:gd name="connsiteY4" fmla="*/ 2367887 h 2558387"/>
              <a:gd name="connsiteX5" fmla="*/ 228600 w 2104582"/>
              <a:gd name="connsiteY5" fmla="*/ 47625 h 255838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9534525 w 11410507"/>
              <a:gd name="connsiteY0" fmla="*/ 3190875 h 5701637"/>
              <a:gd name="connsiteX1" fmla="*/ 11248582 w 11410507"/>
              <a:gd name="connsiteY1" fmla="*/ 0 h 5701637"/>
              <a:gd name="connsiteX2" fmla="*/ 11410507 w 11410507"/>
              <a:gd name="connsiteY2" fmla="*/ 5566605 h 5701637"/>
              <a:gd name="connsiteX3" fmla="*/ 11275475 w 11410507"/>
              <a:gd name="connsiteY3" fmla="*/ 5701637 h 5701637"/>
              <a:gd name="connsiteX4" fmla="*/ 0 w 11410507"/>
              <a:gd name="connsiteY4" fmla="*/ 5511137 h 5701637"/>
              <a:gd name="connsiteX5" fmla="*/ 9534525 w 11410507"/>
              <a:gd name="connsiteY5" fmla="*/ 3190875 h 5701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410507" h="5701637">
                <a:moveTo>
                  <a:pt x="9534525" y="3190875"/>
                </a:moveTo>
                <a:lnTo>
                  <a:pt x="11248582" y="0"/>
                </a:lnTo>
                <a:cubicBezTo>
                  <a:pt x="11267632" y="801435"/>
                  <a:pt x="11410507" y="4774695"/>
                  <a:pt x="11410507" y="5566605"/>
                </a:cubicBezTo>
                <a:cubicBezTo>
                  <a:pt x="11410507" y="5641181"/>
                  <a:pt x="11350051" y="5701637"/>
                  <a:pt x="11275475" y="5701637"/>
                </a:cubicBezTo>
                <a:lnTo>
                  <a:pt x="0" y="5511137"/>
                </a:lnTo>
                <a:lnTo>
                  <a:pt x="9534525" y="3190875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592D8B13-0A44-46B1-8C71-B59B7920AA32}"/>
              </a:ext>
            </a:extLst>
          </p:cNvPr>
          <p:cNvGrpSpPr/>
          <p:nvPr/>
        </p:nvGrpSpPr>
        <p:grpSpPr>
          <a:xfrm rot="5400000">
            <a:off x="695545" y="654570"/>
            <a:ext cx="204854" cy="204854"/>
            <a:chOff x="1562986" y="3668233"/>
            <a:chExt cx="265814" cy="265814"/>
          </a:xfrm>
        </p:grpSpPr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AD973201-8755-45DD-A3B7-D98CB8E707B5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C59D2C30-CDE0-4C48-9524-2D4CAA6059EC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92ABA25B-14A6-4AE4-A502-321AA06B6C5A}"/>
              </a:ext>
            </a:extLst>
          </p:cNvPr>
          <p:cNvGrpSpPr/>
          <p:nvPr/>
        </p:nvGrpSpPr>
        <p:grpSpPr>
          <a:xfrm>
            <a:off x="702688" y="27430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89C95DD6-94DE-4A2F-93A8-C7897748DC5F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E27A8D4A-F197-4434-99E5-CC78C694DB9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40263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007249B2-AA3C-4047-A91C-BC820910F38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45013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1AEED5E0-879E-4C9D-B5B0-7830357F6710}"/>
              </a:ext>
            </a:extLst>
          </p:cNvPr>
          <p:cNvGrpSpPr/>
          <p:nvPr/>
        </p:nvGrpSpPr>
        <p:grpSpPr>
          <a:xfrm rot="5400000">
            <a:off x="11306883" y="654697"/>
            <a:ext cx="204854" cy="204854"/>
            <a:chOff x="1562986" y="3668233"/>
            <a:chExt cx="265814" cy="265814"/>
          </a:xfrm>
        </p:grpSpPr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EAE6DC03-82C2-41B5-8027-F6BAA540A51B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D29F7EDB-CE7A-4A7E-B741-CD83F1895570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79458296-3EF6-42D9-9BAF-05161FABF510}"/>
              </a:ext>
            </a:extLst>
          </p:cNvPr>
          <p:cNvGrpSpPr/>
          <p:nvPr/>
        </p:nvGrpSpPr>
        <p:grpSpPr>
          <a:xfrm>
            <a:off x="11314026" y="27557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B343921F-DEB2-4F94-B812-3697E22FBDB2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99CA509E-F3AA-4245-AA9B-1845629774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40261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C738F4B0-927F-4CA7-AF79-10DD12A0B5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45011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사각형: 둥근 모서리 34">
            <a:extLst>
              <a:ext uri="{FF2B5EF4-FFF2-40B4-BE49-F238E27FC236}">
                <a16:creationId xmlns:a16="http://schemas.microsoft.com/office/drawing/2014/main" id="{9580405C-B4BB-4357-81AD-14655F7F2B4F}"/>
              </a:ext>
            </a:extLst>
          </p:cNvPr>
          <p:cNvSpPr/>
          <p:nvPr/>
        </p:nvSpPr>
        <p:spPr>
          <a:xfrm>
            <a:off x="402265" y="595075"/>
            <a:ext cx="11387469" cy="5985440"/>
          </a:xfrm>
          <a:prstGeom prst="roundRect">
            <a:avLst>
              <a:gd name="adj" fmla="val 2256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648000" rIns="0" bIns="0"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dirty="0" smtClean="0">
                <a:solidFill>
                  <a:schemeClr val="tx1"/>
                </a:solidFill>
              </a:rPr>
              <a:t>컬렉션 프레임워크의 기본 골격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</a:rPr>
              <a:t>컬렉션 프레임워크의 인터페이스 구조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chemeClr val="tx1"/>
                </a:solidFill>
              </a:rPr>
              <a:t>“</a:t>
            </a:r>
            <a:r>
              <a:rPr lang="ko-KR" altLang="en-US" sz="1400" dirty="0" smtClean="0">
                <a:solidFill>
                  <a:schemeClr val="tx1"/>
                </a:solidFill>
              </a:rPr>
              <a:t>컬렉션 클래스</a:t>
            </a:r>
            <a:r>
              <a:rPr lang="en-US" altLang="ko-KR" sz="1400" dirty="0" smtClean="0">
                <a:solidFill>
                  <a:schemeClr val="tx1"/>
                </a:solidFill>
              </a:rPr>
              <a:t>”</a:t>
            </a:r>
            <a:r>
              <a:rPr lang="ko-KR" altLang="en-US" sz="1400" dirty="0" smtClean="0">
                <a:solidFill>
                  <a:schemeClr val="tx1"/>
                </a:solidFill>
              </a:rPr>
              <a:t>들이 구현하는 </a:t>
            </a:r>
            <a:r>
              <a:rPr lang="en-US" altLang="ko-KR" sz="1400" dirty="0" smtClean="0">
                <a:solidFill>
                  <a:schemeClr val="tx1"/>
                </a:solidFill>
              </a:rPr>
              <a:t>“</a:t>
            </a:r>
            <a:r>
              <a:rPr lang="ko-KR" altLang="en-US" sz="1400" dirty="0" smtClean="0">
                <a:solidFill>
                  <a:schemeClr val="tx1"/>
                </a:solidFill>
              </a:rPr>
              <a:t>인터페이스들의 상속 관계</a:t>
            </a:r>
            <a:r>
              <a:rPr lang="en-US" altLang="ko-KR" sz="1400" dirty="0" smtClean="0">
                <a:solidFill>
                  <a:schemeClr val="tx1"/>
                </a:solidFill>
              </a:rPr>
              <a:t>”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chemeClr val="tx1"/>
                </a:solidFill>
              </a:rPr>
              <a:t>&lt;E&gt;, &lt;K, V&gt;</a:t>
            </a:r>
            <a:r>
              <a:rPr lang="ko-KR" altLang="en-US" sz="1400" dirty="0" smtClean="0">
                <a:solidFill>
                  <a:schemeClr val="tx1"/>
                </a:solidFill>
              </a:rPr>
              <a:t>에서 모든 인터페이스가 제네릭으로 정의되었음을 알 수 있음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</a:rPr>
              <a:t>인스턴스를 저장하는 컬렉션 클래스들은 위의 인터페이스 중 하나를 구현하게 되어 있으며</a:t>
            </a:r>
            <a:r>
              <a:rPr lang="en-US" altLang="ko-KR" sz="1400" dirty="0" smtClean="0">
                <a:solidFill>
                  <a:schemeClr val="tx1"/>
                </a:solidFill>
              </a:rPr>
              <a:t>, </a:t>
            </a:r>
            <a:r>
              <a:rPr lang="ko-KR" altLang="en-US" sz="1400" dirty="0" smtClean="0">
                <a:solidFill>
                  <a:schemeClr val="tx1"/>
                </a:solidFill>
              </a:rPr>
              <a:t>구현한 인터페이스에 따라서 컬렉션 클래스의 데이터 저장 방식 결정</a:t>
            </a:r>
            <a:endParaRPr lang="en-US" altLang="ko-KR" sz="1400" dirty="0" smtClean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31BB0BE-E894-4BE1-A5DE-1571B260372D}"/>
              </a:ext>
            </a:extLst>
          </p:cNvPr>
          <p:cNvSpPr/>
          <p:nvPr/>
        </p:nvSpPr>
        <p:spPr>
          <a:xfrm>
            <a:off x="3048000" y="630315"/>
            <a:ext cx="6096000" cy="57496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4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컬렉션 프레임워크의 이해</a:t>
            </a:r>
            <a:endParaRPr lang="en-US" altLang="ko-KR" sz="7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875545" y="2022088"/>
            <a:ext cx="10431338" cy="1600438"/>
            <a:chOff x="875545" y="1711142"/>
            <a:chExt cx="10431338" cy="1600438"/>
          </a:xfrm>
        </p:grpSpPr>
        <p:cxnSp>
          <p:nvCxnSpPr>
            <p:cNvPr id="5" name="꺾인 연결선 4"/>
            <p:cNvCxnSpPr>
              <a:endCxn id="31" idx="2"/>
            </p:cNvCxnSpPr>
            <p:nvPr/>
          </p:nvCxnSpPr>
          <p:spPr>
            <a:xfrm rot="5400000" flipH="1" flipV="1">
              <a:off x="4680230" y="2511362"/>
              <a:ext cx="559392" cy="1"/>
            </a:xfrm>
            <a:prstGeom prst="bent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꺾인 연결선 33"/>
            <p:cNvCxnSpPr>
              <a:stCxn id="3" idx="0"/>
              <a:endCxn id="31" idx="2"/>
            </p:cNvCxnSpPr>
            <p:nvPr/>
          </p:nvCxnSpPr>
          <p:spPr>
            <a:xfrm rot="5400000" flipH="1" flipV="1">
              <a:off x="3904376" y="1735509"/>
              <a:ext cx="559393" cy="1551709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직사각형 2"/>
            <p:cNvSpPr/>
            <p:nvPr/>
          </p:nvSpPr>
          <p:spPr>
            <a:xfrm>
              <a:off x="2766950" y="2791059"/>
              <a:ext cx="1282536" cy="40376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Set&lt;E&gt;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4318659" y="2791059"/>
              <a:ext cx="1282536" cy="40376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List&lt;E&gt;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5870367" y="2791058"/>
              <a:ext cx="1385455" cy="40376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Queue&lt;E&gt;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4095007" y="1827905"/>
              <a:ext cx="1729839" cy="40376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Collection&lt;E&gt;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꺾인 연결선 31"/>
            <p:cNvCxnSpPr>
              <a:stCxn id="30" idx="0"/>
              <a:endCxn id="31" idx="2"/>
            </p:cNvCxnSpPr>
            <p:nvPr/>
          </p:nvCxnSpPr>
          <p:spPr>
            <a:xfrm rot="16200000" flipV="1">
              <a:off x="5481815" y="1709778"/>
              <a:ext cx="559392" cy="1603168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직사각형 36"/>
            <p:cNvSpPr/>
            <p:nvPr/>
          </p:nvSpPr>
          <p:spPr>
            <a:xfrm>
              <a:off x="7622250" y="2029785"/>
              <a:ext cx="1385455" cy="40376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Map&lt;K, V&gt;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875545" y="1711142"/>
              <a:ext cx="10431338" cy="160043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defTabSz="360000"/>
              <a:endParaRPr lang="en-US" altLang="ko-KR" sz="1400" dirty="0" smtClean="0"/>
            </a:p>
            <a:p>
              <a:pPr defTabSz="360000"/>
              <a:endParaRPr lang="en-US" altLang="ko-KR" sz="1400" dirty="0"/>
            </a:p>
            <a:p>
              <a:pPr defTabSz="360000"/>
              <a:endParaRPr lang="en-US" altLang="ko-KR" sz="1400" dirty="0" smtClean="0"/>
            </a:p>
            <a:p>
              <a:pPr defTabSz="360000"/>
              <a:endParaRPr lang="en-US" altLang="ko-KR" sz="1400" dirty="0"/>
            </a:p>
            <a:p>
              <a:pPr defTabSz="360000"/>
              <a:endParaRPr lang="en-US" altLang="ko-KR" sz="1400" dirty="0" smtClean="0"/>
            </a:p>
            <a:p>
              <a:pPr defTabSz="360000"/>
              <a:endParaRPr lang="en-US" altLang="ko-KR" sz="1400" dirty="0"/>
            </a:p>
            <a:p>
              <a:pPr defTabSz="360000"/>
              <a:endParaRPr lang="ko-KR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92629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0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3988</TotalTime>
  <Words>179</Words>
  <Application>Microsoft Office PowerPoint</Application>
  <PresentationFormat>와이드스크린</PresentationFormat>
  <Paragraphs>41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맑은 고딕</vt:lpstr>
      <vt:lpstr>Arial</vt:lpstr>
      <vt:lpstr>Wingdings</vt:lpstr>
      <vt:lpstr>10_Office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mwJung</cp:lastModifiedBy>
  <cp:revision>235</cp:revision>
  <cp:lastPrinted>2020-10-31T14:25:10Z</cp:lastPrinted>
  <dcterms:created xsi:type="dcterms:W3CDTF">2020-08-17T03:45:59Z</dcterms:created>
  <dcterms:modified xsi:type="dcterms:W3CDTF">2020-11-06T08:42:03Z</dcterms:modified>
</cp:coreProperties>
</file>