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4" r:id="rId8"/>
    <p:sldId id="265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525949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295110"/>
            <a:ext cx="184563" cy="3420000"/>
            <a:chOff x="714869" y="-2648418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8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기본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dirty="0" smtClean="0">
                <a:solidFill>
                  <a:schemeClr val="tx1"/>
                </a:solidFill>
              </a:rPr>
              <a:t> 데이터의 저장과 참조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컬렉션 인스턴스도 기본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자료형의</a:t>
            </a:r>
            <a:r>
              <a:rPr lang="ko-KR" altLang="en-US" sz="1400" dirty="0" smtClean="0">
                <a:solidFill>
                  <a:schemeClr val="tx1"/>
                </a:solidFill>
              </a:rPr>
              <a:t> 값은 저장 못함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래퍼 클래스의 도움으로 이들 값의 저장 및 </a:t>
            </a:r>
            <a:r>
              <a:rPr lang="ko-KR" altLang="en-US" sz="1400" dirty="0">
                <a:solidFill>
                  <a:schemeClr val="tx1"/>
                </a:solidFill>
              </a:rPr>
              <a:t>참</a:t>
            </a:r>
            <a:r>
              <a:rPr lang="ko-KR" altLang="en-US" sz="1400" dirty="0" smtClean="0">
                <a:solidFill>
                  <a:schemeClr val="tx1"/>
                </a:solidFill>
              </a:rPr>
              <a:t>조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 과정에서 오토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박싱과</a:t>
            </a:r>
            <a:r>
              <a:rPr lang="ko-KR" altLang="en-US" sz="1400" dirty="0" smtClean="0">
                <a:solidFill>
                  <a:schemeClr val="tx1"/>
                </a:solidFill>
              </a:rPr>
              <a:t> 오토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언박싱으로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자연스러운 코드의 구성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2644500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PrimitiveCollection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&lt;Integer&gt; list = new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// </a:t>
            </a:r>
            <a:r>
              <a:rPr lang="ko-KR" altLang="en-US" sz="1400" dirty="0"/>
              <a:t>저장 과정에서 오토 </a:t>
            </a:r>
            <a:r>
              <a:rPr lang="ko-KR" altLang="en-US" sz="1400" dirty="0" err="1"/>
              <a:t>박싱</a:t>
            </a:r>
            <a:r>
              <a:rPr lang="ko-KR" altLang="en-US" sz="1400" dirty="0"/>
              <a:t> 진행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(10);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(20);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(30);</a:t>
            </a:r>
          </a:p>
          <a:p>
            <a:pPr defTabSz="360000"/>
            <a:r>
              <a:rPr lang="en-US" altLang="ko-KR" sz="1400" dirty="0"/>
              <a:t>      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: list) { // </a:t>
            </a:r>
            <a:r>
              <a:rPr lang="ko-KR" altLang="en-US" sz="1400" dirty="0"/>
              <a:t>오토 </a:t>
            </a:r>
            <a:r>
              <a:rPr lang="ko-KR" altLang="en-US" sz="1400" dirty="0" err="1"/>
              <a:t>언박싱</a:t>
            </a:r>
            <a:r>
              <a:rPr lang="ko-KR" altLang="en-US" sz="1400" dirty="0"/>
              <a:t> 진행</a:t>
            </a:r>
          </a:p>
          <a:p>
            <a:pPr defTabSz="360000"/>
            <a:r>
              <a:rPr lang="ko-KR" altLang="en-US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(n);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81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연결 리스트만 갖는 양방향 반복자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Collection&lt;E&gt;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구현하는 클래스의 인스턴스는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iterator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통해 반복자 획득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구현하는 클래스는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ListIterator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listIterator</a:t>
            </a:r>
            <a:r>
              <a:rPr lang="en-US" altLang="ko-KR" sz="1400" dirty="0" smtClean="0">
                <a:solidFill>
                  <a:schemeClr val="tx1"/>
                </a:solidFill>
              </a:rPr>
              <a:t>()”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양방향 반복자 획득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양방향 반복자는 양쪽 방향으로 이동 가능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양방향 반복자의 대표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E next() : </a:t>
            </a:r>
            <a:r>
              <a:rPr lang="ko-KR" altLang="en-US" sz="1400" dirty="0" smtClean="0">
                <a:solidFill>
                  <a:schemeClr val="tx1"/>
                </a:solidFill>
              </a:rPr>
              <a:t>다음 인스턴스의 참조 값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hasNext</a:t>
            </a:r>
            <a:r>
              <a:rPr lang="en-US" altLang="ko-KR" sz="1400" dirty="0" smtClean="0">
                <a:solidFill>
                  <a:schemeClr val="tx1"/>
                </a:solidFill>
              </a:rPr>
              <a:t>()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참조 값 반환 가능 여부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void remove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통해 반환했던 인스턴스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E previous()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dirty="0" smtClean="0">
                <a:solidFill>
                  <a:schemeClr val="tx1"/>
                </a:solidFill>
              </a:rPr>
              <a:t> 기능은 같고 방향만 반대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hasPrevious</a:t>
            </a:r>
            <a:r>
              <a:rPr lang="en-US" altLang="ko-KR" sz="1400" dirty="0" smtClean="0">
                <a:solidFill>
                  <a:schemeClr val="tx1"/>
                </a:solidFill>
              </a:rPr>
              <a:t>() :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hasNext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메소드와</a:t>
            </a:r>
            <a:r>
              <a:rPr lang="ko-KR" altLang="en-US" sz="1400" dirty="0" smtClean="0">
                <a:solidFill>
                  <a:schemeClr val="tx1"/>
                </a:solidFill>
              </a:rPr>
              <a:t> 기능은 같고 방향만 반대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void add(E e) :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void set(E e) :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변경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예제를 통해 다음과 같은 사실을 알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후에 </a:t>
            </a:r>
            <a:r>
              <a:rPr lang="en-US" altLang="ko-KR" sz="1400" dirty="0" smtClean="0">
                <a:solidFill>
                  <a:schemeClr val="tx1"/>
                </a:solidFill>
              </a:rPr>
              <a:t>add</a:t>
            </a:r>
            <a:r>
              <a:rPr lang="ko-KR" altLang="en-US" sz="1400" dirty="0" smtClean="0">
                <a:solidFill>
                  <a:schemeClr val="tx1"/>
                </a:solidFill>
              </a:rPr>
              <a:t>를 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앞서 반환된 인스턴스 뒤에 새 인스턴스 삽입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previous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후에 </a:t>
            </a:r>
            <a:r>
              <a:rPr lang="en-US" altLang="ko-KR" sz="1400" dirty="0" smtClean="0">
                <a:solidFill>
                  <a:schemeClr val="tx1"/>
                </a:solidFill>
              </a:rPr>
              <a:t>add</a:t>
            </a:r>
            <a:r>
              <a:rPr lang="ko-KR" altLang="en-US" sz="1400" dirty="0" smtClean="0">
                <a:solidFill>
                  <a:schemeClr val="tx1"/>
                </a:solidFill>
              </a:rPr>
              <a:t>를 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앞서 반환된 인스턴스 앞에 새 인스턴스 삽입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1355218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ListIteratorCollection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("Toy", "Box", "Robot", "Box");</a:t>
            </a:r>
          </a:p>
          <a:p>
            <a:pPr defTabSz="360000"/>
            <a:r>
              <a:rPr lang="en-US" altLang="ko-KR" sz="1400" dirty="0"/>
              <a:t>       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&lt;&gt;(list);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ListIterator</a:t>
            </a:r>
            <a:r>
              <a:rPr lang="en-US" altLang="ko-KR" sz="1400" dirty="0"/>
              <a:t>&lt;String&gt; </a:t>
            </a:r>
            <a:r>
              <a:rPr lang="en-US" altLang="ko-KR" sz="1400" dirty="0" err="1"/>
              <a:t>lItr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list.listIterator</a:t>
            </a:r>
            <a:r>
              <a:rPr lang="en-US" altLang="ko-KR" sz="1400" dirty="0"/>
              <a:t>();    // </a:t>
            </a:r>
            <a:r>
              <a:rPr lang="ko-KR" altLang="en-US" sz="1400" dirty="0"/>
              <a:t>양방향 반복자 획득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        while(</a:t>
            </a:r>
            <a:r>
              <a:rPr lang="en-US" altLang="ko-KR" sz="1400" dirty="0" err="1"/>
              <a:t>lItr.hasNext</a:t>
            </a:r>
            <a:r>
              <a:rPr lang="en-US" altLang="ko-KR" sz="1400" dirty="0"/>
              <a:t>()) { // </a:t>
            </a:r>
            <a:r>
              <a:rPr lang="ko-KR" altLang="en-US" sz="1400" dirty="0" err="1"/>
              <a:t>정방향으로</a:t>
            </a:r>
            <a:endParaRPr lang="ko-KR" altLang="en-US" sz="1400" dirty="0"/>
          </a:p>
          <a:p>
            <a:pPr defTabSz="360000"/>
            <a:r>
              <a:rPr lang="ko-KR" altLang="en-US" sz="1400" dirty="0"/>
              <a:t>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lItr.next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    if(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("Toy"))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lItr.add</a:t>
            </a:r>
            <a:r>
              <a:rPr lang="en-US" altLang="ko-KR" sz="1400" dirty="0"/>
              <a:t>("Toy2");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62722" y="1355217"/>
            <a:ext cx="5187177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while (</a:t>
            </a:r>
            <a:r>
              <a:rPr lang="en-US" altLang="ko-KR" sz="1400" dirty="0" err="1"/>
              <a:t>lItr.hasPrevious</a:t>
            </a:r>
            <a:r>
              <a:rPr lang="en-US" altLang="ko-KR" sz="1400" dirty="0"/>
              <a:t>()) {    // </a:t>
            </a:r>
            <a:r>
              <a:rPr lang="ko-KR" altLang="en-US" sz="1400" dirty="0"/>
              <a:t>반대 방향으로</a:t>
            </a:r>
          </a:p>
          <a:p>
            <a:pPr defTabSz="360000"/>
            <a:r>
              <a:rPr lang="ko-KR" altLang="en-US" sz="1400" dirty="0"/>
              <a:t>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lItr.previous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("Robot"))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lItr.add</a:t>
            </a:r>
            <a:r>
              <a:rPr lang="en-US" altLang="ko-KR" sz="1400" dirty="0"/>
              <a:t>("Robot2");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for 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27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dirty="0" smtClean="0">
                <a:solidFill>
                  <a:schemeClr val="tx1"/>
                </a:solidFill>
              </a:rPr>
              <a:t>&lt;E&gt;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구현하는 대표적인 컬렉션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: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 기반 자료구조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배열을 이용하여 인스턴스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: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 기반 자료구조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리스트를 구성하여 인스턴스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두개의 클래스는 기능적으로 완전 동일하지만 인스턴스를 저장하는 방식에 차이가 있어 장단점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구현하는 컬렉션 클래스들이 갖는 공통적인 특성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저장 순서 유지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동일한 인스턴스의 중복 저장 허용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5545" y="3988174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ArrayListCollection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("Robot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62722" y="3988173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for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list.remove</a:t>
            </a:r>
            <a:r>
              <a:rPr lang="en-US" altLang="ko-KR" sz="1400" dirty="0"/>
              <a:t>(0);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List,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사용을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import </a:t>
            </a:r>
            <a:r>
              <a:rPr lang="ko-KR" altLang="en-US" sz="1400" dirty="0" smtClean="0">
                <a:solidFill>
                  <a:schemeClr val="tx1"/>
                </a:solidFill>
              </a:rPr>
              <a:t>필요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생성문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List&lt;String&gt; list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&lt;&gt;();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형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참조변수가</a:t>
            </a:r>
            <a:r>
              <a:rPr lang="ko-KR" altLang="en-US" sz="1400" dirty="0" smtClean="0">
                <a:solidFill>
                  <a:schemeClr val="tx1"/>
                </a:solidFill>
              </a:rPr>
              <a:t> 아닌 </a:t>
            </a:r>
            <a:r>
              <a:rPr lang="en-US" altLang="ko-KR" sz="1400" dirty="0" smtClean="0">
                <a:solidFill>
                  <a:schemeClr val="tx1"/>
                </a:solidFill>
              </a:rPr>
              <a:t>List&lt;E&gt;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형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참조변수를</a:t>
            </a:r>
            <a:r>
              <a:rPr lang="ko-KR" altLang="en-US" sz="1400" dirty="0" smtClean="0">
                <a:solidFill>
                  <a:schemeClr val="tx1"/>
                </a:solidFill>
              </a:rPr>
              <a:t> 선언한 이유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코드에 유연성을 주기 위해 </a:t>
            </a:r>
            <a:r>
              <a:rPr lang="en-US" altLang="ko-KR" sz="1400" dirty="0" smtClean="0">
                <a:solidFill>
                  <a:schemeClr val="tx1"/>
                </a:solidFill>
              </a:rPr>
              <a:t>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클래스의 교체 용이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List&lt;String&gt; list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&lt;&gt;(); -&gt; List&lt;String&gt; list = new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&lt;&gt;();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</a:t>
            </a:r>
            <a:r>
              <a:rPr lang="ko-KR" altLang="en-US" sz="1400" dirty="0" smtClean="0">
                <a:solidFill>
                  <a:schemeClr val="tx1"/>
                </a:solidFill>
              </a:rPr>
              <a:t>문과 인스턴스의 </a:t>
            </a:r>
            <a:r>
              <a:rPr lang="en-US" altLang="ko-KR" sz="1400" dirty="0" smtClean="0">
                <a:solidFill>
                  <a:schemeClr val="tx1"/>
                </a:solidFill>
              </a:rPr>
              <a:t>get(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인덱스값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을 통해 </a:t>
            </a:r>
            <a:r>
              <a:rPr lang="en-US" altLang="ko-KR" sz="1400" dirty="0" smtClean="0">
                <a:solidFill>
                  <a:schemeClr val="tx1"/>
                </a:solidFill>
              </a:rPr>
              <a:t>list</a:t>
            </a:r>
            <a:r>
              <a:rPr lang="ko-KR" altLang="en-US" sz="1400" dirty="0" smtClean="0">
                <a:solidFill>
                  <a:schemeClr val="tx1"/>
                </a:solidFill>
              </a:rPr>
              <a:t>의 데이터 호출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add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인스턴스에 데이터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remove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인덱스에 해당하는 데이터 삭제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내부적으로 배열을 생성해서 인스턴스를 저장하는데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필요시 그 배열의 길이를 스스로 추가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한번 생성된 배열은 길이를 늘릴 수 없으므로 배열의 길이를 늘린다는 것은 더 긴 배열로의 교체를 의미하며 이는 성능의 저하로 이루어 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만약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길이가 계산된다면 </a:t>
            </a:r>
            <a:r>
              <a:rPr lang="en-US" altLang="ko-KR" sz="14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initialCapacity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dirty="0" smtClean="0">
                <a:solidFill>
                  <a:schemeClr val="tx1"/>
                </a:solidFill>
              </a:rPr>
              <a:t> 통해 배열의 길이를 정하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  <a:r>
              <a:rPr lang="ko-KR" altLang="en-US" sz="1400" dirty="0" smtClean="0">
                <a:solidFill>
                  <a:schemeClr val="tx1"/>
                </a:solidFill>
              </a:rPr>
              <a:t> 성능 향상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4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dirty="0" smtClean="0">
                <a:solidFill>
                  <a:schemeClr val="tx1"/>
                </a:solidFill>
              </a:rPr>
              <a:t>&lt;E&gt; 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연결 리스트</a:t>
            </a:r>
            <a:r>
              <a:rPr lang="en-US" altLang="ko-KR" sz="1400" dirty="0" smtClean="0">
                <a:solidFill>
                  <a:schemeClr val="tx1"/>
                </a:solidFill>
              </a:rPr>
              <a:t>(Linked List)”</a:t>
            </a:r>
            <a:r>
              <a:rPr lang="ko-KR" altLang="en-US" sz="1400" dirty="0" smtClean="0">
                <a:solidFill>
                  <a:schemeClr val="tx1"/>
                </a:solidFill>
              </a:rPr>
              <a:t>라는 자료구조를 기반으로 디자인된 클래스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와 달리 저장 공간을 계속 추가할 수 있기 때문에 인스턴스의 저장 공간을 미리 마련할 필요 없음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다음과 같은 두 가지 특성을 가짐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저장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공간을 하나 추가하고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삭제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해당 인스턴스를 저장하고 있는 공간 삭제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1753850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java.util.LinkedList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LinkedListCollection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new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("Robot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62722" y="1753849"/>
            <a:ext cx="518717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for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list.remove</a:t>
            </a:r>
            <a:r>
              <a:rPr lang="en-US" altLang="ko-KR" sz="1400" dirty="0"/>
              <a:t>(0);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dirty="0" smtClean="0">
                <a:solidFill>
                  <a:schemeClr val="tx1"/>
                </a:solidFill>
              </a:rPr>
              <a:t>&lt;E&gt; vs </a:t>
            </a:r>
            <a:r>
              <a:rPr lang="en-US" altLang="ko-KR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dirty="0" smtClean="0">
                <a:solidFill>
                  <a:schemeClr val="tx1"/>
                </a:solidFill>
              </a:rPr>
              <a:t>&lt;E&gt;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장단점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단점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 공간을 늘리고 삭제하는 과정에서 많은 연산이 필요할 수 있어 느릴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장점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저장된 인스턴스의 참조 빠름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ko-KR" altLang="en-US" sz="1400" dirty="0" smtClean="0">
                <a:solidFill>
                  <a:schemeClr val="tx1"/>
                </a:solidFill>
              </a:rPr>
              <a:t>장단점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단점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저장된 인스턴스의 참조 과정이 복잡하여 느릴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</a:rPr>
              <a:t>장점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 공간을 늘리고 삭제하는 과정 단순하며 간단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두 클래스의 특성을 고려하여 클래스 선택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저장된 인스턴스의 순차적 접근 방법</a:t>
            </a:r>
            <a:r>
              <a:rPr lang="en-US" altLang="ko-KR" dirty="0" smtClean="0">
                <a:solidFill>
                  <a:schemeClr val="tx1"/>
                </a:solidFill>
              </a:rPr>
              <a:t> 1 : enhanced for</a:t>
            </a:r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r>
              <a:rPr lang="en-US" altLang="ko-KR" dirty="0" smtClean="0">
                <a:solidFill>
                  <a:schemeClr val="tx1"/>
                </a:solidFill>
              </a:rPr>
              <a:t>(for–each </a:t>
            </a:r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의 사용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컬렉션 클래스를 활용하는데 있어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저장된 인스턴스들에 순차적 접근</a:t>
            </a:r>
            <a:r>
              <a:rPr lang="en-US" altLang="ko-KR" sz="1400" dirty="0">
                <a:solidFill>
                  <a:schemeClr val="tx1"/>
                </a:solidFill>
              </a:rPr>
              <a:t>”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dirty="0" smtClean="0">
                <a:solidFill>
                  <a:schemeClr val="tx1"/>
                </a:solidFill>
              </a:rPr>
              <a:t>보편적이고 중요한 작업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특정 인스턴스를 검색할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저장된 인스턴스 전부를 대상으로 탐색을 진행해야 하므로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for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접근할 수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</a:t>
            </a:r>
            <a:r>
              <a:rPr lang="ko-KR" altLang="en-US" sz="1400" dirty="0" smtClean="0">
                <a:solidFill>
                  <a:schemeClr val="tx1"/>
                </a:solidFill>
              </a:rPr>
              <a:t>문으로 접근하는 것보다 나은 방법이 </a:t>
            </a:r>
            <a:r>
              <a:rPr lang="en-US" altLang="ko-KR" sz="1400" dirty="0" smtClean="0">
                <a:solidFill>
                  <a:schemeClr val="tx1"/>
                </a:solidFill>
              </a:rPr>
              <a:t>for-each </a:t>
            </a:r>
            <a:r>
              <a:rPr lang="ko-KR" altLang="en-US" sz="1400" dirty="0" smtClean="0">
                <a:solidFill>
                  <a:schemeClr val="tx1"/>
                </a:solidFill>
              </a:rPr>
              <a:t>문 사용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for-each </a:t>
            </a:r>
            <a:r>
              <a:rPr lang="ko-KR" altLang="en-US" sz="1400" dirty="0" smtClean="0">
                <a:solidFill>
                  <a:schemeClr val="tx1"/>
                </a:solidFill>
              </a:rPr>
              <a:t>문의 순차적 접근의 대상이 되려면 </a:t>
            </a:r>
            <a:r>
              <a:rPr lang="en-US" altLang="ko-KR" sz="1400" dirty="0" smtClean="0">
                <a:solidFill>
                  <a:schemeClr val="tx1"/>
                </a:solidFill>
              </a:rPr>
              <a:t>“public interface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Iterable</a:t>
            </a:r>
            <a:r>
              <a:rPr lang="en-US" altLang="ko-KR" sz="1400" dirty="0" smtClean="0">
                <a:solidFill>
                  <a:schemeClr val="tx1"/>
                </a:solidFill>
              </a:rPr>
              <a:t>&lt;T&gt;”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인터페이스를 구현해야 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LinkedList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클래스는 위의 인터페이스를 구현하고 있음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public interface Collection&lt;E&gt; extends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Iterable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2644500"/>
            <a:ext cx="51871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EnhancedForCollection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new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("Robot</a:t>
            </a:r>
            <a:r>
              <a:rPr lang="en-US" altLang="ko-KR" sz="1400" dirty="0" smtClean="0"/>
              <a:t>");</a:t>
            </a:r>
          </a:p>
          <a:p>
            <a:pPr defTabSz="360000"/>
            <a:r>
              <a:rPr lang="en-US" altLang="ko-KR" sz="1400" dirty="0" smtClean="0"/>
              <a:t>        for (String s : list) {</a:t>
            </a:r>
          </a:p>
          <a:p>
            <a:pPr defTabSz="36000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(s);</a:t>
            </a:r>
          </a:p>
          <a:p>
            <a:pPr defTabSz="360000"/>
            <a:r>
              <a:rPr lang="en-US" altLang="ko-KR" sz="1400" dirty="0" smtClean="0"/>
              <a:t>        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62722" y="2644499"/>
            <a:ext cx="518717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list.remove</a:t>
            </a:r>
            <a:r>
              <a:rPr lang="en-US" altLang="ko-KR" sz="1400" dirty="0"/>
              <a:t>(0);</a:t>
            </a:r>
          </a:p>
          <a:p>
            <a:pPr defTabSz="360000"/>
            <a:r>
              <a:rPr lang="en-US" altLang="ko-KR" sz="1400" dirty="0"/>
              <a:t>        for 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53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저장된 인스턴스의 순차적 접근 방법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Collection&lt;E&gt;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Iterable</a:t>
            </a:r>
            <a:r>
              <a:rPr lang="en-US" altLang="ko-KR" sz="1400" dirty="0" smtClean="0">
                <a:solidFill>
                  <a:schemeClr val="tx1"/>
                </a:solidFill>
              </a:rPr>
              <a:t>&lt;T&gt;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상속하며 </a:t>
            </a:r>
            <a:r>
              <a:rPr lang="en-US" altLang="ko-KR" sz="1400" dirty="0" smtClean="0">
                <a:solidFill>
                  <a:schemeClr val="tx1"/>
                </a:solidFill>
              </a:rPr>
              <a:t>Collection&lt;E&gt;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구현하는 자바의 제네릭 클래</a:t>
            </a:r>
            <a:r>
              <a:rPr lang="ko-KR" altLang="en-US" sz="1400" dirty="0">
                <a:solidFill>
                  <a:schemeClr val="tx1"/>
                </a:solidFill>
              </a:rPr>
              <a:t>스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“Iterator&lt;T&gt; iterator” </a:t>
            </a:r>
            <a:r>
              <a:rPr lang="ko-KR" altLang="en-US" sz="1400" dirty="0" smtClean="0">
                <a:solidFill>
                  <a:schemeClr val="tx1"/>
                </a:solidFill>
              </a:rPr>
              <a:t>추상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400" dirty="0" smtClean="0">
                <a:solidFill>
                  <a:schemeClr val="tx1"/>
                </a:solidFill>
              </a:rPr>
              <a:t> 모두 구현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r>
              <a:rPr lang="ko-KR" altLang="en-US" sz="1400" dirty="0" smtClean="0">
                <a:solidFill>
                  <a:schemeClr val="tx1"/>
                </a:solidFill>
              </a:rPr>
              <a:t> 반복자</a:t>
            </a:r>
            <a:r>
              <a:rPr lang="en-US" altLang="ko-KR" sz="1400" dirty="0" smtClean="0">
                <a:solidFill>
                  <a:schemeClr val="tx1"/>
                </a:solidFill>
              </a:rPr>
              <a:t>(Iterator)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반복자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r>
              <a:rPr lang="ko-KR" altLang="en-US" sz="1400" dirty="0" smtClean="0">
                <a:solidFill>
                  <a:schemeClr val="tx1"/>
                </a:solidFill>
              </a:rPr>
              <a:t>저장된 인스턴스들을 순차적으로 참조할 때 사용하는 인스턴스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“Iterator&lt;String&gt;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itr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list.iterator</a:t>
            </a:r>
            <a:r>
              <a:rPr lang="en-US" altLang="ko-KR" sz="1400" dirty="0" smtClean="0">
                <a:solidFill>
                  <a:schemeClr val="tx1"/>
                </a:solidFill>
              </a:rPr>
              <a:t>();” </a:t>
            </a:r>
            <a:r>
              <a:rPr lang="ko-KR" altLang="en-US" sz="1400" dirty="0" smtClean="0">
                <a:solidFill>
                  <a:schemeClr val="tx1"/>
                </a:solidFill>
              </a:rPr>
              <a:t>코드를 통해 반복자 획득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Iterator&lt;E&gt;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E next() : </a:t>
            </a:r>
            <a:r>
              <a:rPr lang="ko-KR" altLang="en-US" sz="1400" dirty="0" smtClean="0">
                <a:solidFill>
                  <a:schemeClr val="tx1"/>
                </a:solidFill>
              </a:rPr>
              <a:t>다음 인스턴스의 참조 값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boolean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hasNext</a:t>
            </a:r>
            <a:r>
              <a:rPr lang="en-US" altLang="ko-KR" sz="1400" dirty="0" smtClean="0">
                <a:solidFill>
                  <a:schemeClr val="tx1"/>
                </a:solidFill>
              </a:rPr>
              <a:t>()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시 참조 값 반환 가능 여부 확인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void remove() : next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호출을 통해 반환했던 인스턴스 삭제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for-each</a:t>
            </a:r>
            <a:r>
              <a:rPr lang="ko-KR" altLang="en-US" sz="1400" dirty="0" smtClean="0">
                <a:solidFill>
                  <a:schemeClr val="tx1"/>
                </a:solidFill>
              </a:rPr>
              <a:t>문은 컴파일 과정에서 반복자를 이용하는 코드로 자동으로 수정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for(String s : list) {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(s) }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for(Iterator&lt;String&gt;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itr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list.iterator</a:t>
            </a:r>
            <a:r>
              <a:rPr lang="en-US" altLang="ko-KR" sz="1400" dirty="0" smtClean="0">
                <a:solidFill>
                  <a:schemeClr val="tx1"/>
                </a:solidFill>
              </a:rPr>
              <a:t>( );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itr.hasNext</a:t>
            </a:r>
            <a:r>
              <a:rPr lang="en-US" altLang="ko-KR" sz="1400" dirty="0" smtClean="0">
                <a:solidFill>
                  <a:schemeClr val="tx1"/>
                </a:solidFill>
              </a:rPr>
              <a:t>( );) {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System.out.printlm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itr.next</a:t>
            </a:r>
            <a:r>
              <a:rPr lang="en-US" altLang="ko-KR" sz="1400" dirty="0" smtClean="0">
                <a:solidFill>
                  <a:schemeClr val="tx1"/>
                </a:solidFill>
              </a:rPr>
              <a:t>( )) }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5545" y="1205281"/>
            <a:ext cx="518717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java.util.Iterator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java.util.LinkedList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IteratorCollection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new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&lt;&gt;();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("Toy");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("Robot");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list.add</a:t>
            </a:r>
            <a:r>
              <a:rPr lang="en-US" altLang="ko-KR" sz="1400" dirty="0"/>
              <a:t>("Box");</a:t>
            </a:r>
          </a:p>
          <a:p>
            <a:pPr defTabSz="360000"/>
            <a:r>
              <a:rPr lang="en-US" altLang="ko-KR" sz="1400" dirty="0"/>
              <a:t>        Iterator&lt;String&gt; </a:t>
            </a:r>
            <a:r>
              <a:rPr lang="en-US" altLang="ko-KR" sz="1400" dirty="0" err="1"/>
              <a:t>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list.iterator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while(</a:t>
            </a:r>
            <a:r>
              <a:rPr lang="en-US" altLang="ko-KR" sz="1400" dirty="0" err="1"/>
              <a:t>itr.hasNext</a:t>
            </a:r>
            <a:r>
              <a:rPr lang="en-US" altLang="ko-KR" sz="1400" dirty="0"/>
              <a:t>())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 smtClean="0"/>
              <a:t>            String </a:t>
            </a:r>
            <a:r>
              <a:rPr lang="en-US" altLang="ko-KR" sz="1400" dirty="0" err="1" smtClean="0"/>
              <a:t>str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itr.next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2722" y="1205280"/>
            <a:ext cx="5187177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list.iterator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while(</a:t>
            </a:r>
            <a:r>
              <a:rPr lang="en-US" altLang="ko-KR" sz="1400" dirty="0" err="1"/>
              <a:t>itr.hasNext</a:t>
            </a:r>
            <a:r>
              <a:rPr lang="en-US" altLang="ko-KR" sz="1400" dirty="0"/>
              <a:t>()) {</a:t>
            </a:r>
          </a:p>
          <a:p>
            <a:pPr defTabSz="360000"/>
            <a:r>
              <a:rPr lang="en-US" altLang="ko-KR" sz="1400" dirty="0"/>
              <a:t>            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itr.next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("Box"))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itr.remove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list.iterator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while (</a:t>
            </a:r>
            <a:r>
              <a:rPr lang="en-US" altLang="ko-KR" sz="1400" dirty="0" err="1"/>
              <a:t>itr.hasNext</a:t>
            </a:r>
            <a:r>
              <a:rPr lang="en-US" altLang="ko-KR" sz="1400" dirty="0"/>
              <a:t>())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itr.next</a:t>
            </a:r>
            <a:r>
              <a:rPr lang="en-US" altLang="ko-KR" sz="1400" dirty="0"/>
              <a:t>());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50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배열보다는 컬렉션 인스턴스가 좋다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컬렉션 변환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ArrayList</a:t>
            </a:r>
            <a:r>
              <a:rPr lang="en-US" altLang="ko-KR" sz="1400" dirty="0">
                <a:solidFill>
                  <a:schemeClr val="tx1"/>
                </a:solidFill>
              </a:rPr>
              <a:t>&lt;E&gt;</a:t>
            </a:r>
            <a:r>
              <a:rPr lang="ko-KR" altLang="en-US" sz="1400" dirty="0">
                <a:solidFill>
                  <a:schemeClr val="tx1"/>
                </a:solidFill>
              </a:rPr>
              <a:t>는 배열을 기반으로 인스턴스를 저장하므로 배열과 특성이 거의 유사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대부분의 경우 인스턴스의 저장과 삭제가 편리하고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반복자의 사용이 가능하므로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사용이 훨씬 유리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배열처럼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선언과 동시에 초기화</a:t>
            </a:r>
            <a:r>
              <a:rPr lang="en-US" altLang="ko-KR" sz="1400" dirty="0" smtClean="0">
                <a:solidFill>
                  <a:schemeClr val="tx1"/>
                </a:solidFill>
              </a:rPr>
              <a:t>”</a:t>
            </a:r>
            <a:r>
              <a:rPr lang="ko-KR" altLang="en-US" sz="1400" dirty="0" smtClean="0">
                <a:solidFill>
                  <a:schemeClr val="tx1"/>
                </a:solidFill>
              </a:rPr>
              <a:t>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할수</a:t>
            </a:r>
            <a:r>
              <a:rPr lang="ko-KR" altLang="en-US" sz="1400" dirty="0" smtClean="0">
                <a:solidFill>
                  <a:schemeClr val="tx1"/>
                </a:solidFill>
              </a:rPr>
              <a:t> 없어서 초기에 데이터 저장이 조금 번거롭지만 아래와 같은 컬렉션 인스턴스 생성 허용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List&lt;String&gt; list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Arrays.asList</a:t>
            </a:r>
            <a:r>
              <a:rPr lang="en-US" altLang="ko-KR" sz="1400" dirty="0" smtClean="0">
                <a:solidFill>
                  <a:schemeClr val="tx1"/>
                </a:solidFill>
              </a:rPr>
              <a:t>(“Toy”, “Robot”, “Box”) -&gt;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인자로 전달된 인스턴스들을 저장한 컬렉션 인스턴스의 생성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반환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이렇게 생성된 컬렉션 인스턴스는 새로운 인스턴스의 추가나 삭제가 불가능하므로 새로운 인스턴스의 추가나 삭제가 필요하다면 아래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생성자를</a:t>
            </a:r>
            <a:r>
              <a:rPr lang="ko-KR" altLang="en-US" sz="1400" dirty="0" smtClean="0">
                <a:solidFill>
                  <a:schemeClr val="tx1"/>
                </a:solidFill>
              </a:rPr>
              <a:t> 기반으로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r>
              <a:rPr lang="en-US" altLang="ko-KR" sz="1400" dirty="0" smtClean="0">
                <a:solidFill>
                  <a:schemeClr val="tx1"/>
                </a:solidFill>
              </a:rPr>
              <a:t>&lt;E&gt;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	- </a:t>
            </a:r>
            <a:r>
              <a:rPr lang="en-US" altLang="ko-KR" sz="1400" dirty="0">
                <a:solidFill>
                  <a:schemeClr val="tx1"/>
                </a:solidFill>
              </a:rPr>
              <a:t>public </a:t>
            </a:r>
            <a:r>
              <a:rPr lang="en-US" altLang="ko-KR" sz="1400" dirty="0" err="1">
                <a:solidFill>
                  <a:schemeClr val="tx1"/>
                </a:solidFill>
              </a:rPr>
              <a:t>ArrayList</a:t>
            </a:r>
            <a:r>
              <a:rPr lang="en-US" altLang="ko-KR" sz="1400" dirty="0">
                <a:solidFill>
                  <a:schemeClr val="tx1"/>
                </a:solidFill>
              </a:rPr>
              <a:t>(Collection&lt;? extends E&gt; c) </a:t>
            </a:r>
            <a:r>
              <a:rPr lang="en-US" altLang="ko-KR" sz="1400" dirty="0" smtClean="0">
                <a:solidFill>
                  <a:schemeClr val="tx1"/>
                </a:solidFill>
              </a:rPr>
              <a:t>{...} : Collection&lt;E&gt;</a:t>
            </a:r>
            <a:r>
              <a:rPr lang="ko-KR" altLang="en-US" sz="1400" dirty="0" smtClean="0">
                <a:solidFill>
                  <a:schemeClr val="tx1"/>
                </a:solidFill>
              </a:rPr>
              <a:t>를 구현한 컬렉션 인스턴스를 인자로 전달 받음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List&lt;E&gt; </a:t>
            </a: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컬렉션 클래스들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3902860"/>
            <a:ext cx="5187177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java.util.ArrayList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java.util.Arrays</a:t>
            </a:r>
            <a:r>
              <a:rPr lang="en-US" altLang="ko-KR" sz="1400" dirty="0"/>
              <a:t>;</a:t>
            </a:r>
          </a:p>
          <a:p>
            <a:pPr defTabSz="360000"/>
            <a:r>
              <a:rPr lang="en-US" altLang="ko-KR" sz="1400" dirty="0"/>
              <a:t>import </a:t>
            </a:r>
            <a:r>
              <a:rPr lang="en-US" altLang="ko-KR" sz="1400" dirty="0" err="1"/>
              <a:t>java.util.List</a:t>
            </a:r>
            <a:r>
              <a:rPr lang="en-US" altLang="ko-KR" sz="1400" dirty="0"/>
              <a:t>;</a:t>
            </a:r>
          </a:p>
          <a:p>
            <a:pPr defTabSz="360000"/>
            <a:endParaRPr lang="en-US" altLang="ko-KR" sz="1400" dirty="0"/>
          </a:p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AsListCollection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List&lt;String&gt; list = </a:t>
            </a:r>
            <a:r>
              <a:rPr lang="en-US" altLang="ko-KR" sz="1400" dirty="0" err="1"/>
              <a:t>Arrays.asList</a:t>
            </a:r>
            <a:r>
              <a:rPr lang="en-US" altLang="ko-KR" sz="1400" dirty="0"/>
              <a:t>("Toy", "Box", "Robot", "Box");</a:t>
            </a:r>
          </a:p>
          <a:p>
            <a:pPr defTabSz="360000"/>
            <a:r>
              <a:rPr lang="en-US" altLang="ko-KR" sz="1400" dirty="0"/>
              <a:t>        list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&lt;&gt;(list);</a:t>
            </a:r>
          </a:p>
          <a:p>
            <a:pPr defTabSz="360000"/>
            <a:r>
              <a:rPr lang="en-US" altLang="ko-KR" sz="1400" dirty="0"/>
              <a:t>        for 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062722" y="3902859"/>
            <a:ext cx="518717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list.size</a:t>
            </a:r>
            <a:r>
              <a:rPr lang="en-US" altLang="ko-KR" sz="1400" dirty="0"/>
              <a:t>();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list.get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).equals("Box"))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list.remove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for (String s : list)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24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1132</Words>
  <Application>Microsoft Office PowerPoint</Application>
  <PresentationFormat>와이드스크린</PresentationFormat>
  <Paragraphs>284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mwJung</cp:lastModifiedBy>
  <cp:revision>246</cp:revision>
  <cp:lastPrinted>2020-10-31T14:25:10Z</cp:lastPrinted>
  <dcterms:created xsi:type="dcterms:W3CDTF">2020-08-17T03:45:59Z</dcterms:created>
  <dcterms:modified xsi:type="dcterms:W3CDTF">2020-11-06T08:42:27Z</dcterms:modified>
</cp:coreProperties>
</file>