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9" r:id="rId6"/>
    <p:sldId id="260" r:id="rId7"/>
    <p:sldId id="270" r:id="rId8"/>
    <p:sldId id="262" r:id="rId9"/>
    <p:sldId id="271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인스턴스의 비교 기준을 정의하는 </a:t>
            </a:r>
            <a:r>
              <a:rPr lang="en-US" altLang="ko-KR" dirty="0" smtClean="0">
                <a:solidFill>
                  <a:schemeClr val="tx1"/>
                </a:solidFill>
              </a:rPr>
              <a:t>Comparable&lt;T&gt;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인터페이스의 구현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Comparable&lt;T&gt;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 존재하는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compareTo</a:t>
            </a:r>
            <a:r>
              <a:rPr lang="en-US" altLang="ko-KR" sz="1400" dirty="0" smtClean="0">
                <a:solidFill>
                  <a:schemeClr val="tx1"/>
                </a:solidFill>
              </a:rPr>
              <a:t>(T o)”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 방법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인자로 전달된 </a:t>
            </a:r>
            <a:r>
              <a:rPr lang="en-US" altLang="ko-KR" sz="1400" dirty="0" smtClean="0">
                <a:solidFill>
                  <a:schemeClr val="tx1"/>
                </a:solidFill>
              </a:rPr>
              <a:t>o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작다면 양의 정수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인자로 전달된 </a:t>
            </a:r>
            <a:r>
              <a:rPr lang="en-US" altLang="ko-KR" sz="1400" dirty="0" smtClean="0">
                <a:solidFill>
                  <a:schemeClr val="tx1"/>
                </a:solidFill>
              </a:rPr>
              <a:t>o</a:t>
            </a:r>
            <a:r>
              <a:rPr lang="ko-KR" altLang="en-US" sz="1400" dirty="0" smtClean="0">
                <a:solidFill>
                  <a:schemeClr val="tx1"/>
                </a:solidFill>
              </a:rPr>
              <a:t>가 크다면 음의 정수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인자로 전달된 </a:t>
            </a:r>
            <a:r>
              <a:rPr lang="en-US" altLang="ko-KR" sz="1400" dirty="0" smtClean="0">
                <a:solidFill>
                  <a:schemeClr val="tx1"/>
                </a:solidFill>
              </a:rPr>
              <a:t>o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같다면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을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나이를 기준으로 오름차순으로 </a:t>
            </a:r>
            <a:r>
              <a:rPr lang="ko-KR" altLang="en-US" sz="1400" dirty="0" smtClean="0">
                <a:solidFill>
                  <a:schemeClr val="tx1"/>
                </a:solidFill>
              </a:rPr>
              <a:t>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 나이를 기준으로 내림차순으로 정렬하고 싶다면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compareTo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정의를 </a:t>
            </a:r>
            <a:r>
              <a:rPr lang="en-US" altLang="ko-KR" sz="1400" dirty="0" smtClean="0">
                <a:solidFill>
                  <a:schemeClr val="tx1"/>
                </a:solidFill>
              </a:rPr>
              <a:t>“return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p.age</a:t>
            </a:r>
            <a:r>
              <a:rPr lang="en-US" altLang="ko-KR" sz="1400" dirty="0" smtClean="0">
                <a:solidFill>
                  <a:schemeClr val="tx1"/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this.page</a:t>
            </a:r>
            <a:r>
              <a:rPr lang="en-US" altLang="ko-KR" sz="1400" dirty="0" smtClean="0">
                <a:solidFill>
                  <a:schemeClr val="tx1"/>
                </a:solidFill>
              </a:rPr>
              <a:t>;”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수정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3007146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Person implements Comparable&lt;Person&gt;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360000"/>
            <a:r>
              <a:rPr lang="en-US" altLang="ko-KR" sz="1400" dirty="0"/>
              <a:t>    public Person(String name,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= age;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name + " : " + age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(Person p)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p.age</a:t>
            </a:r>
            <a:r>
              <a:rPr lang="en-US" altLang="ko-KR" sz="1400" dirty="0" smtClean="0"/>
              <a:t>; 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62722" y="3007146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ComparablePerson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TreeSet</a:t>
            </a:r>
            <a:r>
              <a:rPr lang="en-US" altLang="ko-KR" sz="1400" dirty="0"/>
              <a:t>&lt;Person&gt; tree = new </a:t>
            </a:r>
            <a:r>
              <a:rPr lang="en-US" altLang="ko-KR" sz="1400" dirty="0" err="1"/>
              <a:t>TreeSet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tree.add</a:t>
            </a:r>
            <a:r>
              <a:rPr lang="en-US" altLang="ko-KR" sz="1400" dirty="0"/>
              <a:t>(new Person("YOON", 37));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tree.add</a:t>
            </a:r>
            <a:r>
              <a:rPr lang="en-US" altLang="ko-KR" sz="1400" dirty="0"/>
              <a:t>(new Person("HONG", 53));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tree.add</a:t>
            </a:r>
            <a:r>
              <a:rPr lang="en-US" altLang="ko-KR" sz="1400" dirty="0"/>
              <a:t>(new Person("PARK", 22));</a:t>
            </a:r>
          </a:p>
          <a:p>
            <a:pPr defTabSz="360000"/>
            <a:r>
              <a:rPr lang="en-US" altLang="ko-KR" sz="1400" dirty="0"/>
              <a:t>        for(Person p : tree)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(p);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중복된 인스턴스 삭제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 컬렉션 클래스는 인스턴스의 중복 삽입을 허용하지만 중복 제거 방법 존재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044016"/>
            <a:ext cx="1043133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ConvertCollection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</a:t>
            </a:r>
            <a:r>
              <a:rPr lang="en-US" altLang="ko-KR" sz="1400" dirty="0" err="1"/>
              <a:t>lst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("Box", "Toy", "Box", 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&lt;String&gt;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</a:t>
            </a:r>
            <a:r>
              <a:rPr lang="en-US" altLang="ko-KR" sz="1400" dirty="0" err="1"/>
              <a:t>lst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for(String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&lt;String&gt; set = new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&lt;&gt;(list);</a:t>
            </a:r>
          </a:p>
          <a:p>
            <a:pPr defTabSz="360000"/>
            <a:r>
              <a:rPr lang="en-US" altLang="ko-KR" sz="1400" dirty="0"/>
              <a:t>       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&lt;&gt;(set);</a:t>
            </a:r>
          </a:p>
          <a:p>
            <a:pPr defTabSz="360000"/>
            <a:r>
              <a:rPr lang="en-US" altLang="ko-KR" sz="1400" dirty="0"/>
              <a:t>        for(String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4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Set&lt;E&gt;</a:t>
            </a:r>
            <a:r>
              <a:rPr lang="ko-KR" altLang="en-US" dirty="0" smtClean="0">
                <a:solidFill>
                  <a:schemeClr val="tx1"/>
                </a:solidFill>
              </a:rPr>
              <a:t>을 구현하는 클래스의 특성과 </a:t>
            </a:r>
            <a:r>
              <a:rPr lang="en-US" altLang="ko-KR" dirty="0" err="1" smtClean="0">
                <a:solidFill>
                  <a:schemeClr val="tx1"/>
                </a:solidFill>
              </a:rPr>
              <a:t>HashSet</a:t>
            </a:r>
            <a:r>
              <a:rPr lang="en-US" altLang="ko-KR" dirty="0" smtClean="0">
                <a:solidFill>
                  <a:schemeClr val="tx1"/>
                </a:solidFill>
              </a:rPr>
              <a:t>&lt;E&gt;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Set&lt;E&gt;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구현하는 제네릭 클래스의 두 가지 특성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 순서가 유지되지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데이터의 중복 저장을 허용하지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Set&lt;E&gt;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구현하는 대표 클래스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HashSet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2978771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java.util.HashSet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java.util.Iterator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java.util.Set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SetCollectionFeature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Set&lt;String&gt; set = new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("Robot");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인스턴스 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set.size</a:t>
            </a:r>
            <a:r>
              <a:rPr lang="en-US" altLang="ko-KR" sz="1400" dirty="0" smtClean="0"/>
              <a:t>());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2" y="2978770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// </a:t>
            </a:r>
            <a:r>
              <a:rPr lang="ko-KR" altLang="en-US" sz="1400" dirty="0"/>
              <a:t>반복자를 이용한 전체 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 (Iterator&lt;String&gt; </a:t>
            </a:r>
            <a:r>
              <a:rPr lang="en-US" altLang="ko-KR" sz="1400" dirty="0" err="1"/>
              <a:t>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set.iterator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itr.hasNext</a:t>
            </a:r>
            <a:r>
              <a:rPr lang="en-US" altLang="ko-KR" sz="1400" dirty="0"/>
              <a:t>(); 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itr.next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// for-each</a:t>
            </a:r>
            <a:r>
              <a:rPr lang="ko-KR" altLang="en-US" sz="1400" dirty="0"/>
              <a:t>문을 이용한 전체 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 (String s : set)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HashSet</a:t>
            </a:r>
            <a:r>
              <a:rPr lang="en-US" altLang="ko-KR" sz="1400" dirty="0">
                <a:solidFill>
                  <a:schemeClr val="tx1"/>
                </a:solidFill>
              </a:rPr>
              <a:t>&lt;E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가 동일하다고 판단하는 기준 확인 필요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</a:rPr>
              <a:t>set.add</a:t>
            </a:r>
            <a:r>
              <a:rPr lang="en-US" altLang="ko-KR" sz="1400" dirty="0">
                <a:solidFill>
                  <a:schemeClr val="tx1"/>
                </a:solidFill>
              </a:rPr>
              <a:t>(new </a:t>
            </a:r>
            <a:r>
              <a:rPr lang="en-US" altLang="ko-KR" sz="1400" dirty="0" err="1">
                <a:solidFill>
                  <a:schemeClr val="tx1"/>
                </a:solidFill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</a:rPr>
              <a:t>(7799));”</a:t>
            </a:r>
            <a:r>
              <a:rPr lang="ko-KR" altLang="en-US" sz="1400" dirty="0" smtClean="0">
                <a:solidFill>
                  <a:schemeClr val="tx1"/>
                </a:solidFill>
              </a:rPr>
              <a:t>는 동일한 데이터를 저장하고 있지만 중복된 데이터로 처리하지 않고 다른 인스턴스로 간주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HashSet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Object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 정의되어 있는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</a:t>
            </a:r>
            <a:r>
              <a:rPr lang="en-US" altLang="ko-KR" sz="1400" dirty="0" err="1">
                <a:solidFill>
                  <a:schemeClr val="tx1"/>
                </a:solidFill>
              </a:rPr>
              <a:t>b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equals(Object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)”, “public in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en-US" altLang="ko-KR" sz="1400" dirty="0" smtClean="0">
                <a:solidFill>
                  <a:schemeClr val="tx1"/>
                </a:solidFill>
              </a:rPr>
              <a:t>()”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결과를 통해 동일 인스턴스 여부를 판단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 데이터가 아닌 인스턴스의 동일성 여부 판단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1629420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this.num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2722" y="1629419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HashSetEqualityOne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&gt; set = new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(7799));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(9955));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(7799));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인스턴스 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set.size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n : set)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94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dirty="0" smtClean="0">
                <a:solidFill>
                  <a:schemeClr val="tx1"/>
                </a:solidFill>
              </a:rPr>
              <a:t> 알고리즘과 </a:t>
            </a:r>
            <a:r>
              <a:rPr lang="en-US" altLang="ko-KR" dirty="0" err="1" smtClean="0">
                <a:solidFill>
                  <a:schemeClr val="tx1"/>
                </a:solidFill>
              </a:rPr>
              <a:t>hashCode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HashSet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잘 활용하기 위해서는 간단하게나마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sz="1400" dirty="0" smtClean="0">
                <a:solidFill>
                  <a:schemeClr val="tx1"/>
                </a:solidFill>
              </a:rPr>
              <a:t> 알고리즘을 이해하여야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</a:rPr>
              <a:t> % 3”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num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</a:rPr>
              <a:t>3, 5, 7, 12, 25, 31</a:t>
            </a:r>
            <a:r>
              <a:rPr lang="ko-KR" altLang="en-US" sz="1400" dirty="0" smtClean="0">
                <a:solidFill>
                  <a:schemeClr val="tx1"/>
                </a:solidFill>
              </a:rPr>
              <a:t>일 때 그 수들을 분류하면 아래 그림과 같이 연산 결과 </a:t>
            </a:r>
            <a:r>
              <a:rPr lang="en-US" altLang="ko-KR" sz="1400" dirty="0" smtClean="0">
                <a:solidFill>
                  <a:schemeClr val="tx1"/>
                </a:solidFill>
              </a:rPr>
              <a:t>0, 1, 2</a:t>
            </a:r>
            <a:r>
              <a:rPr lang="ko-KR" altLang="en-US" sz="1400" dirty="0" smtClean="0">
                <a:solidFill>
                  <a:schemeClr val="tx1"/>
                </a:solidFill>
              </a:rPr>
              <a:t>를 기준으로 분류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정수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의 존재 여부를 확인하는 가장 효율적인 방법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 </a:t>
            </a:r>
            <a:r>
              <a:rPr lang="ko-KR" altLang="en-US" sz="1400" dirty="0" smtClean="0">
                <a:solidFill>
                  <a:schemeClr val="tx1"/>
                </a:solidFill>
              </a:rPr>
              <a:t>정수들이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나눈 나머지를 기준으로 나뉘므로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존재 여부의 확인 대상인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나머지 연산을 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같은 부류 탐색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위 과정을 거치게 되면 연산 결과가 </a:t>
            </a:r>
            <a:r>
              <a:rPr lang="en-US" altLang="ko-KR" sz="1400" dirty="0" smtClean="0">
                <a:solidFill>
                  <a:schemeClr val="tx1"/>
                </a:solidFill>
              </a:rPr>
              <a:t>0, 1</a:t>
            </a:r>
            <a:r>
              <a:rPr lang="ko-KR" altLang="en-US" sz="1400" dirty="0" smtClean="0">
                <a:solidFill>
                  <a:schemeClr val="tx1"/>
                </a:solidFill>
              </a:rPr>
              <a:t>인 부류는 탐색 대상에서 제외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sz="1400" dirty="0" smtClean="0">
                <a:solidFill>
                  <a:schemeClr val="tx1"/>
                </a:solidFill>
              </a:rPr>
              <a:t> 알고리즘을 사용하는 이유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정수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의 존재 여부를 확인하는 과정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두 단계를 거쳐서 탐색을 진행하기 때문에 탐색 속도가 매우 빠름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탐색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정수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값을 계산하여 탐색 부류를 결정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탐색 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선택된 부류 내에서 정수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가 존재하는지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HashSet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클래스는 위의 두 단계를 거쳐서 동일 인스턴스의 존재 여부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</a:rPr>
              <a:t>Object </a:t>
            </a:r>
            <a:r>
              <a:rPr lang="ko-KR" altLang="en-US" sz="1400" dirty="0">
                <a:solidFill>
                  <a:schemeClr val="tx1"/>
                </a:solidFill>
              </a:rPr>
              <a:t>클래스에 정의된 </a:t>
            </a:r>
            <a:r>
              <a:rPr lang="en-US" altLang="ko-KR" sz="1400" dirty="0" err="1">
                <a:solidFill>
                  <a:schemeClr val="tx1"/>
                </a:solidFill>
              </a:rPr>
              <a:t>hashCode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메소드의</a:t>
            </a:r>
            <a:r>
              <a:rPr lang="ko-KR" altLang="en-US" sz="1400" dirty="0">
                <a:solidFill>
                  <a:schemeClr val="tx1"/>
                </a:solidFill>
              </a:rPr>
              <a:t> 반환 값을 기반으로 부류 </a:t>
            </a:r>
            <a:r>
              <a:rPr lang="ko-KR" altLang="en-US" sz="1400" dirty="0" smtClean="0">
                <a:solidFill>
                  <a:schemeClr val="tx1"/>
                </a:solidFill>
              </a:rPr>
              <a:t>결정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선택된 부류 내에서 </a:t>
            </a:r>
            <a:r>
              <a:rPr lang="en-US" altLang="ko-KR" sz="1400" dirty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호출하여 동등 </a:t>
            </a:r>
            <a:r>
              <a:rPr lang="ko-KR" altLang="en-US" sz="1400" dirty="0" smtClean="0">
                <a:solidFill>
                  <a:schemeClr val="tx1"/>
                </a:solidFill>
              </a:rPr>
              <a:t>비교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5671" y="2303813"/>
            <a:ext cx="1626920" cy="1270660"/>
            <a:chOff x="1745671" y="2303813"/>
            <a:chExt cx="1626920" cy="1270660"/>
          </a:xfrm>
        </p:grpSpPr>
        <p:sp>
          <p:nvSpPr>
            <p:cNvPr id="4" name="직사각형 3"/>
            <p:cNvSpPr/>
            <p:nvPr/>
          </p:nvSpPr>
          <p:spPr>
            <a:xfrm>
              <a:off x="1745672" y="2660073"/>
              <a:ext cx="1626919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3, 12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45671" y="2303813"/>
              <a:ext cx="1626919" cy="356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연산결과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581894" y="2303813"/>
            <a:ext cx="1626920" cy="1270660"/>
            <a:chOff x="1745671" y="2303813"/>
            <a:chExt cx="1626920" cy="1270660"/>
          </a:xfrm>
        </p:grpSpPr>
        <p:sp>
          <p:nvSpPr>
            <p:cNvPr id="34" name="직사각형 33"/>
            <p:cNvSpPr/>
            <p:nvPr/>
          </p:nvSpPr>
          <p:spPr>
            <a:xfrm>
              <a:off x="1745672" y="2660073"/>
              <a:ext cx="1626919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7, 25, 31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45671" y="2303813"/>
              <a:ext cx="1626919" cy="356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연산결과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418116" y="2303813"/>
            <a:ext cx="1626920" cy="1270660"/>
            <a:chOff x="1745671" y="2303813"/>
            <a:chExt cx="1626920" cy="1270660"/>
          </a:xfrm>
        </p:grpSpPr>
        <p:sp>
          <p:nvSpPr>
            <p:cNvPr id="37" name="직사각형 36"/>
            <p:cNvSpPr/>
            <p:nvPr/>
          </p:nvSpPr>
          <p:spPr>
            <a:xfrm>
              <a:off x="1745672" y="2660073"/>
              <a:ext cx="1626919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45671" y="2303813"/>
              <a:ext cx="1626919" cy="356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연산결과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Object </a:t>
            </a:r>
            <a:r>
              <a:rPr lang="ko-KR" altLang="en-US" sz="1400" dirty="0">
                <a:solidFill>
                  <a:schemeClr val="tx1"/>
                </a:solidFill>
              </a:rPr>
              <a:t>클래스에 정의되어 있는 </a:t>
            </a:r>
            <a:r>
              <a:rPr lang="en-US" altLang="ko-KR" sz="1400" dirty="0" err="1">
                <a:solidFill>
                  <a:schemeClr val="tx1"/>
                </a:solidFill>
              </a:rPr>
              <a:t>hashCode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 방식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인스턴스가 저장된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주소값을</a:t>
            </a:r>
            <a:r>
              <a:rPr lang="ko-KR" altLang="en-US" sz="1400" dirty="0" smtClean="0">
                <a:solidFill>
                  <a:schemeClr val="tx1"/>
                </a:solidFill>
              </a:rPr>
              <a:t> 기반으로 반환 값이 만들어지도록 정의되어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인스턴스가 다르면 </a:t>
            </a:r>
            <a:r>
              <a:rPr lang="en-US" altLang="ko-KR" sz="1400" dirty="0" smtClean="0">
                <a:solidFill>
                  <a:schemeClr val="tx1"/>
                </a:solidFill>
              </a:rPr>
              <a:t>Object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다른 값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인스턴스가 다르면 </a:t>
            </a:r>
            <a:r>
              <a:rPr lang="en-US" altLang="ko-KR" sz="1400" dirty="0" smtClean="0">
                <a:solidFill>
                  <a:schemeClr val="tx1"/>
                </a:solidFill>
              </a:rPr>
              <a:t>Object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false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Object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저장하고 있는 데이터가 아닌 인스턴스의 동등 여부 판단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데이터를 기준으로 동등 여부를 판단하려면 </a:t>
            </a:r>
            <a:r>
              <a:rPr lang="en-US" altLang="ko-KR" sz="1400" dirty="0" err="1">
                <a:solidFill>
                  <a:schemeClr val="tx1"/>
                </a:solidFill>
              </a:rPr>
              <a:t>hashCode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아래와 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tx1"/>
                </a:solidFill>
              </a:rPr>
              <a:t> 하여 판단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3256528"/>
            <a:ext cx="518717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 { </a:t>
            </a:r>
            <a:r>
              <a:rPr lang="en-US" altLang="ko-KR" sz="1400" dirty="0" err="1"/>
              <a:t>this.num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hashCode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% 3;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equals(Object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if(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== ((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).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 return true;</a:t>
            </a:r>
          </a:p>
          <a:p>
            <a:pPr defTabSz="360000"/>
            <a:r>
              <a:rPr lang="en-US" altLang="ko-KR" sz="1400" dirty="0"/>
              <a:t>        else return false;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this.num</a:t>
            </a:r>
            <a:r>
              <a:rPr lang="en-US" altLang="ko-KR" sz="1400" dirty="0" smtClean="0"/>
              <a:t>);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62722" y="3256527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HashSetEqualityOne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&gt; set = new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(7799));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(9955));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(7799));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인스턴스 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set.size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n : set)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hashCode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다양한 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둘 이상의 값을 지니는 클래스 내용 비교를 위한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2009619"/>
            <a:ext cx="5187177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Car {</a:t>
            </a:r>
          </a:p>
          <a:p>
            <a:pPr defTabSz="360000"/>
            <a:r>
              <a:rPr lang="en-US" altLang="ko-KR" sz="1400" dirty="0"/>
              <a:t>    private String model;</a:t>
            </a:r>
          </a:p>
          <a:p>
            <a:pPr defTabSz="360000"/>
            <a:r>
              <a:rPr lang="en-US" altLang="ko-KR" sz="1400" dirty="0"/>
              <a:t>    private String color;</a:t>
            </a:r>
          </a:p>
          <a:p>
            <a:pPr defTabSz="360000"/>
            <a:r>
              <a:rPr lang="en-US" altLang="ko-KR" sz="1400" dirty="0"/>
              <a:t>    public Car(String model, String color)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this.model</a:t>
            </a:r>
            <a:r>
              <a:rPr lang="en-US" altLang="ko-KR" sz="1400" dirty="0"/>
              <a:t> = model;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this.color</a:t>
            </a:r>
            <a:r>
              <a:rPr lang="en-US" altLang="ko-KR" sz="1400" dirty="0"/>
              <a:t> = color;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return </a:t>
            </a:r>
            <a:r>
              <a:rPr lang="en-US" altLang="ko-KR" sz="1400" dirty="0"/>
              <a:t>model + " : " + color</a:t>
            </a:r>
            <a:r>
              <a:rPr lang="en-US" altLang="ko-KR" sz="1400" dirty="0" smtClean="0"/>
              <a:t>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hashCode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return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model.hashCode</a:t>
            </a:r>
            <a:r>
              <a:rPr lang="en-US" altLang="ko-KR" sz="1400" dirty="0"/>
              <a:t>() + </a:t>
            </a:r>
            <a:r>
              <a:rPr lang="en-US" altLang="ko-KR" sz="1400" dirty="0" err="1"/>
              <a:t>color.hashCode</a:t>
            </a:r>
            <a:r>
              <a:rPr lang="en-US" altLang="ko-KR" sz="1400" dirty="0"/>
              <a:t>()) / 2</a:t>
            </a:r>
            <a:r>
              <a:rPr lang="en-US" altLang="ko-KR" sz="1400" dirty="0" smtClean="0"/>
              <a:t>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}</a:t>
            </a:r>
          </a:p>
          <a:p>
            <a:pPr defTabSz="360000"/>
            <a:r>
              <a:rPr lang="en-US" altLang="ko-KR" sz="1400" dirty="0" smtClean="0"/>
              <a:t>    @Override</a:t>
            </a:r>
          </a:p>
          <a:p>
            <a:pPr defTabSz="360000"/>
            <a:r>
              <a:rPr lang="en-US" altLang="ko-KR" sz="1400" dirty="0" smtClean="0"/>
              <a:t>    public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equals(Object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        if (</a:t>
            </a:r>
            <a:r>
              <a:rPr lang="en-US" altLang="ko-KR" sz="1400" dirty="0" err="1" smtClean="0"/>
              <a:t>model.equals</a:t>
            </a:r>
            <a:r>
              <a:rPr lang="en-US" altLang="ko-KR" sz="1400" dirty="0" smtClean="0"/>
              <a:t>(((Car)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).model)</a:t>
            </a:r>
          </a:p>
          <a:p>
            <a:pPr defTabSz="360000"/>
            <a:r>
              <a:rPr lang="en-US" altLang="ko-KR" sz="1400" dirty="0" smtClean="0"/>
              <a:t>                &amp;&amp; </a:t>
            </a:r>
            <a:r>
              <a:rPr lang="en-US" altLang="ko-KR" sz="1400" dirty="0" err="1" smtClean="0"/>
              <a:t>color.equals</a:t>
            </a:r>
            <a:r>
              <a:rPr lang="en-US" altLang="ko-KR" sz="1400" dirty="0" smtClean="0"/>
              <a:t>(((Car)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).color)) {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2722" y="2009618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    return </a:t>
            </a:r>
            <a:r>
              <a:rPr lang="en-US" altLang="ko-KR" sz="1400" dirty="0"/>
              <a:t>true;</a:t>
            </a:r>
          </a:p>
          <a:p>
            <a:pPr defTabSz="360000"/>
            <a:r>
              <a:rPr lang="en-US" altLang="ko-KR" sz="1400" dirty="0"/>
              <a:t>        } else {</a:t>
            </a:r>
          </a:p>
          <a:p>
            <a:pPr defTabSz="360000"/>
            <a:r>
              <a:rPr lang="en-US" altLang="ko-KR" sz="1400" dirty="0"/>
              <a:t>            return false;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3394613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HowHashCode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&lt;Car&gt; set = new </a:t>
            </a:r>
            <a:r>
              <a:rPr lang="en-US" altLang="ko-KR" sz="1400" dirty="0" err="1"/>
              <a:t>HashSet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Car("HY_MD-301", "RED"));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Car("HY_MD-301", "BLACK"));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Car("HY_MD-302", "RED"));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Car("HY_MD-302", "WHITE"));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set.add</a:t>
            </a:r>
            <a:r>
              <a:rPr lang="en-US" altLang="ko-KR" sz="1400" dirty="0"/>
              <a:t>(new Car("HY_MD-301", "BLACK"));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인스턴스 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set.size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for(Car </a:t>
            </a:r>
            <a:r>
              <a:rPr lang="en-US" altLang="ko-KR" sz="1400" dirty="0" err="1"/>
              <a:t>car</a:t>
            </a:r>
            <a:r>
              <a:rPr lang="en-US" altLang="ko-KR" sz="1400" dirty="0"/>
              <a:t> : set)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car.toString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Car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클래스는 두 개의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참조변수를</a:t>
            </a:r>
            <a:r>
              <a:rPr lang="ko-KR" altLang="en-US" sz="1400" dirty="0" smtClean="0">
                <a:solidFill>
                  <a:schemeClr val="tx1"/>
                </a:solidFill>
              </a:rPr>
              <a:t> 가지고 있으며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내용을 비교하도록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tx1"/>
                </a:solidFill>
              </a:rPr>
              <a:t> 되어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클래스를 정의할 때마다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정의하는 것은 번거로우며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sz="1400" dirty="0" smtClean="0">
                <a:solidFill>
                  <a:schemeClr val="tx1"/>
                </a:solidFill>
              </a:rPr>
              <a:t> 알고리즘의 성능적 측면까지 고려하면서 정의하기는 더 어려움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이를 위해 자바에서는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static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hash(Object...values)”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제공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java.util.Objects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정의된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전달된 인자 기반의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sz="1400" dirty="0" smtClean="0">
                <a:solidFill>
                  <a:schemeClr val="tx1"/>
                </a:solidFill>
              </a:rPr>
              <a:t> 값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Car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hashCode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내용을 </a:t>
            </a:r>
            <a:r>
              <a:rPr lang="en-US" altLang="ko-KR" sz="1400" dirty="0" smtClean="0">
                <a:solidFill>
                  <a:schemeClr val="tx1"/>
                </a:solidFill>
              </a:rPr>
              <a:t>“return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Objects.hash</a:t>
            </a:r>
            <a:r>
              <a:rPr lang="en-US" altLang="ko-KR" sz="1400" dirty="0" smtClean="0">
                <a:solidFill>
                  <a:schemeClr val="tx1"/>
                </a:solidFill>
              </a:rPr>
              <a:t>(model, color)”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수정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특별한 경우를 제외하고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sz="1400" dirty="0" smtClean="0">
                <a:solidFill>
                  <a:schemeClr val="tx1"/>
                </a:solidFill>
              </a:rPr>
              <a:t> 알고리즘을 따로 작성하지 않고 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400" dirty="0" smtClean="0">
                <a:solidFill>
                  <a:schemeClr val="tx1"/>
                </a:solidFill>
              </a:rPr>
              <a:t> 판단하여도 무관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TreeSet</a:t>
            </a:r>
            <a:r>
              <a:rPr lang="en-US" altLang="ko-KR" dirty="0" smtClean="0">
                <a:solidFill>
                  <a:schemeClr val="tx1"/>
                </a:solidFill>
              </a:rPr>
              <a:t>&lt;E&gt; </a:t>
            </a:r>
            <a:r>
              <a:rPr lang="ko-KR" altLang="en-US" dirty="0" smtClean="0">
                <a:solidFill>
                  <a:schemeClr val="tx1"/>
                </a:solidFill>
              </a:rPr>
              <a:t>클래스의 이해와 활용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트리</a:t>
            </a:r>
            <a:r>
              <a:rPr lang="en-US" altLang="ko-KR" sz="1400" dirty="0" smtClean="0">
                <a:solidFill>
                  <a:schemeClr val="tx1"/>
                </a:solidFill>
              </a:rPr>
              <a:t>(tree)”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자료구조를 기반으로 인스턴스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정렬된 상태가 유지되면서 인스턴스 저장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트리라는</a:t>
            </a:r>
            <a:r>
              <a:rPr lang="ko-KR" altLang="en-US" sz="1400" dirty="0" smtClean="0">
                <a:solidFill>
                  <a:schemeClr val="tx1"/>
                </a:solidFill>
              </a:rPr>
              <a:t> 자료구조의 특성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TreeSet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인스턴스는 정렬 상태를 유지하면서 인스턴스를 저장하기 때문에 반복자는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인스턴스들의 참조 순서는 오름차순을 기준으로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특성을 가짐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2323865"/>
            <a:ext cx="1043133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SortedTreeSet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TreeSet</a:t>
            </a:r>
            <a:r>
              <a:rPr lang="en-US" altLang="ko-KR" sz="1400" dirty="0"/>
              <a:t>&lt;Integer&gt; tree = new </a:t>
            </a:r>
            <a:r>
              <a:rPr lang="en-US" altLang="ko-KR" sz="1400" dirty="0" err="1"/>
              <a:t>TreeSet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tree.add</a:t>
            </a:r>
            <a:r>
              <a:rPr lang="en-US" altLang="ko-KR" sz="1400" dirty="0"/>
              <a:t>(3);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tree.add</a:t>
            </a:r>
            <a:r>
              <a:rPr lang="en-US" altLang="ko-KR" sz="1400" dirty="0"/>
              <a:t>(1);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tree.add</a:t>
            </a:r>
            <a:r>
              <a:rPr lang="en-US" altLang="ko-KR" sz="1400" dirty="0"/>
              <a:t>(2);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tree.add</a:t>
            </a:r>
            <a:r>
              <a:rPr lang="en-US" altLang="ko-KR" sz="1400" dirty="0"/>
              <a:t>(4);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인스턴스 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tree.size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for(Integer </a:t>
            </a:r>
            <a:r>
              <a:rPr lang="en-US" altLang="ko-KR" sz="1400" dirty="0"/>
              <a:t>n : tree)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for(Iterator&lt;Integer&gt; </a:t>
            </a:r>
            <a:r>
              <a:rPr lang="en-US" altLang="ko-KR" sz="1400" dirty="0" err="1"/>
              <a:t>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tree.iterator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itr.hasNext</a:t>
            </a:r>
            <a:r>
              <a:rPr lang="en-US" altLang="ko-KR" sz="1400" dirty="0"/>
              <a:t>();)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itr.next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3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아래 클래스의 인스턴스는 무엇이 작은 것이며 무엇이 큰지 구분 필요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수의 경우 대소의 비교 기준이 있지만 위 클래스의 경우 기준을 어떻게 정하느냐에 따라서 오름차순의 나열 결과 바뀜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위와 같은 클래스를 정의할 때에는 </a:t>
            </a:r>
            <a:r>
              <a:rPr lang="en-US" altLang="ko-KR" sz="1400" dirty="0">
                <a:solidFill>
                  <a:schemeClr val="tx1"/>
                </a:solidFill>
              </a:rPr>
              <a:t>“public interface Comparable&lt;T&gt;”</a:t>
            </a:r>
            <a:r>
              <a:rPr lang="ko-KR" altLang="en-US" sz="1400" dirty="0">
                <a:solidFill>
                  <a:schemeClr val="tx1"/>
                </a:solidFill>
              </a:rPr>
              <a:t> 인터페이스에 존재하는 추상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compareTo</a:t>
            </a:r>
            <a:r>
              <a:rPr lang="en-US" altLang="ko-KR" sz="1400" dirty="0">
                <a:solidFill>
                  <a:schemeClr val="tx1"/>
                </a:solidFill>
              </a:rPr>
              <a:t>(T o)”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의</a:t>
            </a:r>
            <a:r>
              <a:rPr lang="ko-KR" altLang="en-US" sz="1400" dirty="0" smtClean="0">
                <a:solidFill>
                  <a:schemeClr val="tx1"/>
                </a:solidFill>
              </a:rPr>
              <a:t> 구현을 통해 대소의 기준 결정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1580879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Person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360000"/>
            <a:r>
              <a:rPr lang="en-US" altLang="ko-KR" sz="1400" dirty="0"/>
              <a:t>    public Person(String name,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= age;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name + " : " + age;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7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1337</Words>
  <Application>Microsoft Office PowerPoint</Application>
  <PresentationFormat>와이드스크린</PresentationFormat>
  <Paragraphs>301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262</cp:revision>
  <cp:lastPrinted>2020-10-31T14:25:10Z</cp:lastPrinted>
  <dcterms:created xsi:type="dcterms:W3CDTF">2020-08-17T03:45:59Z</dcterms:created>
  <dcterms:modified xsi:type="dcterms:W3CDTF">2020-11-12T04:48:26Z</dcterms:modified>
</cp:coreProperties>
</file>