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6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열거형</a:t>
            </a:r>
            <a:r>
              <a:rPr lang="en-US" altLang="ko-KR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가변 인자</a:t>
            </a:r>
            <a:r>
              <a:rPr lang="en-US" altLang="ko-KR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36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어노테이션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525949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295110"/>
            <a:ext cx="184563" cy="3420000"/>
            <a:chOff x="714869" y="-2648418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8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chemeClr val="tx1"/>
                </a:solidFill>
              </a:rPr>
              <a:t>자료형의</a:t>
            </a:r>
            <a:r>
              <a:rPr lang="ko-KR" altLang="en-US" dirty="0" smtClean="0">
                <a:solidFill>
                  <a:schemeClr val="tx1"/>
                </a:solidFill>
              </a:rPr>
              <a:t> 부여를 돕는 </a:t>
            </a:r>
            <a:r>
              <a:rPr lang="ko-KR" altLang="en-US" dirty="0" err="1" smtClean="0">
                <a:solidFill>
                  <a:schemeClr val="tx1"/>
                </a:solidFill>
              </a:rPr>
              <a:t>열거형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열거형은</a:t>
            </a:r>
            <a:r>
              <a:rPr lang="ko-KR" altLang="en-US" sz="1400" dirty="0" smtClean="0">
                <a:solidFill>
                  <a:schemeClr val="tx1"/>
                </a:solidFill>
              </a:rPr>
              <a:t> 자바 </a:t>
            </a:r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추가된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자료형으로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의미가 부여된 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을 갖는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상수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의 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case</a:t>
            </a:r>
            <a:r>
              <a:rPr lang="ko-KR" altLang="en-US" sz="1400" dirty="0" smtClean="0">
                <a:solidFill>
                  <a:schemeClr val="tx1"/>
                </a:solidFill>
              </a:rPr>
              <a:t>문에서는 표현의 간결함을 위해 </a:t>
            </a:r>
            <a:r>
              <a:rPr lang="en-US" altLang="ko-KR" sz="1400" dirty="0" smtClean="0">
                <a:solidFill>
                  <a:schemeClr val="tx1"/>
                </a:solidFill>
              </a:rPr>
              <a:t>DO</a:t>
            </a:r>
            <a:r>
              <a:rPr lang="ko-KR" altLang="en-US" sz="1400" dirty="0" smtClean="0">
                <a:solidFill>
                  <a:schemeClr val="tx1"/>
                </a:solidFill>
              </a:rPr>
              <a:t>와 같이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열거형</a:t>
            </a:r>
            <a:r>
              <a:rPr lang="ko-KR" altLang="en-US" sz="1400" dirty="0" smtClean="0">
                <a:solidFill>
                  <a:schemeClr val="tx1"/>
                </a:solidFill>
              </a:rPr>
              <a:t> 값의 이름만 명시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열거형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가변 인자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어노테이션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75545" y="2112166"/>
            <a:ext cx="51871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it-IT" altLang="ko-KR" sz="1400" dirty="0"/>
              <a:t>public enum Scale {</a:t>
            </a:r>
          </a:p>
          <a:p>
            <a:pPr defTabSz="360000"/>
            <a:r>
              <a:rPr lang="it-IT" altLang="ko-KR" sz="1400" dirty="0"/>
              <a:t>    DO, RE, MI, FA, SO, RA,TI</a:t>
            </a:r>
          </a:p>
          <a:p>
            <a:pPr defTabSz="360000"/>
            <a:r>
              <a:rPr lang="it-IT" altLang="ko-KR" sz="1400" dirty="0"/>
              <a:t>}</a:t>
            </a:r>
            <a:endParaRPr lang="en-US" altLang="ko-KR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62722" y="2112165"/>
            <a:ext cx="51871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            case RE:</a:t>
            </a:r>
          </a:p>
          <a:p>
            <a:pPr defTabSz="360000"/>
            <a:r>
              <a:rPr lang="en-US" altLang="ko-KR" sz="1400" dirty="0" smtClean="0"/>
              <a:t>          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레</a:t>
            </a:r>
            <a:r>
              <a:rPr lang="en-US" altLang="ko-KR" sz="1400" dirty="0" smtClean="0"/>
              <a:t>~");</a:t>
            </a:r>
          </a:p>
          <a:p>
            <a:pPr defTabSz="360000"/>
            <a:r>
              <a:rPr lang="en-US" altLang="ko-KR" sz="1400" dirty="0" smtClean="0"/>
              <a:t>                break;</a:t>
            </a:r>
          </a:p>
          <a:p>
            <a:pPr defTabSz="360000"/>
            <a:r>
              <a:rPr lang="en-US" altLang="ko-KR" sz="1400" dirty="0" smtClean="0"/>
              <a:t>            </a:t>
            </a:r>
            <a:r>
              <a:rPr lang="en-US" altLang="ko-KR" sz="1400" dirty="0"/>
              <a:t>case MI:</a:t>
            </a:r>
          </a:p>
          <a:p>
            <a:pPr defTabSz="360000"/>
            <a:r>
              <a:rPr lang="en-US" altLang="ko-KR" sz="1400" dirty="0"/>
              <a:t>    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미</a:t>
            </a:r>
            <a:r>
              <a:rPr lang="en-US" altLang="ko-KR" sz="1400" dirty="0"/>
              <a:t>~");</a:t>
            </a:r>
          </a:p>
          <a:p>
            <a:pPr defTabSz="360000"/>
            <a:r>
              <a:rPr lang="en-US" altLang="ko-KR" sz="1400" dirty="0"/>
              <a:t>                break;</a:t>
            </a:r>
          </a:p>
          <a:p>
            <a:pPr defTabSz="360000"/>
            <a:r>
              <a:rPr lang="en-US" altLang="ko-KR" sz="1400" dirty="0"/>
              <a:t>            default:</a:t>
            </a:r>
          </a:p>
          <a:p>
            <a:pPr defTabSz="360000"/>
            <a:r>
              <a:rPr lang="en-US" altLang="ko-KR" sz="1400" dirty="0"/>
              <a:t>    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파</a:t>
            </a:r>
            <a:r>
              <a:rPr lang="en-US" altLang="ko-KR" sz="1400" dirty="0"/>
              <a:t>~</a:t>
            </a:r>
            <a:r>
              <a:rPr lang="ko-KR" altLang="en-US" sz="1400" dirty="0"/>
              <a:t>솔</a:t>
            </a:r>
            <a:r>
              <a:rPr lang="en-US" altLang="ko-KR" sz="1400" dirty="0"/>
              <a:t>~</a:t>
            </a:r>
            <a:r>
              <a:rPr lang="ko-KR" altLang="en-US" sz="1400" dirty="0"/>
              <a:t>라</a:t>
            </a:r>
            <a:r>
              <a:rPr lang="en-US" altLang="ko-KR" sz="1400" dirty="0"/>
              <a:t>~</a:t>
            </a:r>
            <a:r>
              <a:rPr lang="ko-KR" altLang="en-US" sz="1400" dirty="0"/>
              <a:t>시</a:t>
            </a:r>
            <a:r>
              <a:rPr lang="en-US" altLang="ko-KR" sz="1400" dirty="0"/>
              <a:t>~");</a:t>
            </a:r>
          </a:p>
          <a:p>
            <a:pPr defTabSz="360000"/>
            <a:r>
              <a:rPr lang="en-US" altLang="ko-KR" sz="1400" dirty="0"/>
              <a:t>                break;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875544" y="2851405"/>
            <a:ext cx="518717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SimpleEnum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Scale </a:t>
            </a:r>
            <a:r>
              <a:rPr lang="en-US" altLang="ko-KR" sz="1400" dirty="0" err="1"/>
              <a:t>sc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Scale.DO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sc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switch (</a:t>
            </a:r>
            <a:r>
              <a:rPr lang="en-US" altLang="ko-KR" sz="1400" dirty="0" err="1"/>
              <a:t>sc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    case DO:</a:t>
            </a:r>
          </a:p>
          <a:p>
            <a:pPr defTabSz="360000"/>
            <a:r>
              <a:rPr lang="en-US" altLang="ko-KR" sz="1400" dirty="0"/>
              <a:t>    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도</a:t>
            </a:r>
            <a:r>
              <a:rPr lang="en-US" altLang="ko-KR" sz="1400" dirty="0"/>
              <a:t>~");</a:t>
            </a:r>
          </a:p>
          <a:p>
            <a:pPr defTabSz="360000"/>
            <a:r>
              <a:rPr lang="en-US" altLang="ko-KR" sz="1400" dirty="0"/>
              <a:t>                break;</a:t>
            </a:r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클래스 내에 정의가 가능한 </a:t>
            </a:r>
            <a:r>
              <a:rPr lang="ko-KR" altLang="en-US" dirty="0" err="1" smtClean="0">
                <a:solidFill>
                  <a:schemeClr val="tx1"/>
                </a:solidFill>
              </a:rPr>
              <a:t>열거형의</a:t>
            </a:r>
            <a:r>
              <a:rPr lang="ko-KR" altLang="en-US" dirty="0" smtClean="0">
                <a:solidFill>
                  <a:schemeClr val="tx1"/>
                </a:solidFill>
              </a:rPr>
              <a:t> 정의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특정 클래스 내에서만 사용하고자 하는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열거형</a:t>
            </a:r>
            <a:r>
              <a:rPr lang="ko-KR" altLang="en-US" sz="1400" dirty="0" smtClean="0">
                <a:solidFill>
                  <a:schemeClr val="tx1"/>
                </a:solidFill>
              </a:rPr>
              <a:t> 값이 있다면 클래스 내에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열거형을</a:t>
            </a:r>
            <a:r>
              <a:rPr lang="ko-KR" altLang="en-US" sz="1400" dirty="0" smtClean="0">
                <a:solidFill>
                  <a:schemeClr val="tx1"/>
                </a:solidFill>
              </a:rPr>
              <a:t> 정의할 수 있음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열거형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가변 인자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어노테이션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1993116"/>
            <a:ext cx="5187177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Customer {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err="1"/>
              <a:t>enum</a:t>
            </a:r>
            <a:r>
              <a:rPr lang="en-US" altLang="ko-KR" sz="1400" dirty="0"/>
              <a:t> Gender {</a:t>
            </a:r>
          </a:p>
          <a:p>
            <a:pPr defTabSz="360000"/>
            <a:r>
              <a:rPr lang="en-US" altLang="ko-KR" sz="1400" dirty="0"/>
              <a:t>        MALE, FEMALE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private String name;</a:t>
            </a:r>
          </a:p>
          <a:p>
            <a:pPr defTabSz="360000"/>
            <a:r>
              <a:rPr lang="en-US" altLang="ko-KR" sz="1400" dirty="0"/>
              <a:t>    private Gender gen;</a:t>
            </a:r>
          </a:p>
          <a:p>
            <a:pPr defTabSz="360000"/>
            <a:r>
              <a:rPr lang="en-US" altLang="ko-KR" sz="1400" dirty="0"/>
              <a:t>    public Customer(String name, String gen) {</a:t>
            </a:r>
          </a:p>
          <a:p>
            <a:pPr defTabSz="360000"/>
            <a:r>
              <a:rPr lang="en-US" altLang="ko-KR" sz="1400" dirty="0"/>
              <a:t>        this.name = name;</a:t>
            </a:r>
          </a:p>
          <a:p>
            <a:pPr defTabSz="360000"/>
            <a:r>
              <a:rPr lang="en-US" altLang="ko-KR" sz="1400" dirty="0"/>
              <a:t>        if (</a:t>
            </a:r>
            <a:r>
              <a:rPr lang="en-US" altLang="ko-KR" sz="1400" dirty="0" err="1"/>
              <a:t>gen.equals</a:t>
            </a:r>
            <a:r>
              <a:rPr lang="en-US" altLang="ko-KR" sz="1400" dirty="0"/>
              <a:t>("man"))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this.gen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Gender.MALE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else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this.gen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Gender.FEMALE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</a:p>
          <a:p>
            <a:pPr defTabSz="360000"/>
            <a:r>
              <a:rPr lang="en-US" altLang="ko-KR" sz="1400" dirty="0" smtClean="0"/>
              <a:t>    @Override</a:t>
            </a:r>
          </a:p>
          <a:p>
            <a:pPr defTabSz="360000"/>
            <a:r>
              <a:rPr lang="en-US" altLang="ko-KR" sz="1400" dirty="0" smtClean="0"/>
              <a:t>    public String </a:t>
            </a:r>
            <a:r>
              <a:rPr lang="en-US" altLang="ko-KR" sz="1400" dirty="0" err="1" smtClean="0"/>
              <a:t>toString</a:t>
            </a:r>
            <a:r>
              <a:rPr lang="en-US" altLang="ko-KR" sz="1400" dirty="0" smtClean="0"/>
              <a:t>() {</a:t>
            </a:r>
          </a:p>
          <a:p>
            <a:pPr defTabSz="360000"/>
            <a:r>
              <a:rPr lang="en-US" altLang="ko-KR" sz="1400" dirty="0" smtClean="0"/>
              <a:t>        if (</a:t>
            </a:r>
            <a:r>
              <a:rPr lang="en-US" altLang="ko-KR" sz="1400" dirty="0" err="1" smtClean="0"/>
              <a:t>this.gen</a:t>
            </a:r>
            <a:r>
              <a:rPr lang="en-US" altLang="ko-KR" sz="1400" dirty="0" smtClean="0"/>
              <a:t> == </a:t>
            </a:r>
            <a:r>
              <a:rPr lang="en-US" altLang="ko-KR" sz="1400" dirty="0" err="1" smtClean="0"/>
              <a:t>Gender.MALE</a:t>
            </a:r>
            <a:r>
              <a:rPr lang="en-US" altLang="ko-KR" sz="1400" dirty="0" smtClean="0"/>
              <a:t>) {</a:t>
            </a:r>
          </a:p>
          <a:p>
            <a:pPr defTabSz="360000"/>
            <a:r>
              <a:rPr lang="en-US" altLang="ko-KR" sz="1400" dirty="0" smtClean="0"/>
              <a:t>            return "Thank you, Mr. " + this.name;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62722" y="1993115"/>
            <a:ext cx="518717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} </a:t>
            </a:r>
            <a:r>
              <a:rPr lang="en-US" altLang="ko-KR" sz="1400" dirty="0"/>
              <a:t>else {</a:t>
            </a:r>
          </a:p>
          <a:p>
            <a:pPr defTabSz="360000"/>
            <a:r>
              <a:rPr lang="en-US" altLang="ko-KR" sz="1400" dirty="0"/>
              <a:t>            return "Thank you, Mrs. " + this.name;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62721" y="3162666"/>
            <a:ext cx="518717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InnerEnum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Customer cus1 = new Customer("Brown", "man");</a:t>
            </a:r>
          </a:p>
          <a:p>
            <a:pPr defTabSz="360000"/>
            <a:r>
              <a:rPr lang="en-US" altLang="ko-KR" sz="1400" dirty="0"/>
              <a:t>        Customer cus2 = new Customer("Jenny", "woman");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(cus1);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(cus2);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매개변수의 가변 인자 선언과 호출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Set&lt;E&gt;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언급했던 </a:t>
            </a:r>
            <a:r>
              <a:rPr lang="en-US" altLang="ko-KR" sz="1400" dirty="0" smtClean="0">
                <a:solidFill>
                  <a:schemeClr val="tx1"/>
                </a:solidFill>
              </a:rPr>
              <a:t>“public static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 hash(Object...values)”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“Object...values”</a:t>
            </a:r>
            <a:r>
              <a:rPr lang="ko-KR" altLang="en-US" sz="1400" dirty="0" smtClean="0">
                <a:solidFill>
                  <a:schemeClr val="tx1"/>
                </a:solidFill>
              </a:rPr>
              <a:t>가 가변 인자 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가변 인자 선언 시 전달되는 인자의 수에 제한을 두지 않을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열거형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가변 인자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어노테이션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5545" y="2396880"/>
            <a:ext cx="1037435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showAll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</a:t>
            </a:r>
            <a:r>
              <a:rPr lang="en-US" altLang="ko-KR" sz="1400" dirty="0" err="1"/>
              <a:t>showAll</a:t>
            </a:r>
            <a:r>
              <a:rPr lang="en-US" altLang="ko-KR" sz="1400" dirty="0"/>
              <a:t>(String...</a:t>
            </a:r>
            <a:r>
              <a:rPr lang="en-US" altLang="ko-KR" sz="1400" dirty="0" err="1"/>
              <a:t>vargs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("LEN : " + </a:t>
            </a:r>
            <a:r>
              <a:rPr lang="en-US" altLang="ko-KR" sz="1400" dirty="0" err="1"/>
              <a:t>vargs.length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for (String s : </a:t>
            </a:r>
            <a:r>
              <a:rPr lang="en-US" altLang="ko-KR" sz="1400" dirty="0" err="1"/>
              <a:t>vargs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(s);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showAll</a:t>
            </a:r>
            <a:r>
              <a:rPr lang="en-US" altLang="ko-KR" sz="1400" dirty="0"/>
              <a:t>("Box");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showAll</a:t>
            </a:r>
            <a:r>
              <a:rPr lang="en-US" altLang="ko-KR" sz="1400" dirty="0"/>
              <a:t>("Box", "Toy");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showAll</a:t>
            </a:r>
            <a:r>
              <a:rPr lang="en-US" altLang="ko-KR" sz="1400" dirty="0"/>
              <a:t>("Box", "Toy", "Apple");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926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chemeClr val="tx1"/>
                </a:solidFill>
              </a:rPr>
              <a:t>어노테이션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(Annotations)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자바 컴파일러에게 메시지를 전달하는 목적의 메모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@Override, @Deprecated, @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SuppressWarnings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어노테이션</a:t>
            </a:r>
            <a:r>
              <a:rPr lang="ko-KR" altLang="en-US" sz="1400" dirty="0" smtClean="0">
                <a:solidFill>
                  <a:schemeClr val="tx1"/>
                </a:solidFill>
              </a:rPr>
              <a:t> 타입들에 대한 소개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@Override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상위 클래스의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오버라이딩</a:t>
            </a:r>
            <a:r>
              <a:rPr lang="ko-KR" altLang="en-US" sz="1400" dirty="0" smtClean="0">
                <a:solidFill>
                  <a:schemeClr val="tx1"/>
                </a:solidFill>
              </a:rPr>
              <a:t> 또는 인터페이스에 선언된 추상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구현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열거형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가변 인자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어노테이션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5545" y="3460394"/>
            <a:ext cx="51871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interface Viewable {</a:t>
            </a:r>
          </a:p>
          <a:p>
            <a:pPr defTabSz="360000"/>
            <a:r>
              <a:rPr lang="en-US" altLang="ko-KR" sz="1400" dirty="0"/>
              <a:t>    void </a:t>
            </a:r>
            <a:r>
              <a:rPr lang="en-US" altLang="ko-KR" sz="1400" dirty="0" err="1"/>
              <a:t>showIt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875544" y="4199058"/>
            <a:ext cx="51871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Viewer implements Viewable {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showIt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062721" y="3470290"/>
            <a:ext cx="51871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AtOverride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Viewable view = new Viewer();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view.showIt</a:t>
            </a:r>
            <a:r>
              <a:rPr lang="en-US" altLang="ko-KR" sz="1400" dirty="0"/>
              <a:t>("Hello Annotations");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96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@Deprecated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deprecated : </a:t>
            </a:r>
            <a:r>
              <a:rPr lang="ko-KR" altLang="en-US" sz="1400" dirty="0" smtClean="0">
                <a:solidFill>
                  <a:schemeClr val="tx1"/>
                </a:solidFill>
              </a:rPr>
              <a:t>문제의 발생 소지가 있거나 개선된 기능의 다른 것으로 대체되어서 더 이상 필요 없게 되었음을 뜻함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즉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아직은 호환성 유지를 위해 존재하지만 이후에 사라질 수 있는 클래스 또는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코드 컴파일 시 컴파일에 이상은 없지만 </a:t>
            </a:r>
            <a:r>
              <a:rPr lang="en-US" altLang="ko-KR" sz="1400" dirty="0" smtClean="0">
                <a:solidFill>
                  <a:schemeClr val="tx1"/>
                </a:solidFill>
              </a:rPr>
              <a:t>deprecated </a:t>
            </a:r>
            <a:r>
              <a:rPr lang="ko-KR" altLang="en-US" sz="1400" dirty="0" smtClean="0">
                <a:solidFill>
                  <a:schemeClr val="tx1"/>
                </a:solidFill>
              </a:rPr>
              <a:t>된 무언가를 사용했음을 알리는 메시지 표시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열거형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가변 인자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어노테이션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2354015"/>
            <a:ext cx="51871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interface Viewable {</a:t>
            </a:r>
          </a:p>
          <a:p>
            <a:pPr defTabSz="360000"/>
            <a:r>
              <a:rPr lang="en-US" altLang="ko-KR" sz="1400" dirty="0"/>
              <a:t>    void </a:t>
            </a:r>
            <a:r>
              <a:rPr lang="en-US" altLang="ko-KR" sz="1400" dirty="0" err="1"/>
              <a:t>showIt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75544" y="3092679"/>
            <a:ext cx="518717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AtDeprecated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Viewable view = new Viewer();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view.showIt</a:t>
            </a:r>
            <a:r>
              <a:rPr lang="en-US" altLang="ko-KR" sz="1400" dirty="0"/>
              <a:t>("Hello Annotations");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view.brShowIt</a:t>
            </a:r>
            <a:r>
              <a:rPr lang="en-US" altLang="ko-KR" sz="1400" dirty="0"/>
              <a:t>("Hello Annotations");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62721" y="2354015"/>
            <a:ext cx="518717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Viewer implements Viewable {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showIt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brShowIt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("[" +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+ "]");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50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@</a:t>
            </a:r>
            <a:r>
              <a:rPr lang="en-US" altLang="ko-KR" dirty="0" err="1" smtClean="0">
                <a:solidFill>
                  <a:schemeClr val="tx1"/>
                </a:solidFill>
              </a:rPr>
              <a:t>SuppressWarnings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@Deprecated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어노테이션을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대체할 수 있는 상황이 아니어서 당분간 그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구현하고 호출해야 하는 상황에 </a:t>
            </a:r>
            <a:r>
              <a:rPr lang="en-US" altLang="ko-KR" sz="1400" dirty="0" smtClean="0">
                <a:solidFill>
                  <a:schemeClr val="tx1"/>
                </a:solidFill>
              </a:rPr>
              <a:t>@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SuppressWarnings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어노테이션을</a:t>
            </a:r>
            <a:r>
              <a:rPr lang="ko-KR" altLang="en-US" sz="1400" dirty="0" smtClean="0">
                <a:solidFill>
                  <a:schemeClr val="tx1"/>
                </a:solidFill>
              </a:rPr>
              <a:t> 선언하여 경고 메시지를 지울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Deprecated </a:t>
            </a:r>
            <a:r>
              <a:rPr lang="ko-KR" altLang="en-US" sz="1400" dirty="0" smtClean="0">
                <a:solidFill>
                  <a:schemeClr val="tx1"/>
                </a:solidFill>
              </a:rPr>
              <a:t>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메소드에</a:t>
            </a:r>
            <a:r>
              <a:rPr lang="ko-KR" altLang="en-US" sz="1400" dirty="0" smtClean="0">
                <a:solidFill>
                  <a:schemeClr val="tx1"/>
                </a:solidFill>
              </a:rPr>
              <a:t> 대한 경고를 보내지 말라고 요청하려면 </a:t>
            </a:r>
            <a:r>
              <a:rPr lang="en-US" altLang="ko-KR" sz="1400" dirty="0" smtClean="0">
                <a:solidFill>
                  <a:schemeClr val="tx1"/>
                </a:solidFill>
              </a:rPr>
              <a:t>“@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SuppressWarnings</a:t>
            </a:r>
            <a:r>
              <a:rPr lang="en-US" altLang="ko-KR" sz="1400" dirty="0" smtClean="0">
                <a:solidFill>
                  <a:schemeClr val="tx1"/>
                </a:solidFill>
              </a:rPr>
              <a:t>(“deprecation”)” 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열거형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가변 인자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어노테이션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545" y="2723347"/>
            <a:ext cx="51871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interface Viewable {</a:t>
            </a:r>
          </a:p>
          <a:p>
            <a:pPr defTabSz="360000"/>
            <a:r>
              <a:rPr lang="en-US" altLang="ko-KR" sz="1400" dirty="0"/>
              <a:t>    void </a:t>
            </a:r>
            <a:r>
              <a:rPr lang="en-US" altLang="ko-KR" sz="1400" dirty="0" err="1"/>
              <a:t>showIt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875544" y="3462011"/>
            <a:ext cx="518717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 smtClean="0"/>
              <a:t>AtSuppressWarnings</a:t>
            </a:r>
            <a:r>
              <a:rPr lang="en-US" altLang="ko-KR" sz="1400" dirty="0" smtClean="0"/>
              <a:t> {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@</a:t>
            </a:r>
            <a:r>
              <a:rPr lang="en-US" altLang="ko-KR" sz="1400" dirty="0" err="1"/>
              <a:t>SuppressWarnings</a:t>
            </a:r>
            <a:r>
              <a:rPr lang="en-US" altLang="ko-KR" sz="1400" dirty="0"/>
              <a:t>("deprecation")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Viewable view = new Viewer();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view.showIt</a:t>
            </a:r>
            <a:r>
              <a:rPr lang="en-US" altLang="ko-KR" sz="1400" dirty="0"/>
              <a:t>("Hello Annotations");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view.brShowIt</a:t>
            </a:r>
            <a:r>
              <a:rPr lang="en-US" altLang="ko-KR" sz="1400" dirty="0"/>
              <a:t>("Hello Annotations");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062721" y="2723347"/>
            <a:ext cx="5187177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Viewer implements Viewable {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@</a:t>
            </a:r>
            <a:r>
              <a:rPr lang="en-US" altLang="ko-KR" sz="1400" dirty="0" err="1"/>
              <a:t>SuppressWarnings</a:t>
            </a:r>
            <a:r>
              <a:rPr lang="en-US" altLang="ko-KR" sz="1400" dirty="0"/>
              <a:t>("deprecation")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showIt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@Override</a:t>
            </a:r>
          </a:p>
          <a:p>
            <a:pPr defTabSz="360000"/>
            <a:r>
              <a:rPr lang="en-US" altLang="ko-KR" sz="1400" dirty="0"/>
              <a:t>    public void </a:t>
            </a:r>
            <a:r>
              <a:rPr lang="en-US" altLang="ko-KR" sz="1400" dirty="0" err="1"/>
              <a:t>brShowIt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("[" +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+ "]");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64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4619</TotalTime>
  <Words>846</Words>
  <Application>Microsoft Office PowerPoint</Application>
  <PresentationFormat>와이드스크린</PresentationFormat>
  <Paragraphs>181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279</cp:revision>
  <cp:lastPrinted>2020-10-31T14:25:10Z</cp:lastPrinted>
  <dcterms:created xsi:type="dcterms:W3CDTF">2020-08-17T03:45:59Z</dcterms:created>
  <dcterms:modified xsi:type="dcterms:W3CDTF">2020-11-12T06:00:02Z</dcterms:modified>
</cp:coreProperties>
</file>