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네스티드</a:t>
            </a: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클래스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525949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295110"/>
            <a:ext cx="184563" cy="3420000"/>
            <a:chOff x="714869" y="-2648418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8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컬렉션 프레임워크와 관련한 익명 클래스 정의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 코드를 익명 클래스 기반으로 수정 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람다 등장 이전 코드 스타일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네스티드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5545" y="1619818"/>
            <a:ext cx="518717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import java.util.Comparator;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public class StrComp implements Comparator&lt;String&gt; {</a:t>
            </a:r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int compare(String s1, String s2) {</a:t>
            </a:r>
          </a:p>
          <a:p>
            <a:pPr defTabSz="360000"/>
            <a:r>
              <a:rPr lang="en-US" altLang="ko-KR" sz="1400" dirty="0"/>
              <a:t>        return s1.length() - s2.length();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062721" y="1619818"/>
            <a:ext cx="518717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SortComparator {</a:t>
            </a:r>
          </a:p>
          <a:p>
            <a:pPr defTabSz="360000"/>
            <a:r>
              <a:rPr lang="en-US" altLang="ko-KR" sz="1400" dirty="0"/>
              <a:t>    public static void main(String[] args) {</a:t>
            </a:r>
          </a:p>
          <a:p>
            <a:pPr defTabSz="360000"/>
            <a:r>
              <a:rPr lang="en-US" altLang="ko-KR" sz="1400" dirty="0"/>
              <a:t>        List&lt;String&gt; list = new ArrayList&lt;&gt;();</a:t>
            </a:r>
          </a:p>
          <a:p>
            <a:pPr defTabSz="360000"/>
            <a:r>
              <a:rPr lang="en-US" altLang="ko-KR" sz="1400" dirty="0"/>
              <a:t>        list.add("Robot");</a:t>
            </a:r>
          </a:p>
          <a:p>
            <a:pPr defTabSz="360000"/>
            <a:r>
              <a:rPr lang="en-US" altLang="ko-KR" sz="1400" dirty="0"/>
              <a:t>        list.add("Box");</a:t>
            </a:r>
          </a:p>
          <a:p>
            <a:pPr defTabSz="360000"/>
            <a:r>
              <a:rPr lang="en-US" altLang="ko-KR" sz="1400" dirty="0"/>
              <a:t>        StrComp cmp = new StrComp();</a:t>
            </a:r>
          </a:p>
          <a:p>
            <a:pPr defTabSz="360000"/>
            <a:r>
              <a:rPr lang="en-US" altLang="ko-KR" sz="1400" dirty="0"/>
              <a:t>        Collections.sort(list, cmp);</a:t>
            </a:r>
          </a:p>
          <a:p>
            <a:pPr defTabSz="360000"/>
            <a:r>
              <a:rPr lang="en-US" altLang="ko-KR" sz="1400" dirty="0"/>
              <a:t>        System.out.println(list);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27945" y="4126580"/>
            <a:ext cx="518717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AnonymousComparator {</a:t>
            </a:r>
          </a:p>
          <a:p>
            <a:pPr defTabSz="360000"/>
            <a:r>
              <a:rPr lang="en-US" altLang="ko-KR" sz="1400" dirty="0"/>
              <a:t>    public static void main(String[] args) {</a:t>
            </a:r>
          </a:p>
          <a:p>
            <a:pPr defTabSz="360000"/>
            <a:r>
              <a:rPr lang="en-US" altLang="ko-KR" sz="1400" dirty="0"/>
              <a:t>        List&lt;String&gt; list = new ArrayList&lt;&gt;();</a:t>
            </a:r>
          </a:p>
          <a:p>
            <a:pPr defTabSz="360000"/>
            <a:r>
              <a:rPr lang="en-US" altLang="ko-KR" sz="1400" dirty="0"/>
              <a:t>        list.add("Robot");</a:t>
            </a:r>
          </a:p>
          <a:p>
            <a:pPr defTabSz="360000"/>
            <a:r>
              <a:rPr lang="en-US" altLang="ko-KR" sz="1400" dirty="0"/>
              <a:t>        list.add("Box");</a:t>
            </a:r>
          </a:p>
          <a:p>
            <a:pPr defTabSz="360000"/>
            <a:r>
              <a:rPr lang="en-US" altLang="ko-KR" sz="1400" dirty="0"/>
              <a:t>        Comparator&lt;String&gt; cmp = new Comparator&lt;String&gt;() {</a:t>
            </a:r>
          </a:p>
          <a:p>
            <a:pPr defTabSz="360000"/>
            <a:r>
              <a:rPr lang="en-US" altLang="ko-KR" sz="1400" dirty="0"/>
              <a:t>            @Override</a:t>
            </a:r>
          </a:p>
          <a:p>
            <a:pPr defTabSz="360000"/>
            <a:r>
              <a:rPr lang="en-US" altLang="ko-KR" sz="1400" dirty="0"/>
              <a:t>            public int compare(String s1, String s2) {</a:t>
            </a:r>
          </a:p>
          <a:p>
            <a:pPr defTabSz="360000"/>
            <a:r>
              <a:rPr lang="en-US" altLang="ko-KR" sz="1400" dirty="0"/>
              <a:t>                return s1.length() - s2.length</a:t>
            </a:r>
            <a:r>
              <a:rPr lang="en-US" altLang="ko-KR" sz="1400" dirty="0" smtClean="0"/>
              <a:t>();</a:t>
            </a:r>
            <a:endParaRPr lang="en-US" altLang="ko-KR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215121" y="4126580"/>
            <a:ext cx="518717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    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    };</a:t>
            </a:r>
          </a:p>
          <a:p>
            <a:pPr defTabSz="360000"/>
            <a:r>
              <a:rPr lang="en-US" altLang="ko-KR" sz="1400" dirty="0"/>
              <a:t>        Collections.sort(list, cmp);</a:t>
            </a:r>
          </a:p>
          <a:p>
            <a:pPr defTabSz="360000"/>
            <a:r>
              <a:rPr lang="en-US" altLang="ko-KR" sz="1400" dirty="0"/>
              <a:t>        System.out.println(list);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92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solidFill>
                  <a:schemeClr val="tx1"/>
                </a:solidFill>
              </a:rPr>
              <a:t>네스티드</a:t>
            </a:r>
            <a:r>
              <a:rPr lang="ko-KR" altLang="en-US" dirty="0" smtClean="0">
                <a:solidFill>
                  <a:schemeClr val="tx1"/>
                </a:solidFill>
              </a:rPr>
              <a:t> 클래스의 구분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클래스 내에 또 다른 클래스를 정의할 수 있는데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이를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네스티드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클래스라</a:t>
            </a:r>
            <a:r>
              <a:rPr lang="ko-KR" altLang="en-US" sz="1400" dirty="0" smtClean="0">
                <a:solidFill>
                  <a:schemeClr val="tx1"/>
                </a:solidFill>
              </a:rPr>
              <a:t> 하며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네스티드</a:t>
            </a:r>
            <a:r>
              <a:rPr lang="ko-KR" altLang="en-US" sz="1400" dirty="0" smtClean="0">
                <a:solidFill>
                  <a:schemeClr val="tx1"/>
                </a:solidFill>
              </a:rPr>
              <a:t> 클래스를 감사는 클래스를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카리켜</a:t>
            </a:r>
            <a:r>
              <a:rPr lang="ko-KR" altLang="en-US" sz="1400" dirty="0" smtClean="0">
                <a:solidFill>
                  <a:schemeClr val="tx1"/>
                </a:solidFill>
              </a:rPr>
              <a:t> 외부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클래스라</a:t>
            </a:r>
            <a:r>
              <a:rPr lang="ko-KR" altLang="en-US" sz="1400" dirty="0" smtClean="0">
                <a:solidFill>
                  <a:schemeClr val="tx1"/>
                </a:solidFill>
              </a:rPr>
              <a:t> 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네스티드</a:t>
            </a:r>
            <a:r>
              <a:rPr lang="ko-KR" altLang="en-US" sz="1400" dirty="0" smtClean="0">
                <a:solidFill>
                  <a:schemeClr val="tx1"/>
                </a:solidFill>
              </a:rPr>
              <a:t> 클래스는 </a:t>
            </a:r>
            <a:r>
              <a:rPr lang="en-US" altLang="ko-KR" sz="1400" dirty="0" smtClean="0">
                <a:solidFill>
                  <a:schemeClr val="tx1"/>
                </a:solidFill>
              </a:rPr>
              <a:t>static</a:t>
            </a:r>
            <a:r>
              <a:rPr lang="ko-KR" altLang="en-US" sz="1400" dirty="0" smtClean="0">
                <a:solidFill>
                  <a:schemeClr val="tx1"/>
                </a:solidFill>
              </a:rPr>
              <a:t>의 선언 여부를 기준으로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static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네스티드</a:t>
            </a:r>
            <a:r>
              <a:rPr lang="ko-KR" altLang="en-US" sz="1400" dirty="0" smtClean="0">
                <a:solidFill>
                  <a:schemeClr val="tx1"/>
                </a:solidFill>
              </a:rPr>
              <a:t> 클래스</a:t>
            </a:r>
            <a:r>
              <a:rPr lang="en-US" altLang="ko-KR" sz="1400" dirty="0" smtClean="0">
                <a:solidFill>
                  <a:schemeClr val="tx1"/>
                </a:solidFill>
              </a:rPr>
              <a:t>, non-static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네스티드</a:t>
            </a:r>
            <a:r>
              <a:rPr lang="ko-KR" altLang="en-US" sz="1400" dirty="0" smtClean="0">
                <a:solidFill>
                  <a:schemeClr val="tx1"/>
                </a:solidFill>
              </a:rPr>
              <a:t> 클래스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이너클래스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로 나뉨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이너 클래스는 정의되는 위치나 특성에 따라 아래와 같이 세 종류로 구분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멤버 이너 클래스</a:t>
            </a:r>
            <a:r>
              <a:rPr lang="en-US" altLang="ko-KR" sz="1400" dirty="0" smtClean="0">
                <a:solidFill>
                  <a:schemeClr val="tx1"/>
                </a:solidFill>
              </a:rPr>
              <a:t>(Member Inner Class) </a:t>
            </a:r>
            <a:r>
              <a:rPr lang="ko-KR" altLang="en-US" sz="1400" dirty="0" smtClean="0">
                <a:solidFill>
                  <a:schemeClr val="tx1"/>
                </a:solidFill>
              </a:rPr>
              <a:t>또는 멤버 클래스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로컬 이너 클래스</a:t>
            </a:r>
            <a:r>
              <a:rPr lang="en-US" altLang="ko-KR" sz="1400" dirty="0" smtClean="0">
                <a:solidFill>
                  <a:schemeClr val="tx1"/>
                </a:solidFill>
              </a:rPr>
              <a:t>(Local Inner Class) </a:t>
            </a:r>
            <a:r>
              <a:rPr lang="ko-KR" altLang="en-US" sz="1400" dirty="0" smtClean="0">
                <a:solidFill>
                  <a:schemeClr val="tx1"/>
                </a:solidFill>
              </a:rPr>
              <a:t>또는 로컬 클래스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익명 이너 클래스</a:t>
            </a:r>
            <a:r>
              <a:rPr lang="en-US" altLang="ko-KR" sz="1400" dirty="0" smtClean="0">
                <a:solidFill>
                  <a:schemeClr val="tx1"/>
                </a:solidFill>
              </a:rPr>
              <a:t>(Anonymous Inner Class) </a:t>
            </a:r>
            <a:r>
              <a:rPr lang="ko-KR" altLang="en-US" sz="1400" dirty="0" smtClean="0">
                <a:solidFill>
                  <a:schemeClr val="tx1"/>
                </a:solidFill>
              </a:rPr>
              <a:t>또는 익명 클래스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네스티드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875545" y="2718547"/>
            <a:ext cx="518717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OuterClass {</a:t>
            </a:r>
          </a:p>
          <a:p>
            <a:pPr defTabSz="360000"/>
            <a:r>
              <a:rPr lang="en-US" altLang="ko-KR" sz="1400" dirty="0"/>
              <a:t>    static class StaticNestedClass {</a:t>
            </a:r>
          </a:p>
          <a:p>
            <a:pPr defTabSz="360000"/>
            <a:r>
              <a:rPr lang="en-US" altLang="ko-KR" sz="1400" dirty="0"/>
              <a:t>        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062722" y="2718546"/>
            <a:ext cx="518717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OuterClass {</a:t>
            </a:r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smtClean="0"/>
              <a:t>class InnerClass </a:t>
            </a:r>
            <a:r>
              <a:rPr lang="en-US" altLang="ko-KR" sz="1400" dirty="0"/>
              <a:t>{</a:t>
            </a:r>
          </a:p>
          <a:p>
            <a:pPr defTabSz="360000"/>
            <a:r>
              <a:rPr lang="en-US" altLang="ko-KR" sz="1400" dirty="0"/>
              <a:t>        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err="1" smtClean="0">
                <a:solidFill>
                  <a:schemeClr val="tx1"/>
                </a:solidFill>
              </a:rPr>
              <a:t>네스티드</a:t>
            </a:r>
            <a:r>
              <a:rPr lang="ko-KR" altLang="en-US" dirty="0" smtClean="0">
                <a:solidFill>
                  <a:schemeClr val="tx1"/>
                </a:solidFill>
              </a:rPr>
              <a:t> 클래스</a:t>
            </a:r>
            <a:r>
              <a:rPr lang="en-US" altLang="ko-KR" dirty="0" smtClean="0">
                <a:solidFill>
                  <a:schemeClr val="tx1"/>
                </a:solidFill>
              </a:rPr>
              <a:t>(Static Nested Class)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s</a:t>
            </a:r>
            <a:r>
              <a:rPr lang="en-US" altLang="ko-KR" sz="1400" dirty="0" smtClean="0">
                <a:solidFill>
                  <a:schemeClr val="tx1"/>
                </a:solidFill>
              </a:rPr>
              <a:t>tatic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선언이 갖는 특성이 반영된 클래스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자신을 감싸는 외부 클래스의 인스턴스와 상관없이 </a:t>
            </a:r>
            <a:r>
              <a:rPr lang="en-US" altLang="ko-KR" sz="1400" dirty="0" smtClean="0">
                <a:solidFill>
                  <a:schemeClr val="tx1"/>
                </a:solidFill>
              </a:rPr>
              <a:t>Static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네스티드</a:t>
            </a:r>
            <a:r>
              <a:rPr lang="ko-KR" altLang="en-US" sz="1400" dirty="0" smtClean="0">
                <a:solidFill>
                  <a:schemeClr val="tx1"/>
                </a:solidFill>
              </a:rPr>
              <a:t> 클래스의 인스턴스 생성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Outer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 내에 두 개의 </a:t>
            </a:r>
            <a:r>
              <a:rPr lang="en-US" altLang="ko-KR" sz="1400" dirty="0" smtClean="0">
                <a:solidFill>
                  <a:schemeClr val="tx1"/>
                </a:solidFill>
              </a:rPr>
              <a:t>Static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네스티드</a:t>
            </a:r>
            <a:r>
              <a:rPr lang="ko-KR" altLang="en-US" sz="1400" dirty="0" smtClean="0">
                <a:solidFill>
                  <a:schemeClr val="tx1"/>
                </a:solidFill>
              </a:rPr>
              <a:t> 클래스 정의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Nested1, Nested2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 내에서는 </a:t>
            </a:r>
            <a:r>
              <a:rPr lang="en-US" altLang="ko-KR" sz="1400" dirty="0" smtClean="0">
                <a:solidFill>
                  <a:schemeClr val="tx1"/>
                </a:solidFill>
              </a:rPr>
              <a:t>Outer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static </a:t>
            </a:r>
            <a:r>
              <a:rPr lang="ko-KR" altLang="en-US" sz="1400" dirty="0" smtClean="0">
                <a:solidFill>
                  <a:schemeClr val="tx1"/>
                </a:solidFill>
              </a:rPr>
              <a:t>멤버 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num</a:t>
            </a:r>
            <a:r>
              <a:rPr lang="ko-KR" altLang="en-US" sz="1400" dirty="0" smtClean="0">
                <a:solidFill>
                  <a:schemeClr val="tx1"/>
                </a:solidFill>
              </a:rPr>
              <a:t>에 접근 가능하며 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num</a:t>
            </a:r>
            <a:r>
              <a:rPr lang="ko-KR" altLang="en-US" sz="1400" dirty="0" smtClean="0">
                <a:solidFill>
                  <a:schemeClr val="tx1"/>
                </a:solidFill>
              </a:rPr>
              <a:t>은 </a:t>
            </a:r>
            <a:r>
              <a:rPr lang="en-US" altLang="ko-KR" sz="1400" dirty="0" smtClean="0">
                <a:solidFill>
                  <a:schemeClr val="tx1"/>
                </a:solidFill>
              </a:rPr>
              <a:t>Nested1</a:t>
            </a:r>
            <a:r>
              <a:rPr lang="ko-KR" altLang="en-US" sz="1400" dirty="0" smtClean="0">
                <a:solidFill>
                  <a:schemeClr val="tx1"/>
                </a:solidFill>
              </a:rPr>
              <a:t>과 </a:t>
            </a:r>
            <a:r>
              <a:rPr lang="en-US" altLang="ko-KR" sz="1400" dirty="0" smtClean="0">
                <a:solidFill>
                  <a:schemeClr val="tx1"/>
                </a:solidFill>
              </a:rPr>
              <a:t>Nested2</a:t>
            </a:r>
            <a:r>
              <a:rPr lang="ko-KR" altLang="en-US" sz="1400" dirty="0" smtClean="0">
                <a:solidFill>
                  <a:schemeClr val="tx1"/>
                </a:solidFill>
              </a:rPr>
              <a:t>의 인스턴스가 공유하는데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이는 </a:t>
            </a:r>
            <a:r>
              <a:rPr lang="en-US" altLang="ko-KR" sz="1400" dirty="0" smtClean="0">
                <a:solidFill>
                  <a:schemeClr val="tx1"/>
                </a:solidFill>
              </a:rPr>
              <a:t>Static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네스티드</a:t>
            </a:r>
            <a:r>
              <a:rPr lang="ko-KR" altLang="en-US" sz="1400" dirty="0" smtClean="0">
                <a:solidFill>
                  <a:schemeClr val="tx1"/>
                </a:solidFill>
              </a:rPr>
              <a:t> 클래스가 갖는 주요 특징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Static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네스티드</a:t>
            </a:r>
            <a:r>
              <a:rPr lang="ko-KR" altLang="en-US" sz="1400" dirty="0" smtClean="0">
                <a:solidFill>
                  <a:schemeClr val="tx1"/>
                </a:solidFill>
              </a:rPr>
              <a:t> 클래스의 인스턴스는 외부 클래스의 인스턴스를 생성하지 않고 생성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Static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네스티드</a:t>
            </a:r>
            <a:r>
              <a:rPr lang="ko-KR" altLang="en-US" sz="1400" dirty="0" smtClean="0">
                <a:solidFill>
                  <a:schemeClr val="tx1"/>
                </a:solidFill>
              </a:rPr>
              <a:t> 클래스 내에서 외부 클래스의 인스턴스 변수와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메소드에</a:t>
            </a:r>
            <a:r>
              <a:rPr lang="ko-KR" altLang="en-US" sz="1400" dirty="0" smtClean="0">
                <a:solidFill>
                  <a:schemeClr val="tx1"/>
                </a:solidFill>
              </a:rPr>
              <a:t> 접근 불가능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단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외부 클래스에 </a:t>
            </a:r>
            <a:r>
              <a:rPr lang="en-US" altLang="ko-KR" sz="1400" dirty="0" smtClean="0">
                <a:solidFill>
                  <a:schemeClr val="tx1"/>
                </a:solidFill>
              </a:rPr>
              <a:t>static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으로</a:t>
            </a:r>
            <a:r>
              <a:rPr lang="ko-KR" altLang="en-US" sz="1400" dirty="0" smtClean="0">
                <a:solidFill>
                  <a:schemeClr val="tx1"/>
                </a:solidFill>
              </a:rPr>
              <a:t> 선언된 변수와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400" dirty="0" smtClean="0">
                <a:solidFill>
                  <a:schemeClr val="tx1"/>
                </a:solidFill>
              </a:rPr>
              <a:t> 접근 가능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네스티드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5" y="2315959"/>
            <a:ext cx="51871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Outer {</a:t>
            </a:r>
          </a:p>
          <a:p>
            <a:pPr defTabSz="360000"/>
            <a:r>
              <a:rPr lang="en-US" altLang="ko-KR" sz="1400" dirty="0"/>
              <a:t>    private static int num = 0;</a:t>
            </a:r>
          </a:p>
          <a:p>
            <a:pPr defTabSz="360000"/>
            <a:r>
              <a:rPr lang="en-US" altLang="ko-KR" sz="1400" dirty="0"/>
              <a:t>    static class Nested1 {</a:t>
            </a:r>
          </a:p>
          <a:p>
            <a:pPr defTabSz="360000"/>
            <a:r>
              <a:rPr lang="en-US" altLang="ko-KR" sz="1400" dirty="0"/>
              <a:t>        void add(int n) { num += n;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static class Nested2 {</a:t>
            </a:r>
          </a:p>
          <a:p>
            <a:pPr defTabSz="360000"/>
            <a:r>
              <a:rPr lang="en-US" altLang="ko-KR" sz="1400" dirty="0"/>
              <a:t>        int get() { return num;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062722" y="2315958"/>
            <a:ext cx="518717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StaticNested {</a:t>
            </a:r>
          </a:p>
          <a:p>
            <a:pPr defTabSz="360000"/>
            <a:r>
              <a:rPr lang="en-US" altLang="ko-KR" sz="1400" dirty="0"/>
              <a:t>    public static void main(String[] args) {</a:t>
            </a:r>
          </a:p>
          <a:p>
            <a:pPr defTabSz="360000"/>
            <a:r>
              <a:rPr lang="en-US" altLang="ko-KR" sz="1400" dirty="0"/>
              <a:t>        Outer.Nested1 nst1 = new Outer.Nested1();</a:t>
            </a:r>
          </a:p>
          <a:p>
            <a:pPr defTabSz="360000"/>
            <a:r>
              <a:rPr lang="en-US" altLang="ko-KR" sz="1400" dirty="0"/>
              <a:t>        nst1.add(5);</a:t>
            </a:r>
          </a:p>
          <a:p>
            <a:pPr defTabSz="360000"/>
            <a:r>
              <a:rPr lang="en-US" altLang="ko-KR" sz="1400" dirty="0"/>
              <a:t>        Outer.Nested2 nst2 = new Outer.Nested2();</a:t>
            </a:r>
          </a:p>
          <a:p>
            <a:pPr defTabSz="360000"/>
            <a:r>
              <a:rPr lang="en-US" altLang="ko-KR" sz="1400" dirty="0"/>
              <a:t>        System.out.println(nst2.get());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이너</a:t>
            </a:r>
            <a:r>
              <a:rPr lang="en-US" altLang="ko-KR" dirty="0" smtClean="0">
                <a:solidFill>
                  <a:schemeClr val="tx1"/>
                </a:solidFill>
              </a:rPr>
              <a:t>(Inner) </a:t>
            </a:r>
            <a:r>
              <a:rPr lang="ko-KR" altLang="en-US" dirty="0" smtClean="0">
                <a:solidFill>
                  <a:schemeClr val="tx1"/>
                </a:solidFill>
              </a:rPr>
              <a:t>클래스의 구분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이너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구분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멤버 클래스 </a:t>
            </a:r>
            <a:r>
              <a:rPr lang="en-US" altLang="ko-KR" sz="1400" dirty="0" smtClean="0">
                <a:solidFill>
                  <a:schemeClr val="tx1"/>
                </a:solidFill>
              </a:rPr>
              <a:t>(Member Class) :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 변수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메소드와</a:t>
            </a:r>
            <a:r>
              <a:rPr lang="ko-KR" altLang="en-US" sz="1400" dirty="0" smtClean="0">
                <a:solidFill>
                  <a:schemeClr val="tx1"/>
                </a:solidFill>
              </a:rPr>
              <a:t> 동일한 위치에 정의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로컬 클래스 </a:t>
            </a:r>
            <a:r>
              <a:rPr lang="en-US" altLang="ko-KR" sz="1400" dirty="0" smtClean="0">
                <a:solidFill>
                  <a:schemeClr val="tx1"/>
                </a:solidFill>
              </a:rPr>
              <a:t>(Local Class) : </a:t>
            </a:r>
            <a:r>
              <a:rPr lang="ko-KR" altLang="en-US" sz="1400" dirty="0" smtClean="0">
                <a:solidFill>
                  <a:schemeClr val="tx1"/>
                </a:solidFill>
              </a:rPr>
              <a:t>중괄호 내에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특히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내에 정의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	- </a:t>
            </a:r>
            <a:r>
              <a:rPr lang="ko-KR" altLang="en-US" sz="1400" dirty="0" smtClean="0">
                <a:solidFill>
                  <a:schemeClr val="tx1"/>
                </a:solidFill>
              </a:rPr>
              <a:t>익명 </a:t>
            </a:r>
            <a:r>
              <a:rPr lang="en-US" altLang="ko-KR" sz="1400" dirty="0" smtClean="0">
                <a:solidFill>
                  <a:schemeClr val="tx1"/>
                </a:solidFill>
              </a:rPr>
              <a:t>(Anonymous Class) :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이름이 존재하지 않는 클래스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열거형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가변 인자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어노테이션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5" y="2718547"/>
            <a:ext cx="104313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Outer {</a:t>
            </a:r>
          </a:p>
          <a:p>
            <a:pPr defTabSz="360000"/>
            <a:r>
              <a:rPr lang="en-US" altLang="ko-KR" sz="1400" dirty="0"/>
              <a:t>    class MemberInner {...} // </a:t>
            </a:r>
            <a:r>
              <a:rPr lang="ko-KR" altLang="en-US" sz="1400" dirty="0"/>
              <a:t>멤버 클래스</a:t>
            </a:r>
          </a:p>
          <a:p>
            <a:pPr defTabSz="360000"/>
            <a:r>
              <a:rPr lang="ko-KR" altLang="en-US" sz="1400" dirty="0"/>
              <a:t>    </a:t>
            </a:r>
            <a:r>
              <a:rPr lang="en-US" altLang="ko-KR" sz="1400" dirty="0"/>
              <a:t>void method() { class LocalInner {...} }    // </a:t>
            </a:r>
            <a:r>
              <a:rPr lang="ko-KR" altLang="en-US" sz="1400" dirty="0"/>
              <a:t>로컬 클래스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926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멤버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클래스 </a:t>
            </a:r>
            <a:r>
              <a:rPr lang="en-US" altLang="ko-KR" dirty="0" smtClean="0">
                <a:solidFill>
                  <a:schemeClr val="tx1"/>
                </a:solidFill>
              </a:rPr>
              <a:t>(Member Class)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Member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 내에서  </a:t>
            </a:r>
            <a:r>
              <a:rPr lang="en-US" altLang="ko-KR" sz="1400" dirty="0" smtClean="0">
                <a:solidFill>
                  <a:schemeClr val="tx1"/>
                </a:solidFill>
              </a:rPr>
              <a:t>Outer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인스턴스 변수에 접근 가능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멤버 클래스의 인스턴스는 외부 클래스의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인스턴스에 종속적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즉</a:t>
            </a:r>
            <a:r>
              <a:rPr lang="en-US" altLang="ko-KR" sz="1400" dirty="0" smtClean="0">
                <a:solidFill>
                  <a:schemeClr val="tx1"/>
                </a:solidFill>
              </a:rPr>
              <a:t>, Outer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인스턴스</a:t>
            </a:r>
            <a:r>
              <a:rPr lang="en-US" altLang="ko-KR" sz="1400" dirty="0" smtClean="0">
                <a:solidFill>
                  <a:schemeClr val="tx1"/>
                </a:solidFill>
              </a:rPr>
              <a:t>(o1, o2)</a:t>
            </a:r>
            <a:r>
              <a:rPr lang="ko-KR" altLang="en-US" sz="1400" dirty="0" smtClean="0">
                <a:solidFill>
                  <a:schemeClr val="tx1"/>
                </a:solidFill>
              </a:rPr>
              <a:t>로부터 생성한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멤버 클래스의 인스턴스는 </a:t>
            </a:r>
            <a:r>
              <a:rPr lang="en-US" altLang="ko-KR" sz="1400" dirty="0" smtClean="0">
                <a:solidFill>
                  <a:schemeClr val="tx1"/>
                </a:solidFill>
              </a:rPr>
              <a:t>Outer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인스턴스</a:t>
            </a:r>
            <a:r>
              <a:rPr lang="en-US" altLang="ko-KR" sz="1400" dirty="0" smtClean="0">
                <a:solidFill>
                  <a:schemeClr val="tx1"/>
                </a:solidFill>
              </a:rPr>
              <a:t>(o1, o2)</a:t>
            </a:r>
            <a:r>
              <a:rPr lang="ko-KR" altLang="en-US" sz="1400" dirty="0" smtClean="0">
                <a:solidFill>
                  <a:schemeClr val="tx1"/>
                </a:solidFill>
              </a:rPr>
              <a:t>의 멤버 공유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네스티드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4353" y="1667318"/>
            <a:ext cx="5187177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Outer {</a:t>
            </a:r>
          </a:p>
          <a:p>
            <a:pPr defTabSz="360000"/>
            <a:r>
              <a:rPr lang="en-US" altLang="ko-KR" sz="1400" dirty="0"/>
              <a:t>    private int num = 0;</a:t>
            </a:r>
          </a:p>
          <a:p>
            <a:pPr defTabSz="360000"/>
            <a:r>
              <a:rPr lang="en-US" altLang="ko-KR" sz="1400" dirty="0"/>
              <a:t>    class Member {   // </a:t>
            </a:r>
            <a:r>
              <a:rPr lang="ko-KR" altLang="en-US" sz="1400" dirty="0"/>
              <a:t>멤버 클래스 정의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void add(int n) {</a:t>
            </a:r>
          </a:p>
          <a:p>
            <a:pPr defTabSz="360000"/>
            <a:r>
              <a:rPr lang="en-US" altLang="ko-KR" sz="1400" dirty="0"/>
              <a:t>            num += n;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int get() {</a:t>
            </a:r>
          </a:p>
          <a:p>
            <a:pPr defTabSz="360000"/>
            <a:r>
              <a:rPr lang="en-US" altLang="ko-KR" sz="1400" dirty="0"/>
              <a:t>            return num;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5991530" y="1665840"/>
            <a:ext cx="518717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MemberInner {</a:t>
            </a:r>
          </a:p>
          <a:p>
            <a:pPr defTabSz="360000"/>
            <a:r>
              <a:rPr lang="en-US" altLang="ko-KR" sz="1400" dirty="0"/>
              <a:t>    public static void main(String[] args) {</a:t>
            </a:r>
          </a:p>
          <a:p>
            <a:pPr defTabSz="360000"/>
            <a:r>
              <a:rPr lang="en-US" altLang="ko-KR" sz="1400" dirty="0"/>
              <a:t>        Outer o1 = new Outer();</a:t>
            </a:r>
          </a:p>
          <a:p>
            <a:pPr defTabSz="360000"/>
            <a:r>
              <a:rPr lang="en-US" altLang="ko-KR" sz="1400" dirty="0"/>
              <a:t>        Outer o2 = new Outer();</a:t>
            </a:r>
          </a:p>
          <a:p>
            <a:pPr defTabSz="360000"/>
            <a:r>
              <a:rPr lang="en-US" altLang="ko-KR" sz="1400" dirty="0"/>
              <a:t>        // o1 </a:t>
            </a:r>
            <a:r>
              <a:rPr lang="ko-KR" altLang="en-US" sz="1400" dirty="0"/>
              <a:t>기반으로 두 인스턴스 생성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Outer.Member o1m1 = o1.new Member();</a:t>
            </a:r>
          </a:p>
          <a:p>
            <a:pPr defTabSz="360000"/>
            <a:r>
              <a:rPr lang="en-US" altLang="ko-KR" sz="1400" dirty="0"/>
              <a:t>        Outer.Member o1m2 = o1.new Member();</a:t>
            </a:r>
          </a:p>
          <a:p>
            <a:pPr defTabSz="360000"/>
            <a:r>
              <a:rPr lang="en-US" altLang="ko-KR" sz="1400" dirty="0"/>
              <a:t>        // o1 </a:t>
            </a:r>
            <a:r>
              <a:rPr lang="ko-KR" altLang="en-US" sz="1400" dirty="0"/>
              <a:t>기반으로 두 인스턴스 생성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Outer.Member o2m1 = o2.new Member();</a:t>
            </a:r>
          </a:p>
          <a:p>
            <a:pPr defTabSz="360000"/>
            <a:r>
              <a:rPr lang="en-US" altLang="ko-KR" sz="1400" dirty="0"/>
              <a:t>        Outer.Member o2m2 = o2.new Member();</a:t>
            </a:r>
          </a:p>
          <a:p>
            <a:pPr defTabSz="360000"/>
            <a:r>
              <a:rPr lang="en-US" altLang="ko-KR" sz="1400" dirty="0"/>
              <a:t>        // o1 </a:t>
            </a:r>
            <a:r>
              <a:rPr lang="ko-KR" altLang="en-US" sz="1400" dirty="0"/>
              <a:t>기반으로 생성된 두 인스턴스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호출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o1m1.add(5);</a:t>
            </a:r>
          </a:p>
          <a:p>
            <a:pPr defTabSz="360000"/>
            <a:r>
              <a:rPr lang="en-US" altLang="ko-KR" sz="1400" dirty="0"/>
              <a:t>        System.out.println(o1m2.get());</a:t>
            </a:r>
          </a:p>
          <a:p>
            <a:pPr defTabSz="360000"/>
            <a:r>
              <a:rPr lang="en-US" altLang="ko-KR" sz="1400" dirty="0"/>
              <a:t>        // o2 </a:t>
            </a:r>
            <a:r>
              <a:rPr lang="ko-KR" altLang="en-US" sz="1400" dirty="0"/>
              <a:t>기반으로 생성된 두 인스턴스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호출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o2m1.add(7);</a:t>
            </a:r>
          </a:p>
          <a:p>
            <a:pPr defTabSz="360000"/>
            <a:r>
              <a:rPr lang="en-US" altLang="ko-KR" sz="1400" dirty="0"/>
              <a:t>        System.out.println(o2m2.get());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7960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멤버 클래스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  <a:r>
              <a:rPr lang="ko-KR" altLang="en-US" dirty="0" err="1" smtClean="0">
                <a:solidFill>
                  <a:schemeClr val="tx1"/>
                </a:solidFill>
              </a:rPr>
              <a:t>를</a:t>
            </a:r>
            <a:r>
              <a:rPr lang="ko-KR" altLang="en-US" dirty="0" smtClean="0">
                <a:solidFill>
                  <a:schemeClr val="tx1"/>
                </a:solidFill>
              </a:rPr>
              <a:t> 언제 사용하는가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클래스의 정의를 감추어야 할 때 유용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Printer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클래스를 </a:t>
            </a:r>
            <a:r>
              <a:rPr lang="en-US" altLang="ko-KR" sz="1400" dirty="0" smtClean="0">
                <a:solidFill>
                  <a:schemeClr val="tx1"/>
                </a:solidFill>
              </a:rPr>
              <a:t>private</a:t>
            </a:r>
            <a:r>
              <a:rPr lang="ko-KR" altLang="en-US" sz="1400" dirty="0" smtClean="0">
                <a:solidFill>
                  <a:schemeClr val="tx1"/>
                </a:solidFill>
              </a:rPr>
              <a:t>로 선언하면 이 클래스 정의를 감사는 클래스 내에서만 인스턴스 생성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따라서 </a:t>
            </a:r>
            <a:r>
              <a:rPr lang="en-US" altLang="ko-KR" sz="1400" dirty="0" smtClean="0">
                <a:solidFill>
                  <a:schemeClr val="tx1"/>
                </a:solidFill>
              </a:rPr>
              <a:t>Printer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인스턴스는 위 코드와 같은 방법</a:t>
            </a:r>
            <a:r>
              <a:rPr lang="en-US" altLang="ko-KR" sz="1400" dirty="0">
                <a:solidFill>
                  <a:schemeClr val="tx1"/>
                </a:solidFill>
              </a:rPr>
              <a:t>(getPrinter </a:t>
            </a:r>
            <a:r>
              <a:rPr lang="ko-KR" altLang="en-US" sz="1400" dirty="0" err="1">
                <a:solidFill>
                  <a:schemeClr val="tx1"/>
                </a:solidFill>
              </a:rPr>
              <a:t>메소드</a:t>
            </a:r>
            <a:r>
              <a:rPr lang="ko-KR" altLang="en-US" sz="1400" dirty="0">
                <a:solidFill>
                  <a:schemeClr val="tx1"/>
                </a:solidFill>
              </a:rPr>
              <a:t> 사용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으로만</a:t>
            </a:r>
            <a:r>
              <a:rPr lang="ko-KR" altLang="en-US" sz="1400" dirty="0" smtClean="0">
                <a:solidFill>
                  <a:schemeClr val="tx1"/>
                </a:solidFill>
              </a:rPr>
              <a:t> 참조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Papers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외부에서는 </a:t>
            </a:r>
            <a:r>
              <a:rPr lang="en-US" altLang="ko-KR" sz="1400" dirty="0" smtClean="0">
                <a:solidFill>
                  <a:schemeClr val="tx1"/>
                </a:solidFill>
              </a:rPr>
              <a:t>getPrinter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400" dirty="0" smtClean="0">
                <a:solidFill>
                  <a:schemeClr val="tx1"/>
                </a:solidFill>
              </a:rPr>
              <a:t> 어떠한 인스턴스의 참조 값을 반환하는지 알 수 없음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네스티드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5" y="1984683"/>
            <a:ext cx="518717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interface Printable {</a:t>
            </a:r>
          </a:p>
          <a:p>
            <a:pPr defTabSz="360000"/>
            <a:r>
              <a:rPr lang="en-US" altLang="ko-KR" sz="1400" dirty="0"/>
              <a:t>    void print();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875544" y="2723347"/>
            <a:ext cx="518717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UseMemberInner {</a:t>
            </a:r>
          </a:p>
          <a:p>
            <a:pPr defTabSz="360000"/>
            <a:r>
              <a:rPr lang="en-US" altLang="ko-KR" sz="1400" dirty="0"/>
              <a:t>    public static void main(String[] args) </a:t>
            </a:r>
            <a:r>
              <a:rPr lang="en-US" altLang="ko-KR" sz="1400" dirty="0" smtClean="0"/>
              <a:t>{</a:t>
            </a:r>
          </a:p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// Printer </a:t>
            </a:r>
            <a:r>
              <a:rPr lang="ko-KR" altLang="en-US" sz="1400" dirty="0" smtClean="0"/>
              <a:t>클래스의 인스턴스 생성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    Papers p = new Papers("</a:t>
            </a:r>
            <a:r>
              <a:rPr lang="ko-KR" altLang="en-US" sz="1400" dirty="0"/>
              <a:t>서류 내용 </a:t>
            </a:r>
            <a:r>
              <a:rPr lang="en-US" altLang="ko-KR" sz="1400" dirty="0"/>
              <a:t>: </a:t>
            </a:r>
            <a:r>
              <a:rPr lang="ko-KR" altLang="en-US" sz="1400" dirty="0"/>
              <a:t>행복합니다</a:t>
            </a:r>
            <a:r>
              <a:rPr lang="en-US" altLang="ko-KR" sz="1400" dirty="0"/>
              <a:t>.");</a:t>
            </a:r>
          </a:p>
          <a:p>
            <a:pPr defTabSz="360000"/>
            <a:r>
              <a:rPr lang="en-US" altLang="ko-KR" sz="1400" dirty="0"/>
              <a:t>        Printable prn = p.getPrinter();</a:t>
            </a:r>
          </a:p>
          <a:p>
            <a:pPr defTabSz="360000"/>
            <a:r>
              <a:rPr lang="en-US" altLang="ko-KR" sz="1400" dirty="0"/>
              <a:t>        prn.print();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062721" y="1984683"/>
            <a:ext cx="5187177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Papers {</a:t>
            </a:r>
          </a:p>
          <a:p>
            <a:pPr defTabSz="360000"/>
            <a:r>
              <a:rPr lang="en-US" altLang="ko-KR" sz="1400" dirty="0"/>
              <a:t>    private String con;</a:t>
            </a:r>
          </a:p>
          <a:p>
            <a:pPr defTabSz="360000"/>
            <a:r>
              <a:rPr lang="en-US" altLang="ko-KR" sz="1400" dirty="0"/>
              <a:t>    public Papers(String con) {</a:t>
            </a:r>
          </a:p>
          <a:p>
            <a:pPr defTabSz="360000"/>
            <a:r>
              <a:rPr lang="en-US" altLang="ko-KR" sz="1400" dirty="0"/>
              <a:t>        this.con = con;</a:t>
            </a:r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</a:p>
          <a:p>
            <a:pPr defTabSz="360000"/>
            <a:r>
              <a:rPr lang="en-US" altLang="ko-KR" sz="1400" dirty="0"/>
              <a:t>    // </a:t>
            </a:r>
            <a:r>
              <a:rPr lang="ko-KR" altLang="en-US" sz="1400" dirty="0"/>
              <a:t>멤버 클래스의 정의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private class Printer implements Printable {</a:t>
            </a:r>
          </a:p>
          <a:p>
            <a:pPr defTabSz="360000"/>
            <a:r>
              <a:rPr lang="en-US" altLang="ko-KR" sz="1400" dirty="0"/>
              <a:t>        public void print() {</a:t>
            </a:r>
          </a:p>
          <a:p>
            <a:pPr defTabSz="360000"/>
            <a:r>
              <a:rPr lang="en-US" altLang="ko-KR" sz="1400" dirty="0"/>
              <a:t>            System.out.println(con);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Printable getPrinter() {</a:t>
            </a:r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멤버 클래스 인스턴스 생성 및 반환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return new Printer();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503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다만 반환되는 참조 값의 인스턴스가 </a:t>
            </a:r>
            <a:r>
              <a:rPr lang="en-US" altLang="ko-KR" sz="1400" dirty="0" smtClean="0">
                <a:solidFill>
                  <a:schemeClr val="tx1"/>
                </a:solidFill>
              </a:rPr>
              <a:t>Printable</a:t>
            </a:r>
            <a:r>
              <a:rPr lang="ko-KR" altLang="en-US" sz="1400" dirty="0" smtClean="0">
                <a:solidFill>
                  <a:schemeClr val="tx1"/>
                </a:solidFill>
              </a:rPr>
              <a:t>을 구현하고 있어 </a:t>
            </a:r>
            <a:r>
              <a:rPr lang="en-US" altLang="ko-KR" sz="1400" dirty="0" smtClean="0">
                <a:solidFill>
                  <a:schemeClr val="tx1"/>
                </a:solidFill>
              </a:rPr>
              <a:t>Printable</a:t>
            </a:r>
            <a:r>
              <a:rPr lang="ko-KR" altLang="en-US" sz="1400" dirty="0" smtClean="0">
                <a:solidFill>
                  <a:schemeClr val="tx1"/>
                </a:solidFill>
              </a:rPr>
              <a:t>의 참조 변수로 참조할 수 있다는 사실만 알 수 있으며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이러한 상황을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정의가 감추어진 상황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이라 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클래스의 정의를 감추면</a:t>
            </a:r>
            <a:r>
              <a:rPr lang="en-US" altLang="ko-KR" sz="1400" dirty="0" smtClean="0">
                <a:solidFill>
                  <a:schemeClr val="tx1"/>
                </a:solidFill>
              </a:rPr>
              <a:t>, getPrinter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400" dirty="0" smtClean="0">
                <a:solidFill>
                  <a:schemeClr val="tx1"/>
                </a:solidFill>
              </a:rPr>
              <a:t> 반환하는 인스턴스가 다른 클래스의 인스턴스로 변경되어도 </a:t>
            </a:r>
            <a:r>
              <a:rPr lang="en-US" altLang="ko-KR" sz="1400" dirty="0" smtClean="0">
                <a:solidFill>
                  <a:schemeClr val="tx1"/>
                </a:solidFill>
              </a:rPr>
              <a:t>Paper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 외부의 코드는 수정할 필요가 없어지므로 코드에 유연성 부여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따라서 </a:t>
            </a:r>
            <a:r>
              <a:rPr lang="en-US" altLang="ko-KR" sz="1400" dirty="0" smtClean="0">
                <a:solidFill>
                  <a:schemeClr val="tx1"/>
                </a:solidFill>
              </a:rPr>
              <a:t>Printer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인스턴스는 위 코드와 같은 방법</a:t>
            </a:r>
            <a:r>
              <a:rPr lang="en-US" altLang="ko-KR" sz="1400" dirty="0">
                <a:solidFill>
                  <a:schemeClr val="tx1"/>
                </a:solidFill>
              </a:rPr>
              <a:t>(getPrinter </a:t>
            </a:r>
            <a:r>
              <a:rPr lang="ko-KR" altLang="en-US" sz="1400" dirty="0" err="1">
                <a:solidFill>
                  <a:schemeClr val="tx1"/>
                </a:solidFill>
              </a:rPr>
              <a:t>메소드</a:t>
            </a:r>
            <a:r>
              <a:rPr lang="ko-KR" altLang="en-US" sz="1400" dirty="0">
                <a:solidFill>
                  <a:schemeClr val="tx1"/>
                </a:solidFill>
              </a:rPr>
              <a:t> 사용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으로만</a:t>
            </a:r>
            <a:r>
              <a:rPr lang="ko-KR" altLang="en-US" sz="1400" dirty="0" smtClean="0">
                <a:solidFill>
                  <a:schemeClr val="tx1"/>
                </a:solidFill>
              </a:rPr>
              <a:t> 참조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Papers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외부에서는 </a:t>
            </a:r>
            <a:r>
              <a:rPr lang="en-US" altLang="ko-KR" sz="1400" dirty="0" smtClean="0">
                <a:solidFill>
                  <a:schemeClr val="tx1"/>
                </a:solidFill>
              </a:rPr>
              <a:t>getPrinter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400" dirty="0" smtClean="0">
                <a:solidFill>
                  <a:schemeClr val="tx1"/>
                </a:solidFill>
              </a:rPr>
              <a:t> 어떠한 인스턴스의 참조 값을 반환하는지 알 수 없음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네스티드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53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로컬 클래스</a:t>
            </a:r>
            <a:r>
              <a:rPr lang="en-US" altLang="ko-KR" dirty="0" smtClean="0">
                <a:solidFill>
                  <a:schemeClr val="tx1"/>
                </a:solidFill>
              </a:rPr>
              <a:t>(Local Class)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로컬 클래스는 멤버 클래스와 상당 부분 유사하지만</a:t>
            </a:r>
            <a:r>
              <a:rPr lang="en-US" altLang="ko-KR" sz="1400" dirty="0" smtClean="0">
                <a:solidFill>
                  <a:schemeClr val="tx1"/>
                </a:solidFill>
              </a:rPr>
              <a:t> if</a:t>
            </a:r>
            <a:r>
              <a:rPr lang="ko-KR" altLang="en-US" sz="1400" dirty="0" smtClean="0">
                <a:solidFill>
                  <a:schemeClr val="tx1"/>
                </a:solidFill>
              </a:rPr>
              <a:t>문</a:t>
            </a:r>
            <a:r>
              <a:rPr lang="en-US" altLang="ko-KR" sz="1400" dirty="0" smtClean="0">
                <a:solidFill>
                  <a:schemeClr val="tx1"/>
                </a:solidFill>
              </a:rPr>
              <a:t>, while</a:t>
            </a:r>
            <a:r>
              <a:rPr lang="ko-KR" altLang="en-US" sz="1400" dirty="0" smtClean="0">
                <a:solidFill>
                  <a:schemeClr val="tx1"/>
                </a:solidFill>
              </a:rPr>
              <a:t>문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몸체와 같은 블록 </a:t>
            </a:r>
            <a:r>
              <a:rPr lang="ko-KR" altLang="en-US" sz="1400" dirty="0">
                <a:solidFill>
                  <a:schemeClr val="tx1"/>
                </a:solidFill>
              </a:rPr>
              <a:t>안에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클래스를 정의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내에 클래스를 정의하면 해당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내에서만 인스턴스 생성이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즉</a:t>
            </a:r>
            <a:r>
              <a:rPr lang="en-US" altLang="ko-KR" sz="1400" dirty="0" smtClean="0">
                <a:solidFill>
                  <a:schemeClr val="tx1"/>
                </a:solidFill>
              </a:rPr>
              <a:t>, private </a:t>
            </a:r>
            <a:r>
              <a:rPr lang="ko-KR" altLang="en-US" sz="1400" dirty="0">
                <a:solidFill>
                  <a:schemeClr val="tx1"/>
                </a:solidFill>
              </a:rPr>
              <a:t>선언은 의미가 </a:t>
            </a:r>
            <a:r>
              <a:rPr lang="ko-KR" altLang="en-US" sz="1400" dirty="0" smtClean="0">
                <a:solidFill>
                  <a:schemeClr val="tx1"/>
                </a:solidFill>
              </a:rPr>
              <a:t>없으며 멤버 클래스보다 클래스를 더 깊이 감추는 효과 발생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네스티드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5545" y="1987077"/>
            <a:ext cx="518717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interface Printable {</a:t>
            </a:r>
          </a:p>
          <a:p>
            <a:pPr defTabSz="360000"/>
            <a:r>
              <a:rPr lang="en-US" altLang="ko-KR" sz="1400" dirty="0"/>
              <a:t>    void print();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875544" y="2725741"/>
            <a:ext cx="518717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smtClean="0"/>
              <a:t>UseLocalInner </a:t>
            </a:r>
            <a:r>
              <a:rPr lang="en-US" altLang="ko-KR" sz="1400" dirty="0"/>
              <a:t>{</a:t>
            </a:r>
          </a:p>
          <a:p>
            <a:pPr defTabSz="360000"/>
            <a:r>
              <a:rPr lang="en-US" altLang="ko-KR" sz="1400" dirty="0"/>
              <a:t>    public static void main(String[] args) {</a:t>
            </a:r>
          </a:p>
          <a:p>
            <a:pPr defTabSz="360000"/>
            <a:r>
              <a:rPr lang="en-US" altLang="ko-KR" sz="1400" dirty="0"/>
              <a:t>        Papers p = new Papers("</a:t>
            </a:r>
            <a:r>
              <a:rPr lang="ko-KR" altLang="en-US" sz="1400" dirty="0"/>
              <a:t>서류 내용 </a:t>
            </a:r>
            <a:r>
              <a:rPr lang="en-US" altLang="ko-KR" sz="1400" dirty="0"/>
              <a:t>: </a:t>
            </a:r>
            <a:r>
              <a:rPr lang="ko-KR" altLang="en-US" sz="1400" dirty="0"/>
              <a:t>행복합니다</a:t>
            </a:r>
            <a:r>
              <a:rPr lang="en-US" altLang="ko-KR" sz="1400" dirty="0"/>
              <a:t>.");</a:t>
            </a:r>
          </a:p>
          <a:p>
            <a:pPr defTabSz="360000"/>
            <a:r>
              <a:rPr lang="en-US" altLang="ko-KR" sz="1400" dirty="0"/>
              <a:t>        Printable prn = p.getPrinter();</a:t>
            </a:r>
          </a:p>
          <a:p>
            <a:pPr defTabSz="360000"/>
            <a:r>
              <a:rPr lang="en-US" altLang="ko-KR" sz="1400" dirty="0"/>
              <a:t>        prn.print();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062721" y="1987077"/>
            <a:ext cx="5187177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Papers {</a:t>
            </a:r>
          </a:p>
          <a:p>
            <a:pPr defTabSz="360000"/>
            <a:r>
              <a:rPr lang="en-US" altLang="ko-KR" sz="1400" dirty="0"/>
              <a:t>    private String con;</a:t>
            </a:r>
          </a:p>
          <a:p>
            <a:pPr defTabSz="360000"/>
            <a:r>
              <a:rPr lang="en-US" altLang="ko-KR" sz="1400" dirty="0"/>
              <a:t>    public Papers(String con) {</a:t>
            </a:r>
          </a:p>
          <a:p>
            <a:pPr defTabSz="360000"/>
            <a:r>
              <a:rPr lang="en-US" altLang="ko-KR" sz="1400" dirty="0"/>
              <a:t>        this.con = con;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Printable getPrinter() {</a:t>
            </a:r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로컬 클래스의 정의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class Printer implements Printable {</a:t>
            </a:r>
          </a:p>
          <a:p>
            <a:pPr defTabSz="360000"/>
            <a:r>
              <a:rPr lang="en-US" altLang="ko-KR" sz="1400" dirty="0"/>
              <a:t>            public void print() {</a:t>
            </a:r>
          </a:p>
          <a:p>
            <a:pPr defTabSz="360000"/>
            <a:r>
              <a:rPr lang="en-US" altLang="ko-KR" sz="1400" dirty="0"/>
              <a:t>                System.out.println(con);</a:t>
            </a:r>
          </a:p>
          <a:p>
            <a:pPr defTabSz="360000"/>
            <a:r>
              <a:rPr lang="en-US" altLang="ko-KR" sz="1400" dirty="0"/>
              <a:t>            }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로컬 클래스 인스턴스 생성 및 반환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return new Printer();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647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익명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클래스 </a:t>
            </a:r>
            <a:r>
              <a:rPr lang="en-US" altLang="ko-KR" dirty="0" smtClean="0">
                <a:solidFill>
                  <a:schemeClr val="tx1"/>
                </a:solidFill>
              </a:rPr>
              <a:t>(Anonymous Class)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익명 클래스는 다름 챕터의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람다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와 관련이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이전에 작성했던 코드를 확인하면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Printer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정의와 </a:t>
            </a:r>
            <a:r>
              <a:rPr lang="en-US" altLang="ko-KR" sz="1400" dirty="0" smtClean="0">
                <a:solidFill>
                  <a:schemeClr val="tx1"/>
                </a:solidFill>
              </a:rPr>
              <a:t>Printer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인스턴스의 생성이 분리되어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이를 익명 클래스 형태로 정의하면 정의와 인스턴스 생성을 동시에 실행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“new Printable()” –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인터페이스 </a:t>
            </a:r>
            <a:r>
              <a:rPr lang="en-US" altLang="ko-KR" sz="1400" dirty="0" smtClean="0">
                <a:solidFill>
                  <a:schemeClr val="tx1"/>
                </a:solidFill>
              </a:rPr>
              <a:t>Printable</a:t>
            </a:r>
            <a:r>
              <a:rPr lang="ko-KR" altLang="en-US" sz="1400" dirty="0" smtClean="0">
                <a:solidFill>
                  <a:schemeClr val="tx1"/>
                </a:solidFill>
              </a:rPr>
              <a:t>을 대상으로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인스턴스 생성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“new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Printable()” </a:t>
            </a:r>
            <a:r>
              <a:rPr lang="ko-KR" altLang="en-US" sz="1400" dirty="0" smtClean="0">
                <a:solidFill>
                  <a:schemeClr val="tx1"/>
                </a:solidFill>
              </a:rPr>
              <a:t>뒤에 정의 부분을 붙여 인스턴스 생성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“new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Printable</a:t>
            </a:r>
            <a:r>
              <a:rPr lang="en-US" altLang="ko-KR" sz="1400" dirty="0" smtClean="0">
                <a:solidFill>
                  <a:schemeClr val="tx1"/>
                </a:solidFill>
              </a:rPr>
              <a:t>()” </a:t>
            </a:r>
            <a:r>
              <a:rPr lang="ko-KR" altLang="en-US" sz="1400" dirty="0" smtClean="0">
                <a:solidFill>
                  <a:schemeClr val="tx1"/>
                </a:solidFill>
              </a:rPr>
              <a:t>뒤에 정의 부분은 이름이 없는 클래스의 정의이고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이를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익명 클래스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라고</a:t>
            </a:r>
            <a:r>
              <a:rPr lang="ko-KR" altLang="en-US" sz="1400" dirty="0" smtClean="0">
                <a:solidFill>
                  <a:schemeClr val="tx1"/>
                </a:solidFill>
              </a:rPr>
              <a:t> 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네스티드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5545" y="2667799"/>
            <a:ext cx="518717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interface Printable {</a:t>
            </a:r>
          </a:p>
          <a:p>
            <a:pPr defTabSz="360000"/>
            <a:r>
              <a:rPr lang="en-US" altLang="ko-KR" sz="1400" dirty="0"/>
              <a:t>    void print();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875544" y="3406463"/>
            <a:ext cx="518717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smtClean="0"/>
              <a:t>UseAnonymousInner </a:t>
            </a:r>
            <a:r>
              <a:rPr lang="en-US" altLang="ko-KR" sz="1400" dirty="0"/>
              <a:t>{</a:t>
            </a:r>
          </a:p>
          <a:p>
            <a:pPr defTabSz="360000"/>
            <a:r>
              <a:rPr lang="en-US" altLang="ko-KR" sz="1400" dirty="0"/>
              <a:t>    public static void main(String[] args) {</a:t>
            </a:r>
          </a:p>
          <a:p>
            <a:pPr defTabSz="360000"/>
            <a:r>
              <a:rPr lang="en-US" altLang="ko-KR" sz="1400" dirty="0"/>
              <a:t>        Papers p = new Papers("</a:t>
            </a:r>
            <a:r>
              <a:rPr lang="ko-KR" altLang="en-US" sz="1400" dirty="0"/>
              <a:t>서류 내용 </a:t>
            </a:r>
            <a:r>
              <a:rPr lang="en-US" altLang="ko-KR" sz="1400" dirty="0"/>
              <a:t>: </a:t>
            </a:r>
            <a:r>
              <a:rPr lang="ko-KR" altLang="en-US" sz="1400" dirty="0"/>
              <a:t>행복합니다</a:t>
            </a:r>
            <a:r>
              <a:rPr lang="en-US" altLang="ko-KR" sz="1400" dirty="0"/>
              <a:t>.");</a:t>
            </a:r>
          </a:p>
          <a:p>
            <a:pPr defTabSz="360000"/>
            <a:r>
              <a:rPr lang="en-US" altLang="ko-KR" sz="1400" dirty="0"/>
              <a:t>        Printable prn = p.getPrinter();</a:t>
            </a:r>
          </a:p>
          <a:p>
            <a:pPr defTabSz="360000"/>
            <a:r>
              <a:rPr lang="en-US" altLang="ko-KR" sz="1400" dirty="0"/>
              <a:t>        prn.print();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062721" y="2667799"/>
            <a:ext cx="5187177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Papers {</a:t>
            </a:r>
          </a:p>
          <a:p>
            <a:pPr defTabSz="360000"/>
            <a:r>
              <a:rPr lang="en-US" altLang="ko-KR" sz="1400" dirty="0"/>
              <a:t>    private String con;</a:t>
            </a:r>
          </a:p>
          <a:p>
            <a:pPr defTabSz="360000"/>
            <a:r>
              <a:rPr lang="en-US" altLang="ko-KR" sz="1400" dirty="0"/>
              <a:t>    public Papers(String con) {</a:t>
            </a:r>
          </a:p>
          <a:p>
            <a:pPr defTabSz="360000"/>
            <a:r>
              <a:rPr lang="en-US" altLang="ko-KR" sz="1400" dirty="0"/>
              <a:t>        this.con = con;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Printable getPrinter() {</a:t>
            </a:r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익명 클래스 정의와 인스턴스 생성 </a:t>
            </a:r>
            <a:r>
              <a:rPr lang="ko-KR" altLang="en-US" sz="1400" dirty="0" smtClean="0"/>
              <a:t>후 반환</a:t>
            </a:r>
            <a:endParaRPr lang="ko-KR" altLang="en-US" sz="1400" dirty="0"/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return new Printable() {</a:t>
            </a:r>
          </a:p>
          <a:p>
            <a:pPr defTabSz="360000"/>
            <a:r>
              <a:rPr lang="en-US" altLang="ko-KR" sz="1400" dirty="0"/>
              <a:t>            @Override</a:t>
            </a:r>
          </a:p>
          <a:p>
            <a:pPr defTabSz="360000"/>
            <a:r>
              <a:rPr lang="en-US" altLang="ko-KR" sz="1400" dirty="0"/>
              <a:t>            public void print() {</a:t>
            </a:r>
          </a:p>
          <a:p>
            <a:pPr defTabSz="360000"/>
            <a:r>
              <a:rPr lang="en-US" altLang="ko-KR" sz="1400" dirty="0"/>
              <a:t>                System.out.println(con);</a:t>
            </a:r>
          </a:p>
          <a:p>
            <a:pPr defTabSz="360000"/>
            <a:r>
              <a:rPr lang="en-US" altLang="ko-KR" sz="1400" dirty="0"/>
              <a:t>            }</a:t>
            </a:r>
          </a:p>
          <a:p>
            <a:pPr defTabSz="360000"/>
            <a:r>
              <a:rPr lang="en-US" altLang="ko-KR" sz="1400" dirty="0"/>
              <a:t>        };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8454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4709</TotalTime>
  <Words>1300</Words>
  <Application>Microsoft Office PowerPoint</Application>
  <PresentationFormat>와이드스크린</PresentationFormat>
  <Paragraphs>321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mwJung</cp:lastModifiedBy>
  <cp:revision>288</cp:revision>
  <cp:lastPrinted>2020-10-31T14:25:10Z</cp:lastPrinted>
  <dcterms:created xsi:type="dcterms:W3CDTF">2020-08-17T03:45:59Z</dcterms:created>
  <dcterms:modified xsi:type="dcterms:W3CDTF">2020-11-14T10:29:21Z</dcterms:modified>
</cp:coreProperties>
</file>