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기능 하나가 필요한 상황을 위한 람다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자바는 객체지향 언어이므로 코드 흐름의 대부분에 클래스와 인스턴스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코드 작성 시 기능 하나를 정의해서 전달해야 하는 상황을 자주 접하게 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Collection.sort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호출하면서 두 번째 인자로 정렬의 기준을 갖고 있는 인스턴스를 생성해서 전달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인스턴스를 전달하는 형태이지만 내용을 보면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즉 기능을 전달하는 것에 해당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75544" y="2359707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SLenComp</a:t>
            </a:r>
            <a:r>
              <a:rPr lang="en-US" altLang="ko-KR" sz="1400" dirty="0"/>
              <a:t> implements Comparator&lt;String&gt;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compare(String s1, String s2) {</a:t>
            </a:r>
          </a:p>
          <a:p>
            <a:pPr defTabSz="360000"/>
            <a:r>
              <a:rPr lang="en-US" altLang="ko-KR" sz="1400" dirty="0"/>
              <a:t>        return s1.length() - s2.length();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62721" y="2359706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SLenComparator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("Lambda");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Collections.sort</a:t>
            </a:r>
            <a:r>
              <a:rPr lang="en-US" altLang="ko-KR" sz="1400" dirty="0"/>
              <a:t>(list, new </a:t>
            </a:r>
            <a:r>
              <a:rPr lang="en-US" altLang="ko-KR" sz="1400" dirty="0" err="1"/>
              <a:t>SLenComp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for (String s : list)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매개변수가 있고 반환하지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람다식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몸체가 두 줄 이상의 문장으로 이루어져 있거나 매개변수의 수가 둘 이상인 경우에는 각각 중괄호 및 소괄호 생략 불가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4" y="1724423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void 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721" y="1724422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OneParamNoReturn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 err="1"/>
              <a:t>줄임없는</a:t>
            </a:r>
            <a:r>
              <a:rPr lang="ko-KR" altLang="en-US" sz="1400" dirty="0"/>
              <a:t> 표현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Printable p1 = (String s) -&gt;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 };</a:t>
            </a:r>
          </a:p>
          <a:p>
            <a:pPr defTabSz="360000"/>
            <a:r>
              <a:rPr lang="en-US" altLang="ko-KR" sz="1400" dirty="0"/>
              <a:t>        p1.print("Lambda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one.");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중괄호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 형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 소괄호 생략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Printable p2 = s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p2.print("Lambda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one.");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5544" y="4257294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Calculate {</a:t>
            </a:r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2721" y="4257293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TwoParamNoReturn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Calculate c1 = (a, b)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 + b);</a:t>
            </a:r>
          </a:p>
          <a:p>
            <a:pPr defTabSz="360000"/>
            <a:r>
              <a:rPr lang="en-US" altLang="ko-KR" sz="1400" dirty="0"/>
              <a:t>        c1.cal(4, 3);</a:t>
            </a:r>
          </a:p>
          <a:p>
            <a:pPr defTabSz="360000"/>
            <a:r>
              <a:rPr lang="en-US" altLang="ko-KR" sz="1400" dirty="0"/>
              <a:t>        Calculate c2 = (a, b)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 - b);</a:t>
            </a:r>
          </a:p>
          <a:p>
            <a:pPr defTabSz="360000"/>
            <a:r>
              <a:rPr lang="en-US" altLang="ko-KR" sz="1400" dirty="0"/>
              <a:t>        c2.cal(4, 3);</a:t>
            </a:r>
          </a:p>
          <a:p>
            <a:pPr defTabSz="360000"/>
            <a:r>
              <a:rPr lang="en-US" altLang="ko-KR" sz="1400" dirty="0"/>
              <a:t>        Calculate c3 = (a, b)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 * b);</a:t>
            </a:r>
          </a:p>
          <a:p>
            <a:pPr defTabSz="360000"/>
            <a:r>
              <a:rPr lang="en-US" altLang="ko-KR" sz="1400" dirty="0"/>
              <a:t>        c3.cal(4, 3);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매개변수가 있고 반환하는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람다식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정의가 한 줄이지만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있으면 중괄호의 생략이 불가능하며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생략할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정의가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문이 유일하면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생략하는 것이 보편적인 방식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4" y="1724423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</a:t>
            </a:r>
            <a:r>
              <a:rPr lang="en-US" altLang="ko-KR" sz="1400" dirty="0" err="1" smtClean="0"/>
              <a:t>int</a:t>
            </a:r>
            <a:r>
              <a:rPr lang="it-IT" altLang="ko-KR" sz="1400" dirty="0" smtClean="0"/>
              <a:t> </a:t>
            </a:r>
            <a:r>
              <a:rPr lang="it-IT" altLang="ko-KR" sz="1400" dirty="0"/>
              <a:t>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721" y="1724422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TwoParamAndReturn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Calculate c1 = (a, b) -&gt; { return a + b; 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(c1.cal(4, 3));</a:t>
            </a:r>
          </a:p>
          <a:p>
            <a:pPr defTabSz="360000"/>
            <a:r>
              <a:rPr lang="en-US" altLang="ko-KR" sz="1400" dirty="0"/>
              <a:t>        Calculate c2 = (a, b) -&gt; a + b; 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(c1.cal(4, 3));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5544" y="4257294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</a:t>
            </a:r>
            <a:r>
              <a:rPr lang="en-US" altLang="ko-KR" sz="1400" dirty="0" err="1"/>
              <a:t>HowLong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(String s);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2721" y="4257293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OneParamAndReturn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HowLong</a:t>
            </a:r>
            <a:r>
              <a:rPr lang="en-US" altLang="ko-KR" sz="1400" dirty="0"/>
              <a:t> hl = s -&gt;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hl.len</a:t>
            </a:r>
            <a:r>
              <a:rPr lang="en-US" altLang="ko-KR" sz="1400" dirty="0"/>
              <a:t>("I </a:t>
            </a:r>
            <a:r>
              <a:rPr lang="en-US" altLang="ko-KR" sz="1400" dirty="0" err="1"/>
              <a:t>amd</a:t>
            </a:r>
            <a:r>
              <a:rPr lang="en-US" altLang="ko-KR" sz="1400" dirty="0"/>
              <a:t> so happy."));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27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매개변수가 없는 </a:t>
            </a:r>
            <a:r>
              <a:rPr lang="ko-KR" altLang="en-US" dirty="0" err="1" smtClean="0">
                <a:solidFill>
                  <a:schemeClr val="tx1"/>
                </a:solidFill>
              </a:rPr>
              <a:t>람다식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매개변수 선언이 없는 관계로 매개변수 정보를 담는 소괄호는 빈칸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줄 이상의 문장으로 이루어진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중괄호로 반드시 감싸야 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반환할 때에도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문을 반드시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4" y="1724423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Generator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rand();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721" y="1724422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NoParamAndReturn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Generator gen = () -&gt; {</a:t>
            </a:r>
          </a:p>
          <a:p>
            <a:pPr defTabSz="360000"/>
            <a:r>
              <a:rPr lang="en-US" altLang="ko-KR" sz="1400" dirty="0"/>
              <a:t>            Random rand = new Random();</a:t>
            </a:r>
          </a:p>
          <a:p>
            <a:pPr defTabSz="360000"/>
            <a:r>
              <a:rPr lang="en-US" altLang="ko-KR" sz="1400" dirty="0"/>
              <a:t>            return </a:t>
            </a:r>
            <a:r>
              <a:rPr lang="en-US" altLang="ko-KR" sz="1400" dirty="0" err="1"/>
              <a:t>rand.nextInt</a:t>
            </a:r>
            <a:r>
              <a:rPr lang="en-US" altLang="ko-KR" sz="1400" dirty="0"/>
              <a:t>(50);</a:t>
            </a:r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gen.rand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9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함수형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dirty="0" smtClean="0">
                <a:solidFill>
                  <a:schemeClr val="tx1"/>
                </a:solidFill>
              </a:rPr>
              <a:t>(Functional Interfaces)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ko-KR" altLang="en-US" dirty="0" err="1" smtClean="0">
                <a:solidFill>
                  <a:schemeClr val="tx1"/>
                </a:solidFill>
              </a:rPr>
              <a:t>어노테이션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이전에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봤던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관련 코드에는 인터페이스에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딱 하나만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이러한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가리켜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함수형 인터페이스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 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이러한 함수형 인터페이스를 기반으로만 작성할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함수형 인터페이스에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“@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FunctionalInterface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어노테이션을</a:t>
            </a:r>
            <a:r>
              <a:rPr lang="ko-KR" altLang="en-US" sz="1400" dirty="0" smtClean="0">
                <a:solidFill>
                  <a:schemeClr val="tx1"/>
                </a:solidFill>
              </a:rPr>
              <a:t> 붙여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“@</a:t>
            </a:r>
            <a:r>
              <a:rPr lang="en-US" altLang="ko-KR" sz="1400" dirty="0" err="1">
                <a:solidFill>
                  <a:schemeClr val="tx1"/>
                </a:solidFill>
              </a:rPr>
              <a:t>FunctionalInterface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어노테이션은</a:t>
            </a:r>
            <a:r>
              <a:rPr lang="ko-KR" altLang="en-US" sz="1400" dirty="0" smtClean="0">
                <a:solidFill>
                  <a:schemeClr val="tx1"/>
                </a:solidFill>
              </a:rPr>
              <a:t> 함수형 인터페이스에 부합하는지 확인하기 위한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</a:t>
            </a:r>
            <a:r>
              <a:rPr lang="ko-KR" altLang="en-US" sz="1400" dirty="0" smtClean="0">
                <a:solidFill>
                  <a:schemeClr val="tx1"/>
                </a:solidFill>
              </a:rPr>
              <a:t> 타입으로 인터페이스에 둘 이상의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이는 함수형 인터페이스가 아니기 때문에 컴파일 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static, default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선언이 붙은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정의는 함수형 인터페이스의 정의에 영향을 미치지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4" y="3587795"/>
            <a:ext cx="1043133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public interface Calculate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pPr defTabSz="360000"/>
            <a:r>
              <a:rPr lang="en-US" altLang="ko-KR" sz="1400" dirty="0"/>
              <a:t>    default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360000"/>
            <a:r>
              <a:rPr lang="en-US" altLang="ko-KR" sz="1400" dirty="0"/>
              <a:t>        return a + b;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sub(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360000"/>
            <a:r>
              <a:rPr lang="en-US" altLang="ko-KR" sz="1400" dirty="0"/>
              <a:t>        return a - b;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4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람다식과</a:t>
            </a:r>
            <a:r>
              <a:rPr lang="ko-KR" altLang="en-US" dirty="0" smtClean="0">
                <a:solidFill>
                  <a:schemeClr val="tx1"/>
                </a:solidFill>
              </a:rPr>
              <a:t> 제네릭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인터페이스는 제네릭으로 정의하는 것이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4" y="1998743"/>
            <a:ext cx="51871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fr-FR" altLang="ko-KR" sz="1400" dirty="0"/>
              <a:t>@FunctionalInterface</a:t>
            </a:r>
          </a:p>
          <a:p>
            <a:pPr defTabSz="360000"/>
            <a:r>
              <a:rPr lang="fr-FR" altLang="ko-KR" sz="1400" dirty="0"/>
              <a:t>public interface Calculate &lt;T&gt; {</a:t>
            </a:r>
          </a:p>
          <a:p>
            <a:pPr defTabSz="360000"/>
            <a:r>
              <a:rPr lang="fr-FR" altLang="ko-KR" sz="1400" dirty="0"/>
              <a:t>    T cal(T a, T b);</a:t>
            </a:r>
          </a:p>
          <a:p>
            <a:pPr defTabSz="360000"/>
            <a:r>
              <a:rPr lang="fr-FR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721" y="1998742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LambdaGeneric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Calculate&lt;Integer&gt; ci = (a, b) -&gt; a + b;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ci.cal</a:t>
            </a:r>
            <a:r>
              <a:rPr lang="en-US" altLang="ko-KR" sz="1400" dirty="0"/>
              <a:t>(4, 3));</a:t>
            </a:r>
          </a:p>
          <a:p>
            <a:pPr defTabSz="360000"/>
            <a:r>
              <a:rPr lang="en-US" altLang="ko-KR" sz="1400" dirty="0"/>
              <a:t>        Calculate&lt;Double&gt; cd = (a, b) -&gt; a + b;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cd.cal</a:t>
            </a:r>
            <a:r>
              <a:rPr lang="en-US" altLang="ko-KR" sz="1400" dirty="0"/>
              <a:t>(4.32, 3.45));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4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아래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코드에서 주석에 명시된 연산의 결과를 출력하기 위한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calAndShow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호출문을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작성해보자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 표현식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1619819"/>
            <a:ext cx="51871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fr-FR" altLang="ko-KR" sz="1400" dirty="0"/>
              <a:t>@FunctionalInterface</a:t>
            </a:r>
          </a:p>
          <a:p>
            <a:pPr defTabSz="360000"/>
            <a:r>
              <a:rPr lang="fr-FR" altLang="ko-KR" sz="1400" dirty="0"/>
              <a:t>public interface Calculate &lt;T&gt; {</a:t>
            </a:r>
          </a:p>
          <a:p>
            <a:pPr defTabSz="360000"/>
            <a:r>
              <a:rPr lang="fr-FR" altLang="ko-KR" sz="1400" dirty="0"/>
              <a:t>    T cal(T a, T b);</a:t>
            </a:r>
          </a:p>
          <a:p>
            <a:pPr defTabSz="360000"/>
            <a:r>
              <a:rPr lang="fr-FR" altLang="ko-KR" sz="1400" dirty="0"/>
              <a:t>}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1619818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(r);</a:t>
            </a:r>
          </a:p>
          <a:p>
            <a:pPr defTabSz="360000"/>
            <a:r>
              <a:rPr lang="en-US" altLang="ko-KR" sz="1400" dirty="0" smtClean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3 + 4</a:t>
            </a:r>
          </a:p>
          <a:p>
            <a:pPr defTabSz="360000"/>
            <a:r>
              <a:rPr lang="en-US" altLang="ko-KR" sz="1400" dirty="0"/>
              <a:t>        // 2.5 + 7.1</a:t>
            </a:r>
          </a:p>
          <a:p>
            <a:pPr defTabSz="360000"/>
            <a:r>
              <a:rPr lang="en-US" altLang="ko-KR" sz="1400" dirty="0"/>
              <a:t>        // 4 - 2</a:t>
            </a:r>
          </a:p>
          <a:p>
            <a:pPr defTabSz="360000"/>
            <a:r>
              <a:rPr lang="en-US" altLang="ko-KR" sz="1400" dirty="0"/>
              <a:t>        // 4.9 - 3.2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75543" y="2573926"/>
            <a:ext cx="51871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CalculatorDemo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&lt;T&gt; void </a:t>
            </a:r>
            <a:r>
              <a:rPr lang="en-US" altLang="ko-KR" sz="1400" dirty="0" err="1"/>
              <a:t>calAndShow</a:t>
            </a:r>
            <a:r>
              <a:rPr lang="en-US" altLang="ko-KR" sz="1400" dirty="0"/>
              <a:t>(Calculate&lt;T&gt; op, T n1, T n2) {</a:t>
            </a:r>
          </a:p>
          <a:p>
            <a:pPr defTabSz="360000"/>
            <a:r>
              <a:rPr lang="en-US" altLang="ko-KR" sz="1400" dirty="0"/>
              <a:t>        T r = </a:t>
            </a:r>
            <a:r>
              <a:rPr lang="en-US" altLang="ko-KR" sz="1400" dirty="0" err="1"/>
              <a:t>op.cal</a:t>
            </a:r>
            <a:r>
              <a:rPr lang="en-US" altLang="ko-KR" sz="1400" dirty="0"/>
              <a:t>(n1, n2);</a:t>
            </a:r>
          </a:p>
        </p:txBody>
      </p:sp>
    </p:spTree>
    <p:extLst>
      <p:ext uri="{BB962C8B-B14F-4D97-AF65-F5344CB8AC3E}">
        <p14:creationId xmlns:p14="http://schemas.microsoft.com/office/powerpoint/2010/main" val="37302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884</Words>
  <Application>Microsoft Office PowerPoint</Application>
  <PresentationFormat>와이드스크린</PresentationFormat>
  <Paragraphs>172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291</cp:revision>
  <cp:lastPrinted>2020-10-31T14:25:10Z</cp:lastPrinted>
  <dcterms:created xsi:type="dcterms:W3CDTF">2020-08-17T03:45:59Z</dcterms:created>
  <dcterms:modified xsi:type="dcterms:W3CDTF">2020-11-14T16:35:48Z</dcterms:modified>
</cp:coreProperties>
</file>