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  <p:sldId id="266" r:id="rId9"/>
    <p:sldId id="265" r:id="rId10"/>
    <p:sldId id="267" r:id="rId11"/>
    <p:sldId id="269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Function&lt;T, R&gt;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Function&lt;T, R&gt;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“R apply(T t)”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 인자와 반환 값이 모두 존재할 때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전달 인자와 반환 값이 있는 가장 보편적인 형태로 프로그래머가 흔히 사용할 수 있는 인터페이스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2332412"/>
            <a:ext cx="1043133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FunctionDemo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Function&lt;String, Integer&gt; f = s -&gt;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f.apply</a:t>
            </a:r>
            <a:r>
              <a:rPr lang="en-US" altLang="ko-KR" sz="1400" dirty="0"/>
              <a:t>("Robot"));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f.apply</a:t>
            </a:r>
            <a:r>
              <a:rPr lang="en-US" altLang="ko-KR" sz="1400" dirty="0"/>
              <a:t>("Toy"));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5543" y="3932850"/>
            <a:ext cx="1043133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FunctionDemo2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Function&lt;Double, Double&gt; </a:t>
            </a:r>
            <a:r>
              <a:rPr lang="en-US" altLang="ko-KR" sz="1400" dirty="0" err="1"/>
              <a:t>cti</a:t>
            </a:r>
            <a:r>
              <a:rPr lang="en-US" altLang="ko-KR" sz="1400" dirty="0"/>
              <a:t> = d -&gt; d * 0.393701;</a:t>
            </a:r>
          </a:p>
          <a:p>
            <a:pPr defTabSz="360000"/>
            <a:r>
              <a:rPr lang="en-US" altLang="ko-KR" sz="1400" dirty="0"/>
              <a:t>        Function&lt;Double, Double&gt; </a:t>
            </a:r>
            <a:r>
              <a:rPr lang="en-US" altLang="ko-KR" sz="1400" dirty="0" err="1"/>
              <a:t>itc</a:t>
            </a:r>
            <a:r>
              <a:rPr lang="en-US" altLang="ko-KR" sz="1400" dirty="0"/>
              <a:t> = d -&gt; d * 2.54;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("1 cm = " + </a:t>
            </a:r>
            <a:r>
              <a:rPr lang="en-US" altLang="ko-KR" sz="1400" dirty="0" err="1"/>
              <a:t>cti.apply</a:t>
            </a:r>
            <a:r>
              <a:rPr lang="en-US" altLang="ko-KR" sz="1400" dirty="0"/>
              <a:t>(1.0) + " inch");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센티미터를 </a:t>
            </a:r>
            <a:r>
              <a:rPr lang="ko-KR" altLang="en-US" sz="1400" dirty="0"/>
              <a:t>인치로 계산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("1 inch = " + </a:t>
            </a:r>
            <a:r>
              <a:rPr lang="en-US" altLang="ko-KR" sz="1400" dirty="0" err="1"/>
              <a:t>itc.apply</a:t>
            </a:r>
            <a:r>
              <a:rPr lang="en-US" altLang="ko-KR" sz="1400" dirty="0"/>
              <a:t>(1.0) + " cm");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인치를 센티미터로 계산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Function&lt;T, R&gt;</a:t>
            </a:r>
            <a:r>
              <a:rPr lang="ko-KR" altLang="en-US" dirty="0">
                <a:solidFill>
                  <a:schemeClr val="tx1"/>
                </a:solidFill>
              </a:rPr>
              <a:t>을 구체화하고 다양화 한 인터페이스들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Function&lt;T, R&gt;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T, R</a:t>
            </a:r>
            <a:r>
              <a:rPr lang="ko-KR" altLang="en-US" sz="1400" dirty="0">
                <a:solidFill>
                  <a:schemeClr val="tx1"/>
                </a:solidFill>
              </a:rPr>
              <a:t>을 기본 </a:t>
            </a:r>
            <a:r>
              <a:rPr lang="ko-KR" altLang="en-US" sz="1400" dirty="0" err="1">
                <a:solidFill>
                  <a:schemeClr val="tx1"/>
                </a:solidFill>
              </a:rPr>
              <a:t>자료형으로</a:t>
            </a:r>
            <a:r>
              <a:rPr lang="ko-KR" altLang="en-US" sz="1400" dirty="0">
                <a:solidFill>
                  <a:schemeClr val="tx1"/>
                </a:solidFill>
              </a:rPr>
              <a:t> 결정하여 정의한 인터페이스 존재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명 규칙 확인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IntToDoubleFunction</a:t>
            </a:r>
            <a:r>
              <a:rPr lang="en-US" altLang="ko-KR" sz="1400" dirty="0">
                <a:solidFill>
                  <a:schemeClr val="tx1"/>
                </a:solidFill>
              </a:rPr>
              <a:t> : double </a:t>
            </a:r>
            <a:r>
              <a:rPr lang="en-US" altLang="ko-KR" sz="1400" dirty="0" err="1">
                <a:solidFill>
                  <a:schemeClr val="tx1"/>
                </a:solidFill>
              </a:rPr>
              <a:t>applyAsDouble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DoubleToIntFunction</a:t>
            </a:r>
            <a:r>
              <a:rPr lang="en-US" altLang="ko-KR" sz="1400" dirty="0">
                <a:solidFill>
                  <a:schemeClr val="tx1"/>
                </a:solidFill>
              </a:rPr>
              <a:t> : in </a:t>
            </a:r>
            <a:r>
              <a:rPr lang="en-US" altLang="ko-KR" sz="1400" dirty="0" err="1">
                <a:solidFill>
                  <a:schemeClr val="tx1"/>
                </a:solidFill>
              </a:rPr>
              <a:t>applyAsInt</a:t>
            </a:r>
            <a:r>
              <a:rPr lang="en-US" altLang="ko-KR" sz="1400" dirty="0">
                <a:solidFill>
                  <a:schemeClr val="tx1"/>
                </a:solidFill>
              </a:rPr>
              <a:t>(double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Function&lt;T, R&gt;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T, R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자료형이</a:t>
            </a:r>
            <a:r>
              <a:rPr lang="ko-KR" altLang="en-US" sz="1400" dirty="0">
                <a:solidFill>
                  <a:schemeClr val="tx1"/>
                </a:solidFill>
              </a:rPr>
              <a:t> 같아야 한다면 아래의 인터페이스 활용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명 규칙 확인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IntUnaryOperator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applyAsInt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operand)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DoubleUnaryOperator</a:t>
            </a:r>
            <a:r>
              <a:rPr lang="en-US" altLang="ko-KR" sz="1400" dirty="0">
                <a:solidFill>
                  <a:schemeClr val="tx1"/>
                </a:solidFill>
              </a:rPr>
              <a:t> : double </a:t>
            </a:r>
            <a:r>
              <a:rPr lang="en-US" altLang="ko-KR" sz="1400" dirty="0" err="1">
                <a:solidFill>
                  <a:schemeClr val="tx1"/>
                </a:solidFill>
              </a:rPr>
              <a:t>applyAsDouble</a:t>
            </a:r>
            <a:r>
              <a:rPr lang="en-US" altLang="ko-KR" sz="1400" dirty="0">
                <a:solidFill>
                  <a:schemeClr val="tx1"/>
                </a:solidFill>
              </a:rPr>
              <a:t>(double operand)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Function&lt;T, R&gt;</a:t>
            </a:r>
            <a:r>
              <a:rPr lang="ko-KR" altLang="en-US" sz="1400" dirty="0">
                <a:solidFill>
                  <a:schemeClr val="tx1"/>
                </a:solidFill>
              </a:rPr>
              <a:t>에 위치한 추상 </a:t>
            </a:r>
            <a:r>
              <a:rPr lang="ko-KR" altLang="en-US" sz="1400" dirty="0" err="1">
                <a:solidFill>
                  <a:schemeClr val="tx1"/>
                </a:solidFill>
              </a:rPr>
              <a:t>메소드의</a:t>
            </a:r>
            <a:r>
              <a:rPr lang="ko-KR" altLang="en-US" sz="1400" dirty="0">
                <a:solidFill>
                  <a:schemeClr val="tx1"/>
                </a:solidFill>
              </a:rPr>
              <a:t> 매개변수 선언과 반환형을 다양화 한 인터페이스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BiFunction</a:t>
            </a:r>
            <a:r>
              <a:rPr lang="en-US" altLang="ko-KR" sz="1400" dirty="0">
                <a:solidFill>
                  <a:schemeClr val="tx1"/>
                </a:solidFill>
              </a:rPr>
              <a:t>&lt;T, U, R&gt; : R apply(T 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r>
              <a:rPr lang="en-US" altLang="ko-KR" sz="1400" dirty="0">
                <a:solidFill>
                  <a:schemeClr val="tx1"/>
                </a:solidFill>
              </a:rPr>
              <a:t>, U u)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IntFunction</a:t>
            </a:r>
            <a:r>
              <a:rPr lang="en-US" altLang="ko-KR" sz="1400" dirty="0">
                <a:solidFill>
                  <a:schemeClr val="tx1"/>
                </a:solidFill>
              </a:rPr>
              <a:t>&lt;R&gt; : R apply(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DoubleFunction</a:t>
            </a:r>
            <a:r>
              <a:rPr lang="en-US" altLang="ko-KR" sz="1400" dirty="0">
                <a:solidFill>
                  <a:schemeClr val="tx1"/>
                </a:solidFill>
              </a:rPr>
              <a:t>&lt;R&gt; : R apply(double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ToIntFunction</a:t>
            </a:r>
            <a:r>
              <a:rPr lang="en-US" altLang="ko-KR" sz="1400" dirty="0">
                <a:solidFill>
                  <a:schemeClr val="tx1"/>
                </a:solidFill>
              </a:rPr>
              <a:t>&lt;T&gt; :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applyAsInt</a:t>
            </a:r>
            <a:r>
              <a:rPr lang="en-US" altLang="ko-KR" sz="1400" dirty="0">
                <a:solidFill>
                  <a:schemeClr val="tx1"/>
                </a:solidFill>
              </a:rPr>
              <a:t>(T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ToDoubleFunction</a:t>
            </a:r>
            <a:r>
              <a:rPr lang="en-US" altLang="ko-KR" sz="1400" dirty="0">
                <a:solidFill>
                  <a:schemeClr val="tx1"/>
                </a:solidFill>
              </a:rPr>
              <a:t>&lt;T&gt; : double </a:t>
            </a:r>
            <a:r>
              <a:rPr lang="en-US" altLang="ko-KR" sz="1400" dirty="0" err="1">
                <a:solidFill>
                  <a:schemeClr val="tx1"/>
                </a:solidFill>
              </a:rPr>
              <a:t>applyAsDouble</a:t>
            </a:r>
            <a:r>
              <a:rPr lang="en-US" altLang="ko-KR" sz="1400" dirty="0">
                <a:solidFill>
                  <a:schemeClr val="tx1"/>
                </a:solidFill>
              </a:rPr>
              <a:t>(T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ToIntBiFunction</a:t>
            </a:r>
            <a:r>
              <a:rPr lang="en-US" altLang="ko-KR" sz="1400" dirty="0">
                <a:solidFill>
                  <a:schemeClr val="tx1"/>
                </a:solidFill>
              </a:rPr>
              <a:t>&lt;T, U&gt; :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applyAsInt</a:t>
            </a:r>
            <a:r>
              <a:rPr lang="en-US" altLang="ko-KR" sz="1400" dirty="0">
                <a:solidFill>
                  <a:schemeClr val="tx1"/>
                </a:solidFill>
              </a:rPr>
              <a:t>(T 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r>
              <a:rPr lang="en-US" altLang="ko-KR" sz="1400" dirty="0">
                <a:solidFill>
                  <a:schemeClr val="tx1"/>
                </a:solidFill>
              </a:rPr>
              <a:t>, U u)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ToDoubleBiFunction</a:t>
            </a:r>
            <a:r>
              <a:rPr lang="en-US" altLang="ko-KR" sz="1400" dirty="0">
                <a:solidFill>
                  <a:schemeClr val="tx1"/>
                </a:solidFill>
              </a:rPr>
              <a:t>&lt;T, U&gt; : double </a:t>
            </a:r>
            <a:r>
              <a:rPr lang="en-US" altLang="ko-KR" sz="1400" dirty="0" err="1">
                <a:solidFill>
                  <a:schemeClr val="tx1"/>
                </a:solidFill>
              </a:rPr>
              <a:t>applyAsDouble</a:t>
            </a:r>
            <a:r>
              <a:rPr lang="en-US" altLang="ko-KR" sz="1400" dirty="0">
                <a:solidFill>
                  <a:schemeClr val="tx1"/>
                </a:solidFill>
              </a:rPr>
              <a:t>(T 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r>
              <a:rPr lang="en-US" altLang="ko-KR" sz="1400" dirty="0">
                <a:solidFill>
                  <a:schemeClr val="tx1"/>
                </a:solidFill>
              </a:rPr>
              <a:t>, U u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앞서 작성하였던 </a:t>
            </a:r>
            <a:r>
              <a:rPr lang="en-US" altLang="ko-KR" sz="1400" dirty="0" smtClean="0">
                <a:solidFill>
                  <a:schemeClr val="tx1"/>
                </a:solidFill>
              </a:rPr>
              <a:t>FunctionDemo2 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사용한 인터페이스를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DoubleUnaryOperator</a:t>
            </a:r>
            <a:r>
              <a:rPr lang="ko-KR" altLang="en-US" sz="1400" dirty="0" smtClean="0">
                <a:solidFill>
                  <a:schemeClr val="tx1"/>
                </a:solidFill>
              </a:rPr>
              <a:t>로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4" y="1273961"/>
            <a:ext cx="1043133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ToIntFunctionDemo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ToIntFunction</a:t>
            </a:r>
            <a:r>
              <a:rPr lang="en-US" altLang="ko-KR" sz="1400" dirty="0"/>
              <a:t>&lt;String&gt; f = s -&gt;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f.applyAsInt</a:t>
            </a:r>
            <a:r>
              <a:rPr lang="en-US" altLang="ko-KR" sz="1400" dirty="0"/>
              <a:t>("Robot"));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f.applyAsInt</a:t>
            </a:r>
            <a:r>
              <a:rPr lang="en-US" altLang="ko-KR" sz="1400" dirty="0"/>
              <a:t>("Box"));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5543" y="3519703"/>
            <a:ext cx="1043133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DoubleUnaryOperatorDemo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DoubleUnaryOperator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cti</a:t>
            </a:r>
            <a:r>
              <a:rPr lang="en-US" altLang="ko-KR" sz="1400" dirty="0"/>
              <a:t> = d -&gt; d * 0.393701;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DoubleUnaryOperator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itc</a:t>
            </a:r>
            <a:r>
              <a:rPr lang="en-US" altLang="ko-KR" sz="1400" dirty="0"/>
              <a:t> = d -&gt; d * 2.54;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("1 cm = " + </a:t>
            </a:r>
            <a:r>
              <a:rPr lang="en-US" altLang="ko-KR" sz="1400" dirty="0" err="1"/>
              <a:t>cti.applyAsDouble</a:t>
            </a:r>
            <a:r>
              <a:rPr lang="en-US" altLang="ko-KR" sz="1400" dirty="0"/>
              <a:t>(1.0) + " inch");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센티미터를 </a:t>
            </a:r>
            <a:r>
              <a:rPr lang="ko-KR" altLang="en-US" sz="1400" dirty="0"/>
              <a:t>인치로 계산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("1 inch = " + </a:t>
            </a:r>
            <a:r>
              <a:rPr lang="en-US" altLang="ko-KR" sz="1400" dirty="0" err="1"/>
              <a:t>itc.applyAsDouble</a:t>
            </a:r>
            <a:r>
              <a:rPr lang="en-US" altLang="ko-KR" sz="1400" dirty="0"/>
              <a:t>(1.0) + " cm");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인치를 </a:t>
            </a:r>
            <a:r>
              <a:rPr lang="ko-KR" altLang="en-US" sz="1400" dirty="0"/>
              <a:t>센티미터로 계산</a:t>
            </a:r>
          </a:p>
          <a:p>
            <a:pPr defTabSz="360000"/>
            <a:r>
              <a:rPr lang="ko-KR" altLang="en-US" sz="1400" dirty="0" smtClean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6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사용해 보자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 </a:t>
            </a:r>
            <a:r>
              <a:rPr lang="en-US" altLang="ko-KR" sz="1400" dirty="0" smtClean="0">
                <a:solidFill>
                  <a:schemeClr val="tx1"/>
                </a:solidFill>
              </a:rPr>
              <a:t>: default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(Predicate&lt;? super E&gt; filter)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매개 변수 선언이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>
                <a:solidFill>
                  <a:schemeClr val="tx1"/>
                </a:solidFill>
              </a:rPr>
              <a:t>Predicate&lt;? super E&gt; </a:t>
            </a:r>
            <a:r>
              <a:rPr lang="en-US" altLang="ko-KR" sz="1400" dirty="0" smtClean="0">
                <a:solidFill>
                  <a:schemeClr val="tx1"/>
                </a:solidFill>
              </a:rPr>
              <a:t>filter”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&lt;Integer&gt;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인스턴스를 생성하면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그안에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존재하는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Integer</a:t>
            </a:r>
            <a:r>
              <a:rPr lang="ko-KR" altLang="en-US" sz="1400" dirty="0" smtClean="0">
                <a:solidFill>
                  <a:schemeClr val="tx1"/>
                </a:solidFill>
              </a:rPr>
              <a:t>로 결정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public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(Predicate&lt;? super Integer&gt; filter) {…}</a:t>
            </a:r>
            <a:r>
              <a:rPr lang="ko-KR" altLang="en-US" sz="1400" dirty="0" smtClean="0">
                <a:solidFill>
                  <a:schemeClr val="tx1"/>
                </a:solidFill>
              </a:rPr>
              <a:t>로 결정되며 매개변수 선언에 </a:t>
            </a:r>
            <a:r>
              <a:rPr lang="en-US" altLang="ko-KR" sz="1400" dirty="0" smtClean="0">
                <a:solidFill>
                  <a:schemeClr val="tx1"/>
                </a:solidFill>
              </a:rPr>
              <a:t>&lt;? super Integer&gt;</a:t>
            </a:r>
            <a:r>
              <a:rPr lang="ko-KR" altLang="en-US" sz="1400" dirty="0" smtClean="0">
                <a:solidFill>
                  <a:schemeClr val="tx1"/>
                </a:solidFill>
              </a:rPr>
              <a:t>가 존재하므로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대상으로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작성하여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인자로 전달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Predicate&lt;Integer&gt; f = …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Predicate&lt;Number&gt; f = …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Predicate&lt;Object&gt; f =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기능에 대한 정의를 자바 문서에서 발췌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Removes all of the elements of this collection that satisfy the given predicate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컬렉션 인스턴스에 저장된 인스턴스 중 </a:t>
            </a:r>
            <a:r>
              <a:rPr lang="en-US" altLang="ko-KR" sz="1400" dirty="0" smtClean="0">
                <a:solidFill>
                  <a:schemeClr val="tx1"/>
                </a:solidFill>
              </a:rPr>
              <a:t>Predicate&lt;T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인터페이스의 </a:t>
            </a:r>
            <a:r>
              <a:rPr lang="en-US" altLang="ko-KR" sz="1400" dirty="0">
                <a:solidFill>
                  <a:schemeClr val="tx1"/>
                </a:solidFill>
              </a:rPr>
              <a:t>test </a:t>
            </a:r>
            <a:r>
              <a:rPr lang="ko-KR" altLang="en-US" sz="1400" dirty="0" err="1">
                <a:solidFill>
                  <a:schemeClr val="tx1"/>
                </a:solidFill>
              </a:rPr>
              <a:t>메소드의</a:t>
            </a:r>
            <a:r>
              <a:rPr lang="ko-KR" altLang="en-US" sz="1400" dirty="0">
                <a:solidFill>
                  <a:schemeClr val="tx1"/>
                </a:solidFill>
              </a:rPr>
              <a:t> 인자로 </a:t>
            </a:r>
            <a:r>
              <a:rPr lang="ko-KR" altLang="en-US" sz="1400" dirty="0" err="1">
                <a:solidFill>
                  <a:schemeClr val="tx1"/>
                </a:solidFill>
              </a:rPr>
              <a:t>전달했을때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true</a:t>
            </a:r>
            <a:r>
              <a:rPr lang="ko-KR" altLang="en-US" sz="1400" dirty="0" smtClean="0">
                <a:solidFill>
                  <a:schemeClr val="tx1"/>
                </a:solidFill>
              </a:rPr>
              <a:t>로 반환되는 인스턴스 모두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4" y="1273961"/>
            <a:ext cx="10431339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RemoveIfDemo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List&lt;Integer&gt; list1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(1, -2, 3, -4, 5);</a:t>
            </a:r>
          </a:p>
          <a:p>
            <a:pPr defTabSz="360000"/>
            <a:r>
              <a:rPr lang="en-US" altLang="ko-KR" sz="1400" dirty="0"/>
              <a:t>        list1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&lt;&gt;(list1);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List&lt;Double&gt; list2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(-1.1, 2.2, 3.3, -4.4, 5.5);</a:t>
            </a:r>
          </a:p>
          <a:p>
            <a:pPr defTabSz="360000"/>
            <a:r>
              <a:rPr lang="en-US" altLang="ko-KR" sz="1400" dirty="0"/>
              <a:t>        list2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&lt;&gt;(list2);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list1.removeIf(n -&gt; </a:t>
            </a:r>
            <a:r>
              <a:rPr lang="en-US" altLang="ko-KR" sz="1400" dirty="0" err="1"/>
              <a:t>n.doubleValue</a:t>
            </a:r>
            <a:r>
              <a:rPr lang="en-US" altLang="ko-KR" sz="1400" dirty="0"/>
              <a:t>() &lt; 0);</a:t>
            </a:r>
          </a:p>
          <a:p>
            <a:pPr defTabSz="360000"/>
            <a:r>
              <a:rPr lang="en-US" altLang="ko-KR" sz="1400" dirty="0"/>
              <a:t>        list2.removeIf(n -&gt; </a:t>
            </a:r>
            <a:r>
              <a:rPr lang="en-US" altLang="ko-KR" sz="1400" dirty="0" err="1"/>
              <a:t>n.doubleValue</a:t>
            </a:r>
            <a:r>
              <a:rPr lang="en-US" altLang="ko-KR" sz="1400" dirty="0"/>
              <a:t>() &lt; 0.0);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(list1);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(list2);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미리 정의되어 있는 함수형 인터페이스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Collection&lt;E&gt;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존재하며 </a:t>
            </a:r>
            <a:r>
              <a:rPr lang="en-US" altLang="ko-KR" sz="1400" dirty="0" smtClean="0">
                <a:solidFill>
                  <a:schemeClr val="tx1"/>
                </a:solidFill>
              </a:rPr>
              <a:t>“default Boolean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(Predicate&lt;? Super E&gt; filter)” </a:t>
            </a:r>
            <a:r>
              <a:rPr lang="ko-KR" altLang="en-US" sz="1400" dirty="0" smtClean="0">
                <a:solidFill>
                  <a:schemeClr val="tx1"/>
                </a:solidFill>
              </a:rPr>
              <a:t>로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removeIf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사용을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“Predicate&lt;? Super E&gt; filter”</a:t>
            </a:r>
            <a:r>
              <a:rPr lang="ko-KR" altLang="en-US" sz="1400" dirty="0" smtClean="0">
                <a:solidFill>
                  <a:schemeClr val="tx1"/>
                </a:solidFill>
              </a:rPr>
              <a:t>가 무엇인지 알아야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Predicate</a:t>
            </a:r>
            <a:r>
              <a:rPr lang="ko-KR" altLang="en-US" sz="1400" dirty="0" smtClean="0">
                <a:solidFill>
                  <a:schemeClr val="tx1"/>
                </a:solidFill>
              </a:rPr>
              <a:t>는 아래와 같이 정의되어 있는 제네릭 인터페이스이자 함수형 인터페이스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자바에서는 표준으로 정의된 함수형 대표적인 함수형 인터페이스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개와 그 안에 선언된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Predicate&lt;T&gt; : Boolean test(T t)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Supplier&lt;T&gt; : T get()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Consumer&lt;T&gt; : void accept(T t)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Function&lt;T, R&gt; : R apply(T t)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4" y="2595728"/>
            <a:ext cx="1043133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public interface </a:t>
            </a:r>
            <a:r>
              <a:rPr lang="en-US" altLang="ko-KR" sz="1400" dirty="0" smtClean="0"/>
              <a:t>Predicate&lt;T&gt;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Boolean test(T t);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Predicate&lt;T&gt;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Predicate&lt;T&gt;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test(T t)”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전달된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true, false</a:t>
            </a:r>
            <a:r>
              <a:rPr lang="ko-KR" altLang="en-US" sz="1400" dirty="0" smtClean="0">
                <a:solidFill>
                  <a:schemeClr val="tx1"/>
                </a:solidFill>
              </a:rPr>
              <a:t>를 판단할 때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“public static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sum(Predicate&lt;Integer&gt; p, List&lt;Integer&gt; list) 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Predicate</a:t>
            </a:r>
            <a:r>
              <a:rPr lang="ko-KR" altLang="en-US" sz="1400" dirty="0" smtClean="0">
                <a:solidFill>
                  <a:schemeClr val="tx1"/>
                </a:solidFill>
              </a:rPr>
              <a:t>가 어떤 인터페이스인지 알고 있다면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test(Integer t)”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정의에 해당하는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작성해서 전달해야 한다는 것을 알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4" y="2009247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PredicateDemo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sum(Predicate&lt;Integer&gt; p, List&lt;Integer&gt; list)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: list) {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p.test</a:t>
            </a:r>
            <a:r>
              <a:rPr lang="en-US" altLang="ko-KR" sz="1400" dirty="0"/>
              <a:t>(n)) {</a:t>
            </a:r>
          </a:p>
          <a:p>
            <a:pPr defTabSz="360000"/>
            <a:r>
              <a:rPr lang="en-US" altLang="ko-KR" sz="1400" dirty="0"/>
              <a:t>                s += n;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return s;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2009246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List&lt;Integer&gt; list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(1, 5, 7, 9, 11, 12);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sum(n -&gt; n % 2 == 0, list);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짝수 합 </a:t>
            </a:r>
            <a:r>
              <a:rPr lang="en-US" altLang="ko-KR" sz="1400" dirty="0"/>
              <a:t>: " + s);</a:t>
            </a:r>
          </a:p>
          <a:p>
            <a:pPr defTabSz="360000"/>
            <a:r>
              <a:rPr lang="en-US" altLang="ko-KR" sz="1400" dirty="0"/>
              <a:t>        s = sum(n -&gt; n % 2 != 0, list);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홀수 합 </a:t>
            </a:r>
            <a:r>
              <a:rPr lang="en-US" altLang="ko-KR" sz="1400" dirty="0"/>
              <a:t>: " + 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아래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코드에서 주석으로 표시된 내용의 출력을 보이도록 </a:t>
            </a:r>
            <a:r>
              <a:rPr lang="en-US" altLang="ko-KR" sz="1400" dirty="0" smtClean="0">
                <a:solidFill>
                  <a:schemeClr val="tx1"/>
                </a:solidFill>
              </a:rPr>
              <a:t>show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정의해 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1619819"/>
            <a:ext cx="10438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fr-FR" altLang="ko-KR" sz="1400" dirty="0"/>
              <a:t>public class PredicateShow {</a:t>
            </a:r>
          </a:p>
          <a:p>
            <a:pPr defTabSz="360000"/>
            <a:r>
              <a:rPr lang="fr-FR" altLang="ko-KR" sz="1400" dirty="0"/>
              <a:t>    public static &lt;T&gt; void show(Predicate&lt;T&gt; p, List&lt;T&gt; list) {</a:t>
            </a:r>
          </a:p>
          <a:p>
            <a:pPr defTabSz="360000"/>
            <a:r>
              <a:rPr lang="fr-FR" altLang="ko-KR" sz="1400" dirty="0"/>
              <a:t>        // </a:t>
            </a:r>
            <a:r>
              <a:rPr lang="ko-KR" altLang="en-US" sz="1400" dirty="0"/>
              <a:t>채워 넣을 부분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</a:t>
            </a:r>
            <a:r>
              <a:rPr lang="fr-FR" altLang="ko-KR" sz="1400" dirty="0"/>
              <a:t>public static void main(String[] args) {</a:t>
            </a:r>
          </a:p>
          <a:p>
            <a:pPr defTabSz="360000"/>
            <a:r>
              <a:rPr lang="fr-FR" altLang="ko-KR" sz="1400" dirty="0"/>
              <a:t>        List&lt;Integer&gt; list1 = Arrays.asList(1, 3, 8, 10, 11);</a:t>
            </a:r>
          </a:p>
          <a:p>
            <a:pPr defTabSz="360000"/>
            <a:r>
              <a:rPr lang="fr-FR" altLang="ko-KR" sz="1400" dirty="0"/>
              <a:t>        show(n -&gt; n % 2 != 0, list1);  // </a:t>
            </a:r>
            <a:r>
              <a:rPr lang="ko-KR" altLang="en-US" sz="1400" dirty="0"/>
              <a:t>홀수만 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fr-FR" altLang="ko-KR" sz="1400" dirty="0"/>
              <a:t>List&lt;Double&gt; list2 = Arrays.asList(-1.2, 3.5, -2.4, 9.5);</a:t>
            </a:r>
          </a:p>
          <a:p>
            <a:pPr defTabSz="360000"/>
            <a:r>
              <a:rPr lang="fr-FR" altLang="ko-KR" sz="1400" dirty="0"/>
              <a:t>        show(n -&gt; n &gt; 0.0, list2);  // 0.0 </a:t>
            </a:r>
            <a:r>
              <a:rPr lang="ko-KR" altLang="en-US" sz="1400" dirty="0"/>
              <a:t>보다 큰 수 출력        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2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Predicate&lt;T&gt;</a:t>
            </a:r>
            <a:r>
              <a:rPr lang="ko-KR" altLang="en-US" dirty="0" smtClean="0">
                <a:solidFill>
                  <a:schemeClr val="tx1"/>
                </a:solidFill>
              </a:rPr>
              <a:t>를 구체화하고 다양화 한 인터페이스들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Predicate&lt;T&gt;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를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결정하여 정의한 인터페이스들이 존재하며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이들은 함수형 인터페이스지만 제네릭 아님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IntPredicate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test(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LongPredicate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test(long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DoublePredicate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test(double value)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Predicate&lt;T&gt;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와 달리 두개의 인자를 받아서 </a:t>
            </a:r>
            <a:r>
              <a:rPr lang="en-US" altLang="ko-KR" sz="1400" dirty="0" smtClean="0">
                <a:solidFill>
                  <a:schemeClr val="tx1"/>
                </a:solidFill>
              </a:rPr>
              <a:t>true, false</a:t>
            </a:r>
            <a:r>
              <a:rPr lang="ko-KR" altLang="en-US" sz="1400" dirty="0" smtClean="0">
                <a:solidFill>
                  <a:schemeClr val="tx1"/>
                </a:solidFill>
              </a:rPr>
              <a:t>를 결정할 수 있는 제네릭 인터페이스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BiPredicate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&lt;T, U&gt;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test(T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, U u)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4" y="3646854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IntPredicateDemo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sum(</a:t>
            </a:r>
            <a:r>
              <a:rPr lang="en-US" altLang="ko-KR" sz="1400" dirty="0" err="1"/>
              <a:t>IntPredicate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, List&lt;Integer&gt; list)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: list) {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ip.test</a:t>
            </a:r>
            <a:r>
              <a:rPr lang="en-US" altLang="ko-KR" sz="1400" dirty="0"/>
              <a:t>(n)) {</a:t>
            </a:r>
          </a:p>
          <a:p>
            <a:pPr defTabSz="360000"/>
            <a:r>
              <a:rPr lang="en-US" altLang="ko-KR" sz="1400" dirty="0"/>
              <a:t>                s += n;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return s;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1" y="3646853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List&lt;Integer&gt; list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(1, 5, 7, 9, 11, 12);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sum(n -&gt; n % 2 == 0, list);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짝수 합 </a:t>
            </a:r>
            <a:r>
              <a:rPr lang="en-US" altLang="ko-KR" sz="1400" dirty="0"/>
              <a:t>: " + s);</a:t>
            </a:r>
          </a:p>
          <a:p>
            <a:pPr defTabSz="360000"/>
            <a:r>
              <a:rPr lang="en-US" altLang="ko-KR" sz="1400" dirty="0"/>
              <a:t>        s = sum(n -&gt; n % 2 != 0, list);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홀수 합 </a:t>
            </a:r>
            <a:r>
              <a:rPr lang="en-US" altLang="ko-KR" sz="1400" dirty="0"/>
              <a:t>: " + 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498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Supplier&lt;T&gt;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Supplier&lt;T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“T get()”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단순히 무엇인가 반환할 때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2009247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SupplierDemo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List&lt;Integer&gt; </a:t>
            </a:r>
            <a:r>
              <a:rPr lang="en-US" altLang="ko-KR" sz="1400" dirty="0" err="1"/>
              <a:t>makeIntList</a:t>
            </a:r>
            <a:r>
              <a:rPr lang="en-US" altLang="ko-KR" sz="1400" dirty="0"/>
              <a:t>(Supplier&lt;Integer&gt; s,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List&lt;Integer&gt;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 // </a:t>
            </a:r>
            <a:r>
              <a:rPr lang="ko-KR" altLang="en-US" sz="1400" dirty="0" err="1"/>
              <a:t>난수</a:t>
            </a:r>
            <a:r>
              <a:rPr lang="ko-KR" altLang="en-US" sz="1400" dirty="0"/>
              <a:t> 생성 후 추가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        return list;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1" y="2009246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/>
              <a:t>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Supplier&lt;Integer&gt; </a:t>
            </a:r>
            <a:r>
              <a:rPr lang="en-US" altLang="ko-KR" sz="1400" dirty="0" err="1"/>
              <a:t>spr</a:t>
            </a:r>
            <a:r>
              <a:rPr lang="en-US" altLang="ko-KR" sz="1400" dirty="0"/>
              <a:t> = () -&gt; {</a:t>
            </a:r>
          </a:p>
          <a:p>
            <a:pPr defTabSz="360000"/>
            <a:r>
              <a:rPr lang="en-US" altLang="ko-KR" sz="1400" dirty="0"/>
              <a:t>          Random rand = new Random();</a:t>
            </a:r>
          </a:p>
          <a:p>
            <a:pPr defTabSz="360000"/>
            <a:r>
              <a:rPr lang="en-US" altLang="ko-KR" sz="1400" dirty="0"/>
              <a:t>          return </a:t>
            </a:r>
            <a:r>
              <a:rPr lang="en-US" altLang="ko-KR" sz="1400" dirty="0" err="1"/>
              <a:t>rand.nextInt</a:t>
            </a:r>
            <a:r>
              <a:rPr lang="en-US" altLang="ko-KR" sz="1400" dirty="0"/>
              <a:t>(50);</a:t>
            </a:r>
          </a:p>
          <a:p>
            <a:pPr defTabSz="360000"/>
            <a:r>
              <a:rPr lang="en-US" altLang="ko-KR" sz="1400" dirty="0"/>
              <a:t>        };</a:t>
            </a:r>
          </a:p>
          <a:p>
            <a:pPr defTabSz="360000"/>
            <a:r>
              <a:rPr lang="en-US" altLang="ko-KR" sz="1400" dirty="0"/>
              <a:t>        List&lt;Integer&gt; list = </a:t>
            </a:r>
            <a:r>
              <a:rPr lang="en-US" altLang="ko-KR" sz="1400" dirty="0" err="1"/>
              <a:t>makeIntList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spr</a:t>
            </a:r>
            <a:r>
              <a:rPr lang="en-US" altLang="ko-KR" sz="1400" dirty="0"/>
              <a:t>, 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(list);</a:t>
            </a:r>
          </a:p>
          <a:p>
            <a:pPr defTabSz="360000"/>
            <a:r>
              <a:rPr lang="en-US" altLang="ko-KR" sz="1400" dirty="0"/>
              <a:t>        list = </a:t>
            </a:r>
            <a:r>
              <a:rPr lang="en-US" altLang="ko-KR" sz="1400" dirty="0" err="1"/>
              <a:t>makeIntList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spr</a:t>
            </a:r>
            <a:r>
              <a:rPr lang="en-US" altLang="ko-KR" sz="1400" dirty="0"/>
              <a:t>, 10);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4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Supplier&lt;T&gt;</a:t>
            </a:r>
            <a:r>
              <a:rPr lang="ko-KR" altLang="en-US" dirty="0" smtClean="0">
                <a:solidFill>
                  <a:schemeClr val="tx1"/>
                </a:solidFill>
              </a:rPr>
              <a:t>를 구체화 한 인터페이스들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Supplier&lt;T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ko-KR" altLang="en-US" sz="1400" dirty="0">
                <a:solidFill>
                  <a:schemeClr val="tx1"/>
                </a:solidFill>
              </a:rPr>
              <a:t>를 기본 </a:t>
            </a:r>
            <a:r>
              <a:rPr lang="ko-KR" altLang="en-US" sz="1400" dirty="0" err="1">
                <a:solidFill>
                  <a:schemeClr val="tx1"/>
                </a:solidFill>
              </a:rPr>
              <a:t>자료형으로</a:t>
            </a:r>
            <a:r>
              <a:rPr lang="ko-KR" altLang="en-US" sz="1400" dirty="0">
                <a:solidFill>
                  <a:schemeClr val="tx1"/>
                </a:solidFill>
              </a:rPr>
              <a:t> 결정하여 정의한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인터페이스들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IntSupplier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getAsInt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Long</a:t>
            </a:r>
            <a:r>
              <a:rPr lang="en-US" altLang="ko-KR" sz="1400" dirty="0" err="1">
                <a:solidFill>
                  <a:schemeClr val="tx1"/>
                </a:solidFill>
              </a:rPr>
              <a:t>Supplier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</a:rPr>
              <a:t>long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getAsLong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>
                <a:solidFill>
                  <a:schemeClr val="tx1"/>
                </a:solidFill>
              </a:rPr>
              <a:t>DoublePredicate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en-US" altLang="ko-KR" sz="1400" dirty="0" smtClean="0">
                <a:solidFill>
                  <a:schemeClr val="tx1"/>
                </a:solidFill>
              </a:rPr>
              <a:t>double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getAsDouble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BooleanSupplier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getAsBoolean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4" y="3285455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IntSupplierDemo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List&lt;Integer&gt; </a:t>
            </a:r>
            <a:r>
              <a:rPr lang="en-US" altLang="ko-KR" sz="1400" dirty="0" err="1"/>
              <a:t>makeIntList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IntSupplier</a:t>
            </a:r>
            <a:r>
              <a:rPr lang="en-US" altLang="ko-KR" sz="1400" dirty="0"/>
              <a:t> is,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List&lt;Integer&gt;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is.getAsInt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return list;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3285454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IntSupplier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ispr</a:t>
            </a:r>
            <a:r>
              <a:rPr lang="en-US" altLang="ko-KR" sz="1400" dirty="0"/>
              <a:t> = () -&gt; {</a:t>
            </a:r>
          </a:p>
          <a:p>
            <a:pPr defTabSz="360000"/>
            <a:r>
              <a:rPr lang="en-US" altLang="ko-KR" sz="1400" dirty="0"/>
              <a:t>            Random rand = new Random();</a:t>
            </a:r>
          </a:p>
          <a:p>
            <a:pPr defTabSz="360000"/>
            <a:r>
              <a:rPr lang="en-US" altLang="ko-KR" sz="1400" dirty="0"/>
              <a:t>            return </a:t>
            </a:r>
            <a:r>
              <a:rPr lang="en-US" altLang="ko-KR" sz="1400" dirty="0" err="1"/>
              <a:t>rand.nextInt</a:t>
            </a:r>
            <a:r>
              <a:rPr lang="en-US" altLang="ko-KR" sz="1400" dirty="0"/>
              <a:t>(50);</a:t>
            </a:r>
          </a:p>
          <a:p>
            <a:pPr defTabSz="360000"/>
            <a:r>
              <a:rPr lang="en-US" altLang="ko-KR" sz="1400" dirty="0"/>
              <a:t>        };</a:t>
            </a:r>
          </a:p>
          <a:p>
            <a:pPr defTabSz="360000"/>
            <a:r>
              <a:rPr lang="en-US" altLang="ko-KR" sz="1400" dirty="0"/>
              <a:t>        List&lt;Integer&gt; list = </a:t>
            </a:r>
            <a:r>
              <a:rPr lang="en-US" altLang="ko-KR" sz="1400" dirty="0" err="1"/>
              <a:t>makeIntList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ispr</a:t>
            </a:r>
            <a:r>
              <a:rPr lang="en-US" altLang="ko-KR" sz="1400" dirty="0"/>
              <a:t>, 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(list);</a:t>
            </a:r>
          </a:p>
          <a:p>
            <a:pPr defTabSz="360000"/>
            <a:r>
              <a:rPr lang="en-US" altLang="ko-KR" sz="1400" dirty="0"/>
              <a:t>        list = </a:t>
            </a:r>
            <a:r>
              <a:rPr lang="en-US" altLang="ko-KR" sz="1400" dirty="0" err="1"/>
              <a:t>makeIntList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ispr</a:t>
            </a:r>
            <a:r>
              <a:rPr lang="en-US" altLang="ko-KR" sz="1400" dirty="0"/>
              <a:t>, 10);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644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Consumer&lt;T&gt;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Consumer&lt;T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“void accept(T t)”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전달 인자를 소비하는 형태로 매개변수와 반환형이 선언되어 있고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전달된 인자를 기반으로 반환 이외의 다른 결과를 실행할 때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2332412"/>
            <a:ext cx="1043133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ConsumerDemo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Consumer&lt;String&gt; c = s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("Pineapple");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("Strawberry");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9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Consumer</a:t>
            </a:r>
            <a:r>
              <a:rPr lang="en-US" altLang="ko-KR" dirty="0" smtClean="0">
                <a:solidFill>
                  <a:schemeClr val="tx1"/>
                </a:solidFill>
              </a:rPr>
              <a:t>&lt;T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</a:rPr>
              <a:t>를 구체화하고 다양화 한 인터페이스들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Consumer&lt;T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를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결정하여 정의한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매개변수의 선언을 다양화 한 인터페이스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 : void accept(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value)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ObjIntConsumer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 : void accept (T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value)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LongConsumer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void </a:t>
            </a:r>
            <a:r>
              <a:rPr lang="en-US" altLang="ko-KR" sz="1400" dirty="0" smtClean="0">
                <a:solidFill>
                  <a:schemeClr val="tx1"/>
                </a:solidFill>
              </a:rPr>
              <a:t>accept(long value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ObjLongConsumer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&lt;T</a:t>
            </a:r>
            <a:r>
              <a:rPr lang="en-US" altLang="ko-KR" sz="1400" dirty="0">
                <a:solidFill>
                  <a:schemeClr val="tx1"/>
                </a:solidFill>
              </a:rPr>
              <a:t>&gt; : void accept (T 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long </a:t>
            </a:r>
            <a:r>
              <a:rPr lang="en-US" altLang="ko-KR" sz="1400" dirty="0">
                <a:solidFill>
                  <a:schemeClr val="tx1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DoubleConsumer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void </a:t>
            </a:r>
            <a:r>
              <a:rPr lang="en-US" altLang="ko-KR" sz="1400" dirty="0" smtClean="0">
                <a:solidFill>
                  <a:schemeClr val="tx1"/>
                </a:solidFill>
              </a:rPr>
              <a:t>accept(double value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ObjDoubleConsumer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&lt;T</a:t>
            </a:r>
            <a:r>
              <a:rPr lang="en-US" altLang="ko-KR" sz="1400" dirty="0">
                <a:solidFill>
                  <a:schemeClr val="tx1"/>
                </a:solidFill>
              </a:rPr>
              <a:t>&gt; : void accept (T 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double </a:t>
            </a:r>
            <a:r>
              <a:rPr lang="en-US" altLang="ko-KR" sz="1400" dirty="0">
                <a:solidFill>
                  <a:schemeClr val="tx1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BiConsumer</a:t>
            </a:r>
            <a:r>
              <a:rPr lang="en-US" altLang="ko-KR" sz="1400" dirty="0" smtClean="0">
                <a:solidFill>
                  <a:schemeClr val="tx1"/>
                </a:solidFill>
              </a:rPr>
              <a:t>&lt;T, U&gt; : void accept(T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, U u)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인터페이스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4" y="4245370"/>
            <a:ext cx="104313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ObjIntConsumerDemo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ObjIntConsumer</a:t>
            </a:r>
            <a:r>
              <a:rPr lang="en-US" altLang="ko-KR" sz="1400" dirty="0"/>
              <a:t>&lt;String&gt; c = (s,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". " + s);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1;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("Toy", n++);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("Book", n++);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("Candy", n);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9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1439</Words>
  <Application>Microsoft Office PowerPoint</Application>
  <PresentationFormat>와이드스크린</PresentationFormat>
  <Paragraphs>252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304</cp:revision>
  <cp:lastPrinted>2020-10-31T14:25:10Z</cp:lastPrinted>
  <dcterms:created xsi:type="dcterms:W3CDTF">2020-08-17T03:45:59Z</dcterms:created>
  <dcterms:modified xsi:type="dcterms:W3CDTF">2020-11-17T18:06:56Z</dcterms:modified>
</cp:coreProperties>
</file>