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72" r:id="rId5"/>
    <p:sldId id="273" r:id="rId6"/>
    <p:sldId id="261" r:id="rId7"/>
    <p:sldId id="274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44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2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2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7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2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0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2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8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9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2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2144233" y="2478725"/>
            <a:ext cx="7903534" cy="1137311"/>
          </a:xfrm>
          <a:prstGeom prst="roundRect">
            <a:avLst>
              <a:gd name="adj" fmla="val 1528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메소드</a:t>
            </a:r>
            <a:r>
              <a:rPr lang="ko-KR" altLang="en-US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참조</a:t>
            </a:r>
            <a:endParaRPr lang="en-US" altLang="ko-KR" sz="4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>
            <a:off x="9631681" y="2525949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 rot="2700000">
            <a:off x="10866869" y="-295110"/>
            <a:ext cx="184563" cy="3420000"/>
            <a:chOff x="714869" y="-2648418"/>
            <a:chExt cx="184563" cy="3420000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905648" y="-938418"/>
              <a:ext cx="342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432" y="442754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869" y="342586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0DC4E5A-B617-4A43-9039-70176A97FA3C}"/>
              </a:ext>
            </a:extLst>
          </p:cNvPr>
          <p:cNvGrpSpPr/>
          <p:nvPr/>
        </p:nvGrpSpPr>
        <p:grpSpPr>
          <a:xfrm flipH="1">
            <a:off x="-462225" y="1328920"/>
            <a:ext cx="3420000" cy="1408195"/>
            <a:chOff x="2886451" y="828059"/>
            <a:chExt cx="3420000" cy="1408195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01D29EC-0D77-48EF-855D-69912D0B4C26}"/>
                </a:ext>
              </a:extLst>
            </p:cNvPr>
            <p:cNvGrpSpPr/>
            <p:nvPr/>
          </p:nvGrpSpPr>
          <p:grpSpPr>
            <a:xfrm>
              <a:off x="3268981" y="2031400"/>
              <a:ext cx="204854" cy="204854"/>
              <a:chOff x="1562986" y="3668233"/>
              <a:chExt cx="265814" cy="265814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264561AB-E048-4B2F-B66D-A2AA5DE0ACFD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solidFill>
                <a:srgbClr val="967353"/>
              </a:solidFill>
              <a:ln>
                <a:noFill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53F29A1-37C3-4A68-A387-0AB3C9B78489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noFill/>
              <a:ln w="34925">
                <a:solidFill>
                  <a:schemeClr val="accent4">
                    <a:lumMod val="75000"/>
                  </a:schemeClr>
                </a:solidFill>
              </a:ln>
              <a:effectLst>
                <a:outerShdw dist="127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  <a:sp3d prstMaterial="softEdge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FBF8A25-3253-465F-A53F-1FBE8A382257}"/>
                </a:ext>
              </a:extLst>
            </p:cNvPr>
            <p:cNvGrpSpPr/>
            <p:nvPr/>
          </p:nvGrpSpPr>
          <p:grpSpPr>
            <a:xfrm rot="2700000">
              <a:off x="4504169" y="-789659"/>
              <a:ext cx="184563" cy="3420000"/>
              <a:chOff x="714869" y="-2648417"/>
              <a:chExt cx="184563" cy="3420000"/>
            </a:xfrm>
            <a:effectLst>
              <a:outerShdw dist="63500" dir="8100000" algn="tr" rotWithShape="0">
                <a:prstClr val="black">
                  <a:alpha val="26000"/>
                </a:prstClr>
              </a:outerShdw>
            </a:effectLst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0A703CD-878A-4DA7-9327-D186D1EB35B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-905648" y="-938417"/>
                <a:ext cx="342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B77DDEA-C32D-4460-9D75-D0CAA8FC68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432" y="442754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05563560-858A-4BC5-8306-B2D33B3820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869" y="342586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746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</a:rPr>
              <a:t> 참조</a:t>
            </a:r>
            <a:r>
              <a:rPr lang="en-US" altLang="ko-KR" dirty="0" smtClean="0">
                <a:solidFill>
                  <a:schemeClr val="tx1"/>
                </a:solidFill>
              </a:rPr>
              <a:t>(Method References)</a:t>
            </a:r>
            <a:r>
              <a:rPr lang="ko-KR" altLang="en-US" dirty="0" smtClean="0">
                <a:solidFill>
                  <a:schemeClr val="tx1"/>
                </a:solidFill>
              </a:rPr>
              <a:t>의 이해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람다식은</a:t>
            </a:r>
            <a:r>
              <a:rPr lang="ko-KR" altLang="en-US" sz="1400" dirty="0" smtClean="0">
                <a:solidFill>
                  <a:schemeClr val="tx1"/>
                </a:solidFill>
              </a:rPr>
              <a:t> 결국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sz="1400" dirty="0" smtClean="0">
                <a:solidFill>
                  <a:schemeClr val="tx1"/>
                </a:solidFill>
              </a:rPr>
              <a:t> 정의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이미 정의되어 있는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메소드가</a:t>
            </a:r>
            <a:r>
              <a:rPr lang="ko-KR" altLang="en-US" sz="1400" dirty="0" smtClean="0">
                <a:solidFill>
                  <a:schemeClr val="tx1"/>
                </a:solidFill>
              </a:rPr>
              <a:t> 있다면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sz="1400" dirty="0" smtClean="0">
                <a:solidFill>
                  <a:schemeClr val="tx1"/>
                </a:solidFill>
              </a:rPr>
              <a:t> 정의가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람다식을</a:t>
            </a:r>
            <a:r>
              <a:rPr lang="ko-KR" altLang="en-US" sz="1400" dirty="0" smtClean="0">
                <a:solidFill>
                  <a:schemeClr val="tx1"/>
                </a:solidFill>
              </a:rPr>
              <a:t> 대신할 수 있음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err="1">
                <a:solidFill>
                  <a:schemeClr val="tx1"/>
                </a:solidFill>
              </a:rPr>
              <a:t>메소드</a:t>
            </a:r>
            <a:r>
              <a:rPr lang="ko-KR" altLang="en-US" dirty="0">
                <a:solidFill>
                  <a:schemeClr val="tx1"/>
                </a:solidFill>
              </a:rPr>
              <a:t> 참조</a:t>
            </a:r>
            <a:r>
              <a:rPr lang="en-US" altLang="ko-KR" dirty="0">
                <a:solidFill>
                  <a:schemeClr val="tx1"/>
                </a:solidFill>
              </a:rPr>
              <a:t>(Method References)</a:t>
            </a:r>
            <a:r>
              <a:rPr lang="ko-KR" altLang="en-US" dirty="0">
                <a:solidFill>
                  <a:schemeClr val="tx1"/>
                </a:solidFill>
              </a:rPr>
              <a:t>의 이해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참조의 </a:t>
            </a:r>
            <a:r>
              <a:rPr lang="en-US" altLang="ko-KR" sz="1400" dirty="0" smtClean="0">
                <a:solidFill>
                  <a:schemeClr val="tx1"/>
                </a:solidFill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</a:rPr>
              <a:t>가지 유형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static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sz="1400" dirty="0" smtClean="0">
                <a:solidFill>
                  <a:schemeClr val="tx1"/>
                </a:solidFill>
              </a:rPr>
              <a:t> 참조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-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참조변수를</a:t>
            </a:r>
            <a:r>
              <a:rPr lang="ko-KR" altLang="en-US" sz="1400" dirty="0" smtClean="0">
                <a:solidFill>
                  <a:schemeClr val="tx1"/>
                </a:solidFill>
              </a:rPr>
              <a:t> 통한 인스턴스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참조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-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 이름을 통한 인스턴스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참조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-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생성자</a:t>
            </a:r>
            <a:r>
              <a:rPr lang="ko-KR" altLang="en-US" sz="1400" dirty="0" smtClean="0">
                <a:solidFill>
                  <a:schemeClr val="tx1"/>
                </a:solidFill>
              </a:rPr>
              <a:t> 참조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참조를 통해 코드를 작성하면 비교적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가독성이</a:t>
            </a:r>
            <a:r>
              <a:rPr lang="ko-KR" altLang="en-US" sz="1400" dirty="0" smtClean="0">
                <a:solidFill>
                  <a:schemeClr val="tx1"/>
                </a:solidFill>
              </a:rPr>
              <a:t> 떨어지지만 코드의 양이 많이 줄어들게 됨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메소드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참조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834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</a:rPr>
              <a:t>Static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dirty="0" smtClean="0">
                <a:solidFill>
                  <a:schemeClr val="tx1"/>
                </a:solidFill>
              </a:rPr>
              <a:t> 참조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아래는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람다식을</a:t>
            </a:r>
            <a:r>
              <a:rPr lang="ko-KR" altLang="en-US" sz="1400" dirty="0" smtClean="0">
                <a:solidFill>
                  <a:schemeClr val="tx1"/>
                </a:solidFill>
              </a:rPr>
              <a:t> 기반으로 작성되었으며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컬렉션 인스턴스에 저장된 인스턴스의 저장 순서를 뒤집는 코드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람다식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“Consumer&lt;List&lt;Integer&gt;&gt; c = l -&gt; </a:t>
            </a:r>
            <a:r>
              <a:rPr lang="en-US" altLang="ko-KR" sz="1400" dirty="0" err="1">
                <a:solidFill>
                  <a:schemeClr val="tx1"/>
                </a:solidFill>
              </a:rPr>
              <a:t>Collections.reverse</a:t>
            </a:r>
            <a:r>
              <a:rPr lang="en-US" altLang="ko-KR" sz="1400" dirty="0">
                <a:solidFill>
                  <a:schemeClr val="tx1"/>
                </a:solidFill>
              </a:rPr>
              <a:t>(l</a:t>
            </a:r>
            <a:r>
              <a:rPr lang="en-US" altLang="ko-KR" sz="1400" dirty="0" smtClean="0">
                <a:solidFill>
                  <a:schemeClr val="tx1"/>
                </a:solidFill>
              </a:rPr>
              <a:t>);”</a:t>
            </a:r>
            <a:r>
              <a:rPr lang="ko-KR" altLang="en-US" sz="1400" dirty="0" smtClean="0">
                <a:solidFill>
                  <a:schemeClr val="tx1"/>
                </a:solidFill>
              </a:rPr>
              <a:t>를 통해 순서를 뒤집는 기능 구현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reverse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메소드는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Collections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클래스의 </a:t>
            </a:r>
            <a:r>
              <a:rPr lang="en-US" altLang="ko-KR" sz="1400" dirty="0" smtClean="0">
                <a:solidFill>
                  <a:schemeClr val="tx1"/>
                </a:solidFill>
              </a:rPr>
              <a:t>static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메소드로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위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람다식은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ClassName</a:t>
            </a:r>
            <a:r>
              <a:rPr lang="en-US" altLang="ko-KR" sz="1400" dirty="0" smtClean="0">
                <a:solidFill>
                  <a:schemeClr val="tx1"/>
                </a:solidFill>
              </a:rPr>
              <a:t>::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staticMethodName</a:t>
            </a:r>
            <a:r>
              <a:rPr lang="en-US" altLang="ko-KR" sz="1400" dirty="0" smtClean="0">
                <a:solidFill>
                  <a:schemeClr val="tx1"/>
                </a:solidFill>
              </a:rPr>
              <a:t>” </a:t>
            </a:r>
            <a:r>
              <a:rPr lang="ko-KR" altLang="en-US" sz="1400" dirty="0" smtClean="0">
                <a:solidFill>
                  <a:schemeClr val="tx1"/>
                </a:solidFill>
              </a:rPr>
              <a:t>규칙의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참조에 의해 </a:t>
            </a:r>
            <a:r>
              <a:rPr lang="en-US" altLang="ko-KR" sz="1400" dirty="0">
                <a:solidFill>
                  <a:schemeClr val="tx1"/>
                </a:solidFill>
              </a:rPr>
              <a:t>“Consumer&lt;List&lt;Integer&gt;&gt; c </a:t>
            </a:r>
            <a:r>
              <a:rPr lang="en-US" altLang="ko-KR" sz="1400" dirty="0" smtClean="0">
                <a:solidFill>
                  <a:schemeClr val="tx1"/>
                </a:solidFill>
              </a:rPr>
              <a:t>=Collections::reverse;”</a:t>
            </a:r>
            <a:r>
              <a:rPr lang="ko-KR" altLang="en-US" sz="1400" dirty="0" smtClean="0">
                <a:solidFill>
                  <a:schemeClr val="tx1"/>
                </a:solidFill>
              </a:rPr>
              <a:t>와 같이 대체할 수 있음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위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참조에서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람다식에</a:t>
            </a:r>
            <a:r>
              <a:rPr lang="ko-KR" altLang="en-US" sz="1400" dirty="0" smtClean="0">
                <a:solidFill>
                  <a:schemeClr val="tx1"/>
                </a:solidFill>
              </a:rPr>
              <a:t> 있는 인자 전달에 대한 정보를 생략할 수 있는 이유는 </a:t>
            </a:r>
            <a:r>
              <a:rPr lang="en-US" altLang="ko-KR" sz="1400" dirty="0" smtClean="0">
                <a:solidFill>
                  <a:schemeClr val="tx1"/>
                </a:solidFill>
              </a:rPr>
              <a:t>“accept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호출 시 전달되는 인자를 </a:t>
            </a:r>
            <a:r>
              <a:rPr lang="en-US" altLang="ko-KR" sz="1400" dirty="0" smtClean="0">
                <a:solidFill>
                  <a:schemeClr val="tx1"/>
                </a:solidFill>
              </a:rPr>
              <a:t>reverse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400" dirty="0" smtClean="0">
                <a:solidFill>
                  <a:schemeClr val="tx1"/>
                </a:solidFill>
              </a:rPr>
              <a:t> 호출하면서 그대로 전달한다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.”</a:t>
            </a:r>
            <a:r>
              <a:rPr lang="ko-KR" altLang="en-US" sz="1400" dirty="0" smtClean="0">
                <a:solidFill>
                  <a:schemeClr val="tx1"/>
                </a:solidFill>
              </a:rPr>
              <a:t>라는 약속에 근거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메소드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참조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5544" y="2009247"/>
            <a:ext cx="5187177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ArrangeList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List&lt;Integer&gt; ls = </a:t>
            </a:r>
            <a:r>
              <a:rPr lang="en-US" altLang="ko-KR" sz="1400" dirty="0" err="1"/>
              <a:t>Arrays.asList</a:t>
            </a:r>
            <a:r>
              <a:rPr lang="en-US" altLang="ko-KR" sz="1400" dirty="0"/>
              <a:t>(1, 3, 5, 7, 9);</a:t>
            </a:r>
          </a:p>
          <a:p>
            <a:pPr defTabSz="360000"/>
            <a:r>
              <a:rPr lang="en-US" altLang="ko-KR" sz="1400" dirty="0"/>
              <a:t>        ls = new </a:t>
            </a:r>
            <a:r>
              <a:rPr lang="en-US" altLang="ko-KR" sz="1400" dirty="0" err="1"/>
              <a:t>ArrayList</a:t>
            </a:r>
            <a:r>
              <a:rPr lang="en-US" altLang="ko-KR" sz="1400" dirty="0"/>
              <a:t>&lt;&gt;(ls);</a:t>
            </a:r>
          </a:p>
          <a:p>
            <a:pPr defTabSz="360000"/>
            <a:r>
              <a:rPr lang="en-US" altLang="ko-KR" sz="1400" dirty="0"/>
              <a:t>        Consumer&lt;List&lt;Integer&gt;&gt; c = l -&gt; </a:t>
            </a:r>
            <a:r>
              <a:rPr lang="en-US" altLang="ko-KR" sz="1400" dirty="0" err="1"/>
              <a:t>Collections.reverse</a:t>
            </a:r>
            <a:r>
              <a:rPr lang="en-US" altLang="ko-KR" sz="1400" dirty="0"/>
              <a:t>(l);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c.accept</a:t>
            </a:r>
            <a:r>
              <a:rPr lang="en-US" altLang="ko-KR" sz="1400" dirty="0"/>
              <a:t>(ls);   // </a:t>
            </a:r>
            <a:r>
              <a:rPr lang="ko-KR" altLang="en-US" sz="1400" dirty="0"/>
              <a:t>순서 뒤집기 실행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(ls);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en-US" altLang="ko-KR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062721" y="2009247"/>
            <a:ext cx="518717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ArrangeList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List&lt;Integer&gt; ls = </a:t>
            </a:r>
            <a:r>
              <a:rPr lang="en-US" altLang="ko-KR" sz="1400" dirty="0" err="1"/>
              <a:t>Arrays.asList</a:t>
            </a:r>
            <a:r>
              <a:rPr lang="en-US" altLang="ko-KR" sz="1400" dirty="0"/>
              <a:t>(1, 3, 5, 7, 9);</a:t>
            </a:r>
          </a:p>
          <a:p>
            <a:pPr defTabSz="360000"/>
            <a:r>
              <a:rPr lang="en-US" altLang="ko-KR" sz="1400" dirty="0"/>
              <a:t>        ls = new </a:t>
            </a:r>
            <a:r>
              <a:rPr lang="en-US" altLang="ko-KR" sz="1400" dirty="0" err="1"/>
              <a:t>ArrayList</a:t>
            </a:r>
            <a:r>
              <a:rPr lang="en-US" altLang="ko-KR" sz="1400" dirty="0"/>
              <a:t>&lt;&gt;(ls);</a:t>
            </a:r>
          </a:p>
          <a:p>
            <a:pPr defTabSz="360000"/>
            <a:r>
              <a:rPr lang="en-US" altLang="ko-KR" sz="1400" dirty="0"/>
              <a:t>        Consumer&lt;List&lt;Integer&gt;&gt; c </a:t>
            </a:r>
            <a:r>
              <a:rPr lang="en-US" altLang="ko-KR" sz="1400" dirty="0" smtClean="0"/>
              <a:t>= Collections::reverse;</a:t>
            </a:r>
          </a:p>
          <a:p>
            <a:pPr defTabSz="360000"/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c.accept</a:t>
            </a:r>
            <a:r>
              <a:rPr lang="en-US" altLang="ko-KR" sz="1400" dirty="0" smtClean="0"/>
              <a:t>(ls);   // </a:t>
            </a:r>
            <a:r>
              <a:rPr lang="ko-KR" altLang="en-US" sz="1400" dirty="0" smtClean="0"/>
              <a:t>순서 뒤집기 실행</a:t>
            </a:r>
          </a:p>
          <a:p>
            <a:pPr defTabSz="360000"/>
            <a:r>
              <a:rPr lang="ko-KR" altLang="en-US" sz="1400" dirty="0" smtClean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(ls);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087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인스턴스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dirty="0" smtClean="0">
                <a:solidFill>
                  <a:schemeClr val="tx1"/>
                </a:solidFill>
              </a:rPr>
              <a:t> 참조 </a:t>
            </a:r>
            <a:r>
              <a:rPr lang="en-US" altLang="ko-KR" dirty="0" smtClean="0">
                <a:solidFill>
                  <a:schemeClr val="tx1"/>
                </a:solidFill>
              </a:rPr>
              <a:t>1 : </a:t>
            </a:r>
            <a:r>
              <a:rPr lang="ko-KR" altLang="en-US" dirty="0" smtClean="0">
                <a:solidFill>
                  <a:schemeClr val="tx1"/>
                </a:solidFill>
              </a:rPr>
              <a:t>인스턴스가 존재하는 상황에서 참조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static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참조하였듯이</a:t>
            </a:r>
            <a:r>
              <a:rPr lang="ko-KR" altLang="en-US" sz="1400" dirty="0" smtClean="0">
                <a:solidFill>
                  <a:schemeClr val="tx1"/>
                </a:solidFill>
              </a:rPr>
              <a:t> 인스턴스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메소드도</a:t>
            </a:r>
            <a:r>
              <a:rPr lang="ko-KR" altLang="en-US" sz="1400" dirty="0" smtClean="0">
                <a:solidFill>
                  <a:schemeClr val="tx1"/>
                </a:solidFill>
              </a:rPr>
              <a:t> 참조 가능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위 코드의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람다식에서</a:t>
            </a:r>
            <a:r>
              <a:rPr lang="ko-KR" altLang="en-US" sz="1400" dirty="0" smtClean="0">
                <a:solidFill>
                  <a:schemeClr val="tx1"/>
                </a:solidFill>
              </a:rPr>
              <a:t> 같은 지역 내에 선언된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참조변수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js</a:t>
            </a:r>
            <a:r>
              <a:rPr lang="ko-KR" altLang="en-US" sz="1400" dirty="0" smtClean="0">
                <a:solidFill>
                  <a:schemeClr val="tx1"/>
                </a:solidFill>
              </a:rPr>
              <a:t>에 접근하고 있음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람다식에서</a:t>
            </a:r>
            <a:r>
              <a:rPr lang="ko-KR" altLang="en-US" sz="1400" dirty="0" smtClean="0">
                <a:solidFill>
                  <a:schemeClr val="tx1"/>
                </a:solidFill>
              </a:rPr>
              <a:t> 같은 지역에 선언된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참조변수에</a:t>
            </a:r>
            <a:r>
              <a:rPr lang="ko-KR" altLang="en-US" sz="1400" dirty="0" smtClean="0">
                <a:solidFill>
                  <a:schemeClr val="tx1"/>
                </a:solidFill>
              </a:rPr>
              <a:t> 접근하려면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람다식에서</a:t>
            </a:r>
            <a:r>
              <a:rPr lang="ko-KR" altLang="en-US" sz="1400" dirty="0" smtClean="0">
                <a:solidFill>
                  <a:schemeClr val="tx1"/>
                </a:solidFill>
              </a:rPr>
              <a:t> 접근 가능한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참조변수는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final</a:t>
            </a:r>
            <a:r>
              <a:rPr lang="ko-KR" altLang="en-US" sz="1400" dirty="0" smtClean="0">
                <a:solidFill>
                  <a:schemeClr val="tx1"/>
                </a:solidFill>
              </a:rPr>
              <a:t>로 선언되었거나 </a:t>
            </a:r>
            <a:r>
              <a:rPr lang="en-US" altLang="ko-KR" sz="1400" dirty="0" smtClean="0">
                <a:solidFill>
                  <a:schemeClr val="tx1"/>
                </a:solidFill>
              </a:rPr>
              <a:t>effectively final(</a:t>
            </a:r>
            <a:r>
              <a:rPr lang="ko-KR" altLang="en-US" sz="1400" dirty="0" smtClean="0">
                <a:solidFill>
                  <a:schemeClr val="tx1"/>
                </a:solidFill>
              </a:rPr>
              <a:t>초기화 후 수정되지 않기 때문에 사실상 </a:t>
            </a:r>
            <a:r>
              <a:rPr lang="en-US" altLang="ko-KR" sz="1400" dirty="0" smtClean="0">
                <a:solidFill>
                  <a:schemeClr val="tx1"/>
                </a:solidFill>
              </a:rPr>
              <a:t>final </a:t>
            </a:r>
            <a:r>
              <a:rPr lang="ko-KR" altLang="en-US" sz="1400" dirty="0" smtClean="0">
                <a:solidFill>
                  <a:schemeClr val="tx1"/>
                </a:solidFill>
              </a:rPr>
              <a:t>선언이 된 것과 다름이 없음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</a:rPr>
              <a:t>이어야 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”</a:t>
            </a:r>
            <a:r>
              <a:rPr lang="ko-KR" altLang="en-US" sz="1400" dirty="0" smtClean="0">
                <a:solidFill>
                  <a:schemeClr val="tx1"/>
                </a:solidFill>
              </a:rPr>
              <a:t>라는 조건을 만족해야 가능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위 코드에서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si</a:t>
            </a:r>
            <a:r>
              <a:rPr lang="ko-KR" altLang="en-US" sz="1400" dirty="0" smtClean="0">
                <a:solidFill>
                  <a:schemeClr val="tx1"/>
                </a:solidFill>
              </a:rPr>
              <a:t>가 참조하는 대상을 수정하지 않기 때문에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참조변수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js</a:t>
            </a:r>
            <a:r>
              <a:rPr lang="ko-KR" altLang="en-US" sz="1400" dirty="0" smtClean="0">
                <a:solidFill>
                  <a:schemeClr val="tx1"/>
                </a:solidFill>
              </a:rPr>
              <a:t>는 </a:t>
            </a:r>
            <a:r>
              <a:rPr lang="en-US" altLang="ko-KR" sz="1400" dirty="0" smtClean="0">
                <a:solidFill>
                  <a:schemeClr val="tx1"/>
                </a:solidFill>
              </a:rPr>
              <a:t>effectively final </a:t>
            </a:r>
            <a:r>
              <a:rPr lang="ko-KR" altLang="en-US" sz="1400" dirty="0" smtClean="0">
                <a:solidFill>
                  <a:schemeClr val="tx1"/>
                </a:solidFill>
              </a:rPr>
              <a:t>이라 할 수 있음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만약 중간에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js</a:t>
            </a:r>
            <a:r>
              <a:rPr lang="en-US" altLang="ko-KR" sz="1400" dirty="0" smtClean="0">
                <a:solidFill>
                  <a:schemeClr val="tx1"/>
                </a:solidFill>
              </a:rPr>
              <a:t> = new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JestSort</a:t>
            </a:r>
            <a:r>
              <a:rPr lang="en-US" altLang="ko-KR" sz="1400" dirty="0" smtClean="0">
                <a:solidFill>
                  <a:schemeClr val="tx1"/>
                </a:solidFill>
              </a:rPr>
              <a:t>();”</a:t>
            </a:r>
            <a:r>
              <a:rPr lang="ko-KR" altLang="en-US" sz="1400" dirty="0" smtClean="0">
                <a:solidFill>
                  <a:schemeClr val="tx1"/>
                </a:solidFill>
              </a:rPr>
              <a:t>를 한 번 더 실행하거나 코드의 가장 마지막에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js</a:t>
            </a:r>
            <a:r>
              <a:rPr lang="en-US" altLang="ko-KR" sz="1400" dirty="0" smtClean="0">
                <a:solidFill>
                  <a:schemeClr val="tx1"/>
                </a:solidFill>
              </a:rPr>
              <a:t> = null” </a:t>
            </a:r>
            <a:r>
              <a:rPr lang="ko-KR" altLang="en-US" sz="1400" dirty="0" smtClean="0">
                <a:solidFill>
                  <a:schemeClr val="tx1"/>
                </a:solidFill>
              </a:rPr>
              <a:t>추가하면 오류 발생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위 코드의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람다식은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ReferenceName</a:t>
            </a:r>
            <a:r>
              <a:rPr lang="en-US" altLang="ko-KR" sz="1400" dirty="0" smtClean="0">
                <a:solidFill>
                  <a:schemeClr val="tx1"/>
                </a:solidFill>
              </a:rPr>
              <a:t>::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instanceMethodName</a:t>
            </a:r>
            <a:r>
              <a:rPr lang="en-US" altLang="ko-KR" sz="1400" dirty="0">
                <a:solidFill>
                  <a:schemeClr val="tx1"/>
                </a:solidFill>
              </a:rPr>
              <a:t>” </a:t>
            </a:r>
            <a:r>
              <a:rPr lang="ko-KR" altLang="en-US" sz="1400" dirty="0">
                <a:solidFill>
                  <a:schemeClr val="tx1"/>
                </a:solidFill>
              </a:rPr>
              <a:t>규칙의 </a:t>
            </a:r>
            <a:r>
              <a:rPr lang="ko-KR" altLang="en-US" sz="1400" dirty="0" err="1">
                <a:solidFill>
                  <a:schemeClr val="tx1"/>
                </a:solidFill>
              </a:rPr>
              <a:t>메소드</a:t>
            </a:r>
            <a:r>
              <a:rPr lang="ko-KR" altLang="en-US" sz="1400" dirty="0">
                <a:solidFill>
                  <a:schemeClr val="tx1"/>
                </a:solidFill>
              </a:rPr>
              <a:t> 참조에 의해 </a:t>
            </a:r>
            <a:r>
              <a:rPr lang="en-US" altLang="ko-KR" sz="1400" dirty="0" smtClean="0">
                <a:solidFill>
                  <a:schemeClr val="tx1"/>
                </a:solidFill>
              </a:rPr>
              <a:t>“Consumer&lt;List&lt;Integer&gt;&gt; c 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js</a:t>
            </a:r>
            <a:r>
              <a:rPr lang="en-US" altLang="ko-KR" sz="1400" dirty="0" smtClean="0">
                <a:solidFill>
                  <a:schemeClr val="tx1"/>
                </a:solidFill>
              </a:rPr>
              <a:t>::sort”</a:t>
            </a:r>
            <a:r>
              <a:rPr lang="ko-KR" altLang="en-US" sz="1400" dirty="0">
                <a:solidFill>
                  <a:schemeClr val="tx1"/>
                </a:solidFill>
              </a:rPr>
              <a:t>와 같이 대체할 수 </a:t>
            </a:r>
            <a:r>
              <a:rPr lang="ko-KR" altLang="en-US" sz="1400" dirty="0" smtClean="0">
                <a:solidFill>
                  <a:schemeClr val="tx1"/>
                </a:solidFill>
              </a:rPr>
              <a:t>있음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메소드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참조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5544" y="2009247"/>
            <a:ext cx="5187177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 smtClean="0"/>
              <a:t>public </a:t>
            </a:r>
            <a:r>
              <a:rPr lang="en-US" altLang="ko-KR" sz="1400" dirty="0"/>
              <a:t>class </a:t>
            </a:r>
            <a:r>
              <a:rPr lang="en-US" altLang="ko-KR" sz="1400" dirty="0" err="1"/>
              <a:t>JustSort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void sort(List&lt;?&gt; list)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Collections.reverse</a:t>
            </a:r>
            <a:r>
              <a:rPr lang="en-US" altLang="ko-KR" sz="1400" dirty="0"/>
              <a:t>(list);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en-US" altLang="ko-KR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062721" y="2009247"/>
            <a:ext cx="5187177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ArrangeList1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List&lt;Integer&gt; ls = </a:t>
            </a:r>
            <a:r>
              <a:rPr lang="en-US" altLang="ko-KR" sz="1400" dirty="0" err="1"/>
              <a:t>Arrays.asList</a:t>
            </a:r>
            <a:r>
              <a:rPr lang="en-US" altLang="ko-KR" sz="1400" dirty="0"/>
              <a:t>(1, 3, 5, 7, 9);</a:t>
            </a:r>
          </a:p>
          <a:p>
            <a:pPr defTabSz="360000"/>
            <a:r>
              <a:rPr lang="en-US" altLang="ko-KR" sz="1400" dirty="0"/>
              <a:t>        ls = new </a:t>
            </a:r>
            <a:r>
              <a:rPr lang="en-US" altLang="ko-KR" sz="1400" dirty="0" err="1"/>
              <a:t>ArrayList</a:t>
            </a:r>
            <a:r>
              <a:rPr lang="en-US" altLang="ko-KR" sz="1400" dirty="0"/>
              <a:t>&lt;&gt;(ls);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JustSort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js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JustSort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Consumer&lt;List&lt;Integer&gt;&gt; c = e -&gt; </a:t>
            </a:r>
            <a:r>
              <a:rPr lang="en-US" altLang="ko-KR" sz="1400" dirty="0" err="1"/>
              <a:t>js.sort</a:t>
            </a:r>
            <a:r>
              <a:rPr lang="en-US" altLang="ko-KR" sz="1400" dirty="0"/>
              <a:t>(e);</a:t>
            </a:r>
            <a:endParaRPr lang="ko-KR" altLang="en-US" sz="1400" dirty="0"/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 err="1"/>
              <a:t>c.accept</a:t>
            </a:r>
            <a:r>
              <a:rPr lang="en-US" altLang="ko-KR" sz="1400" dirty="0"/>
              <a:t>(ls);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(ls);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368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Collection&lt;E&gt;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인터페이스는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Iterable</a:t>
            </a:r>
            <a:r>
              <a:rPr lang="en-US" altLang="ko-KR" sz="1400" dirty="0" smtClean="0">
                <a:solidFill>
                  <a:schemeClr val="tx1"/>
                </a:solidFill>
              </a:rPr>
              <a:t>&lt;T&gt;</a:t>
            </a:r>
            <a:r>
              <a:rPr lang="ko-KR" altLang="en-US" sz="1400" dirty="0" smtClean="0">
                <a:solidFill>
                  <a:schemeClr val="tx1"/>
                </a:solidFill>
              </a:rPr>
              <a:t>를 상속하므로 컬렉션 클래스들은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Iterable</a:t>
            </a:r>
            <a:r>
              <a:rPr lang="en-US" altLang="ko-KR" sz="1400" dirty="0" smtClean="0">
                <a:solidFill>
                  <a:schemeClr val="tx1"/>
                </a:solidFill>
              </a:rPr>
              <a:t>&lt;T&gt;</a:t>
            </a:r>
            <a:r>
              <a:rPr lang="ko-KR" altLang="en-US" sz="1400" dirty="0" smtClean="0">
                <a:solidFill>
                  <a:schemeClr val="tx1"/>
                </a:solidFill>
              </a:rPr>
              <a:t>를 구현하는데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이 인터페이스에는 다음 디폴트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메소드가</a:t>
            </a:r>
            <a:r>
              <a:rPr lang="ko-KR" altLang="en-US" sz="1400" dirty="0" smtClean="0">
                <a:solidFill>
                  <a:schemeClr val="tx1"/>
                </a:solidFill>
              </a:rPr>
              <a:t> 정의되어 있음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즉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</a:rPr>
              <a:t> 위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메소드가</a:t>
            </a:r>
            <a:r>
              <a:rPr lang="ko-KR" altLang="en-US" sz="1400" dirty="0" smtClean="0">
                <a:solidFill>
                  <a:schemeClr val="tx1"/>
                </a:solidFill>
              </a:rPr>
              <a:t> 호출되면 컬렉션 인스턴스에 저장되어 있는 모든 인스턴스들을 대상으로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action.accept</a:t>
            </a:r>
            <a:r>
              <a:rPr lang="en-US" altLang="ko-KR" sz="1400" dirty="0" smtClean="0">
                <a:solidFill>
                  <a:schemeClr val="tx1"/>
                </a:solidFill>
              </a:rPr>
              <a:t>(t)”</a:t>
            </a:r>
            <a:r>
              <a:rPr lang="ko-KR" altLang="en-US" sz="1400" dirty="0" smtClean="0">
                <a:solidFill>
                  <a:schemeClr val="tx1"/>
                </a:solidFill>
              </a:rPr>
              <a:t>를 실행하므로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forEach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호출을 위해 </a:t>
            </a:r>
            <a:r>
              <a:rPr lang="en-US" altLang="ko-KR" sz="1400" dirty="0" smtClean="0">
                <a:solidFill>
                  <a:schemeClr val="tx1"/>
                </a:solidFill>
              </a:rPr>
              <a:t>Consumer&lt;T&gt;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인터페이스에 대한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람다식</a:t>
            </a:r>
            <a:r>
              <a:rPr lang="ko-KR" altLang="en-US" sz="1400" dirty="0" smtClean="0">
                <a:solidFill>
                  <a:schemeClr val="tx1"/>
                </a:solidFill>
              </a:rPr>
              <a:t> 또는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참조를 전달해야 함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Consumer&lt;T&gt;</a:t>
            </a:r>
            <a:r>
              <a:rPr lang="ko-KR" altLang="en-US" sz="1400" dirty="0" smtClean="0">
                <a:solidFill>
                  <a:schemeClr val="tx1"/>
                </a:solidFill>
              </a:rPr>
              <a:t>의 추상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메소드는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“void accept(T t)”</a:t>
            </a:r>
            <a:r>
              <a:rPr lang="ko-KR" altLang="en-US" sz="1400" dirty="0" smtClean="0">
                <a:solidFill>
                  <a:schemeClr val="tx1"/>
                </a:solidFill>
              </a:rPr>
              <a:t>이며 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메소드는</a:t>
            </a:r>
            <a:r>
              <a:rPr lang="ko-KR" altLang="en-US" sz="1400" dirty="0" smtClean="0">
                <a:solidFill>
                  <a:schemeClr val="tx1"/>
                </a:solidFill>
              </a:rPr>
              <a:t> 반환하지 않고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전달된 인자를 대상으로 어떤 결과를 보이도록 구성되어 있음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메소드는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“public void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println</a:t>
            </a:r>
            <a:r>
              <a:rPr lang="en-US" altLang="ko-KR" sz="1400" dirty="0" smtClean="0">
                <a:solidFill>
                  <a:schemeClr val="tx1"/>
                </a:solidFill>
              </a:rPr>
              <a:t>(String x)”</a:t>
            </a:r>
            <a:r>
              <a:rPr lang="ko-KR" altLang="en-US" sz="1400" dirty="0" smtClean="0">
                <a:solidFill>
                  <a:schemeClr val="tx1"/>
                </a:solidFill>
              </a:rPr>
              <a:t>로 정의되어 있으며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이 위 </a:t>
            </a:r>
            <a:r>
              <a:rPr lang="en-US" altLang="ko-KR" sz="1400" dirty="0" smtClean="0">
                <a:solidFill>
                  <a:schemeClr val="tx1"/>
                </a:solidFill>
              </a:rPr>
              <a:t>accept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메소드에</a:t>
            </a:r>
            <a:r>
              <a:rPr lang="ko-KR" altLang="en-US" sz="1400" dirty="0" smtClean="0">
                <a:solidFill>
                  <a:schemeClr val="tx1"/>
                </a:solidFill>
              </a:rPr>
              <a:t> 딱 어울리는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메소드라는</a:t>
            </a:r>
            <a:r>
              <a:rPr lang="ko-KR" altLang="en-US" sz="1400" dirty="0" smtClean="0">
                <a:solidFill>
                  <a:schemeClr val="tx1"/>
                </a:solidFill>
              </a:rPr>
              <a:t> 것을 확인할 수 있음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메소드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참조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5544" y="1273961"/>
            <a:ext cx="10438482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</a:t>
            </a:r>
            <a:r>
              <a:rPr lang="en-US" altLang="ko-KR" sz="1400" dirty="0" smtClean="0"/>
              <a:t>class </a:t>
            </a:r>
            <a:r>
              <a:rPr lang="en-US" altLang="ko-KR" sz="1400" dirty="0" err="1"/>
              <a:t>ForEachDemo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List&lt;String&gt; ls = </a:t>
            </a:r>
            <a:r>
              <a:rPr lang="en-US" altLang="ko-KR" sz="1400" dirty="0" err="1"/>
              <a:t>Arrays.asList</a:t>
            </a:r>
            <a:r>
              <a:rPr lang="en-US" altLang="ko-KR" sz="1400" dirty="0"/>
              <a:t>("Box", "Robot");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ls.forEach</a:t>
            </a:r>
            <a:r>
              <a:rPr lang="en-US" altLang="ko-KR" sz="1400" dirty="0"/>
              <a:t>(s -&gt;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(s)); // </a:t>
            </a:r>
            <a:r>
              <a:rPr lang="ko-KR" altLang="en-US" sz="1400" dirty="0" err="1"/>
              <a:t>람다식</a:t>
            </a:r>
            <a:r>
              <a:rPr lang="ko-KR" altLang="en-US" sz="1400" dirty="0"/>
              <a:t> 기반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 err="1"/>
              <a:t>ls.forEach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System.out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println</a:t>
            </a:r>
            <a:r>
              <a:rPr lang="en-US" altLang="ko-KR" sz="1400" dirty="0"/>
              <a:t>);    //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참조 기반</a:t>
            </a:r>
          </a:p>
          <a:p>
            <a:pPr defTabSz="360000"/>
            <a:r>
              <a:rPr lang="ko-KR" altLang="en-US" sz="1400" dirty="0"/>
              <a:t>    </a:t>
            </a:r>
            <a:r>
              <a:rPr lang="en-US" altLang="ko-KR" sz="1400" dirty="0"/>
              <a:t>}</a:t>
            </a:r>
          </a:p>
          <a:p>
            <a:pPr defTabSz="360000"/>
            <a:r>
              <a:rPr lang="en-US" altLang="ko-KR" sz="1400" dirty="0"/>
              <a:t>}</a:t>
            </a:r>
            <a:endParaRPr lang="en-US" altLang="ko-KR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868401" y="3480102"/>
            <a:ext cx="1043848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 smtClean="0"/>
              <a:t>default void </a:t>
            </a:r>
            <a:r>
              <a:rPr lang="en-US" altLang="ko-KR" sz="1400" dirty="0" err="1" smtClean="0"/>
              <a:t>forEach</a:t>
            </a:r>
            <a:r>
              <a:rPr lang="en-US" altLang="ko-KR" sz="1400" dirty="0" smtClean="0"/>
              <a:t>(Consumer&lt;? super T&gt; action) {</a:t>
            </a:r>
          </a:p>
          <a:p>
            <a:pPr defTabSz="360000"/>
            <a:r>
              <a:rPr lang="en-US" altLang="ko-KR" sz="1400" dirty="0" smtClean="0"/>
              <a:t>	for (T </a:t>
            </a:r>
            <a:r>
              <a:rPr lang="en-US" altLang="ko-KR" sz="1400" dirty="0" err="1" smtClean="0"/>
              <a:t>t</a:t>
            </a:r>
            <a:r>
              <a:rPr lang="en-US" altLang="ko-KR" sz="1400" dirty="0" smtClean="0"/>
              <a:t> : this)	// this</a:t>
            </a:r>
            <a:r>
              <a:rPr lang="ko-KR" altLang="en-US" sz="1400" dirty="0" smtClean="0"/>
              <a:t>는 이 </a:t>
            </a:r>
            <a:r>
              <a:rPr lang="ko-KR" altLang="en-US" sz="1400" dirty="0" err="1" smtClean="0"/>
              <a:t>메소드가</a:t>
            </a:r>
            <a:r>
              <a:rPr lang="ko-KR" altLang="en-US" sz="1400" dirty="0" smtClean="0"/>
              <a:t> 속한 컬렉션 인스턴스를 의미함</a:t>
            </a:r>
            <a:endParaRPr lang="en-US" altLang="ko-KR" sz="1400" dirty="0" smtClean="0"/>
          </a:p>
          <a:p>
            <a:pPr defTabSz="36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action.accept</a:t>
            </a:r>
            <a:r>
              <a:rPr lang="en-US" altLang="ko-KR" sz="1400" dirty="0" smtClean="0"/>
              <a:t>(t);</a:t>
            </a:r>
            <a:endParaRPr lang="en-US" altLang="ko-KR" sz="1400" dirty="0"/>
          </a:p>
          <a:p>
            <a:pPr defTabSz="36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48351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인스턴스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dirty="0" smtClean="0">
                <a:solidFill>
                  <a:schemeClr val="tx1"/>
                </a:solidFill>
              </a:rPr>
              <a:t> 참조 </a:t>
            </a:r>
            <a:r>
              <a:rPr lang="en-US" altLang="ko-KR" dirty="0" smtClean="0">
                <a:solidFill>
                  <a:schemeClr val="tx1"/>
                </a:solidFill>
              </a:rPr>
              <a:t>2 : </a:t>
            </a:r>
            <a:r>
              <a:rPr lang="ko-KR" altLang="en-US" dirty="0" smtClean="0">
                <a:solidFill>
                  <a:schemeClr val="tx1"/>
                </a:solidFill>
              </a:rPr>
              <a:t>인스턴스 없이 인스턴스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</a:rPr>
              <a:t> 참조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이번 내용은 내용이 다소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난해하므로</a:t>
            </a:r>
            <a:r>
              <a:rPr lang="ko-KR" altLang="en-US" sz="1400" dirty="0" smtClean="0">
                <a:solidFill>
                  <a:schemeClr val="tx1"/>
                </a:solidFill>
              </a:rPr>
              <a:t> 단순하게 받아들여야 함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위 코드에서 등장한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람다식은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“</a:t>
            </a:r>
            <a:r>
              <a:rPr lang="en-US" altLang="ko-KR" sz="1400" dirty="0" err="1">
                <a:solidFill>
                  <a:schemeClr val="tx1"/>
                </a:solidFill>
              </a:rPr>
              <a:t>ToIntBiFunction</a:t>
            </a:r>
            <a:r>
              <a:rPr lang="en-US" altLang="ko-KR" sz="1400" dirty="0">
                <a:solidFill>
                  <a:schemeClr val="tx1"/>
                </a:solidFill>
              </a:rPr>
              <a:t>&lt;</a:t>
            </a:r>
            <a:r>
              <a:rPr lang="en-US" altLang="ko-KR" sz="1400" dirty="0" err="1">
                <a:solidFill>
                  <a:schemeClr val="tx1"/>
                </a:solidFill>
              </a:rPr>
              <a:t>IBox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IBox</a:t>
            </a:r>
            <a:r>
              <a:rPr lang="en-US" altLang="ko-KR" sz="1400" dirty="0">
                <a:solidFill>
                  <a:schemeClr val="tx1"/>
                </a:solidFill>
              </a:rPr>
              <a:t>&gt; bf = (b1, b2) -&gt; b1.larger(b2</a:t>
            </a:r>
            <a:r>
              <a:rPr lang="en-US" altLang="ko-KR" sz="1400" dirty="0" smtClean="0">
                <a:solidFill>
                  <a:schemeClr val="tx1"/>
                </a:solidFill>
              </a:rPr>
              <a:t>);”</a:t>
            </a:r>
            <a:r>
              <a:rPr lang="ko-KR" altLang="en-US" sz="1400" dirty="0" smtClean="0">
                <a:solidFill>
                  <a:schemeClr val="tx1"/>
                </a:solidFill>
              </a:rPr>
              <a:t>이고 호출하는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larger</a:t>
            </a:r>
            <a:r>
              <a:rPr lang="ko-KR" altLang="en-US" sz="1400" dirty="0" smtClean="0">
                <a:solidFill>
                  <a:schemeClr val="tx1"/>
                </a:solidFill>
              </a:rPr>
              <a:t>가 첫 번째 인자로 전달된 인스턴스의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메소드인</a:t>
            </a:r>
            <a:r>
              <a:rPr lang="ko-KR" altLang="en-US" sz="1400" dirty="0" smtClean="0">
                <a:solidFill>
                  <a:schemeClr val="tx1"/>
                </a:solidFill>
              </a:rPr>
              <a:t> 경우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위의 경우 </a:t>
            </a:r>
            <a:r>
              <a:rPr lang="ko-KR" altLang="en-US" sz="1400" dirty="0" err="1">
                <a:solidFill>
                  <a:schemeClr val="tx1"/>
                </a:solidFill>
              </a:rPr>
              <a:t>람다식은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ClassName</a:t>
            </a:r>
            <a:r>
              <a:rPr lang="en-US" altLang="ko-KR" sz="1400" dirty="0">
                <a:solidFill>
                  <a:schemeClr val="tx1"/>
                </a:solidFill>
              </a:rPr>
              <a:t>::</a:t>
            </a:r>
            <a:r>
              <a:rPr lang="en-US" altLang="ko-KR" sz="1400" dirty="0" err="1">
                <a:solidFill>
                  <a:schemeClr val="tx1"/>
                </a:solidFill>
              </a:rPr>
              <a:t>instanceMethodName</a:t>
            </a:r>
            <a:r>
              <a:rPr lang="en-US" altLang="ko-KR" sz="1400" dirty="0">
                <a:solidFill>
                  <a:schemeClr val="tx1"/>
                </a:solidFill>
              </a:rPr>
              <a:t>” </a:t>
            </a:r>
            <a:r>
              <a:rPr lang="ko-KR" altLang="en-US" sz="1400" dirty="0">
                <a:solidFill>
                  <a:schemeClr val="tx1"/>
                </a:solidFill>
              </a:rPr>
              <a:t>규칙의 </a:t>
            </a:r>
            <a:r>
              <a:rPr lang="ko-KR" altLang="en-US" sz="1400" dirty="0" err="1">
                <a:solidFill>
                  <a:schemeClr val="tx1"/>
                </a:solidFill>
              </a:rPr>
              <a:t>메소드</a:t>
            </a:r>
            <a:r>
              <a:rPr lang="ko-KR" altLang="en-US" sz="1400" dirty="0">
                <a:solidFill>
                  <a:schemeClr val="tx1"/>
                </a:solidFill>
              </a:rPr>
              <a:t> 참조에 의해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en-US" altLang="ko-KR" sz="1400" dirty="0" err="1">
                <a:solidFill>
                  <a:schemeClr val="tx1"/>
                </a:solidFill>
              </a:rPr>
              <a:t>ToIntBiFunction</a:t>
            </a:r>
            <a:r>
              <a:rPr lang="en-US" altLang="ko-KR" sz="1400" dirty="0">
                <a:solidFill>
                  <a:schemeClr val="tx1"/>
                </a:solidFill>
              </a:rPr>
              <a:t>&lt;</a:t>
            </a:r>
            <a:r>
              <a:rPr lang="en-US" altLang="ko-KR" sz="1400" dirty="0" err="1">
                <a:solidFill>
                  <a:schemeClr val="tx1"/>
                </a:solidFill>
              </a:rPr>
              <a:t>IBox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IBox</a:t>
            </a:r>
            <a:r>
              <a:rPr lang="en-US" altLang="ko-KR" sz="1400" dirty="0">
                <a:solidFill>
                  <a:schemeClr val="tx1"/>
                </a:solidFill>
              </a:rPr>
              <a:t>&gt; bf 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IBox</a:t>
            </a:r>
            <a:r>
              <a:rPr lang="en-US" altLang="ko-KR" sz="1400" dirty="0" smtClean="0">
                <a:solidFill>
                  <a:schemeClr val="tx1"/>
                </a:solidFill>
              </a:rPr>
              <a:t>::larger”</a:t>
            </a:r>
            <a:r>
              <a:rPr lang="ko-KR" altLang="en-US" sz="1400" dirty="0">
                <a:solidFill>
                  <a:schemeClr val="tx1"/>
                </a:solidFill>
              </a:rPr>
              <a:t>와 같이 대체할 수 </a:t>
            </a:r>
            <a:r>
              <a:rPr lang="ko-KR" altLang="en-US" sz="1400" dirty="0" smtClean="0">
                <a:solidFill>
                  <a:schemeClr val="tx1"/>
                </a:solidFill>
              </a:rPr>
              <a:t>있음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메소드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참조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5544" y="2025872"/>
            <a:ext cx="5187177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IBox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private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n;</a:t>
            </a:r>
          </a:p>
          <a:p>
            <a:pPr defTabSz="360000"/>
            <a:r>
              <a:rPr lang="en-US" altLang="ko-KR" sz="1400" dirty="0"/>
              <a:t>    public </a:t>
            </a:r>
            <a:r>
              <a:rPr lang="en-US" altLang="ko-KR" sz="1400" dirty="0" err="1"/>
              <a:t>IBox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this.n</a:t>
            </a:r>
            <a:r>
              <a:rPr lang="en-US" altLang="ko-KR" sz="1400" dirty="0"/>
              <a:t> = n;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public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larger(</a:t>
            </a:r>
            <a:r>
              <a:rPr lang="en-US" altLang="ko-KR" sz="1400" dirty="0" err="1"/>
              <a:t>IBox</a:t>
            </a:r>
            <a:r>
              <a:rPr lang="en-US" altLang="ko-KR" sz="1400" dirty="0"/>
              <a:t> b) {</a:t>
            </a:r>
          </a:p>
          <a:p>
            <a:pPr defTabSz="360000"/>
            <a:r>
              <a:rPr lang="en-US" altLang="ko-KR" sz="1400" dirty="0"/>
              <a:t>        if (</a:t>
            </a:r>
            <a:r>
              <a:rPr lang="en-US" altLang="ko-KR" sz="1400" dirty="0" err="1"/>
              <a:t>this.n</a:t>
            </a:r>
            <a:r>
              <a:rPr lang="en-US" altLang="ko-KR" sz="1400" dirty="0"/>
              <a:t> &gt; </a:t>
            </a:r>
            <a:r>
              <a:rPr lang="en-US" altLang="ko-KR" sz="1400" dirty="0" err="1"/>
              <a:t>b.n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    return </a:t>
            </a:r>
            <a:r>
              <a:rPr lang="en-US" altLang="ko-KR" sz="1400" dirty="0" err="1"/>
              <a:t>this.n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    } else {</a:t>
            </a:r>
          </a:p>
          <a:p>
            <a:pPr defTabSz="360000"/>
            <a:r>
              <a:rPr lang="en-US" altLang="ko-KR" sz="1400" dirty="0"/>
              <a:t>            return </a:t>
            </a:r>
            <a:r>
              <a:rPr lang="en-US" altLang="ko-KR" sz="1400" dirty="0" err="1"/>
              <a:t>b.n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en-US" altLang="ko-KR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062721" y="2025871"/>
            <a:ext cx="5187177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NoObjectMethodRef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IBox</a:t>
            </a:r>
            <a:r>
              <a:rPr lang="en-US" altLang="ko-KR" sz="1400" dirty="0"/>
              <a:t> ib1 = new </a:t>
            </a:r>
            <a:r>
              <a:rPr lang="en-US" altLang="ko-KR" sz="1400" dirty="0" err="1"/>
              <a:t>IBox</a:t>
            </a:r>
            <a:r>
              <a:rPr lang="en-US" altLang="ko-KR" sz="1400" dirty="0"/>
              <a:t>(5);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IBox</a:t>
            </a:r>
            <a:r>
              <a:rPr lang="en-US" altLang="ko-KR" sz="1400" dirty="0"/>
              <a:t> ib2 = new </a:t>
            </a:r>
            <a:r>
              <a:rPr lang="en-US" altLang="ko-KR" sz="1400" dirty="0" err="1"/>
              <a:t>IBox</a:t>
            </a:r>
            <a:r>
              <a:rPr lang="en-US" altLang="ko-KR" sz="1400" dirty="0"/>
              <a:t>(7);</a:t>
            </a:r>
          </a:p>
          <a:p>
            <a:pPr defTabSz="360000"/>
            <a:r>
              <a:rPr lang="en-US" altLang="ko-KR" sz="1400" dirty="0"/>
              <a:t>        // </a:t>
            </a:r>
            <a:r>
              <a:rPr lang="ko-KR" altLang="en-US" sz="1400" dirty="0"/>
              <a:t>두 상자에 저장된 값을 비교하여 더 큰 값 반환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 err="1"/>
              <a:t>ToIntBiFunction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IBox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IBox</a:t>
            </a:r>
            <a:r>
              <a:rPr lang="en-US" altLang="ko-KR" sz="1400" dirty="0"/>
              <a:t>&gt; bf = (b1, b2) -&gt; b1.larger(b2);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bigNum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bf.applyAsInt</a:t>
            </a:r>
            <a:r>
              <a:rPr lang="en-US" altLang="ko-KR" sz="1400" dirty="0"/>
              <a:t>(ib1, ib2);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bigNum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04981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이렇게 막 줄여도 되나요</a:t>
            </a:r>
            <a:r>
              <a:rPr lang="en-US" altLang="ko-KR" sz="1400" dirty="0" smtClean="0">
                <a:solidFill>
                  <a:schemeClr val="tx1"/>
                </a:solidFill>
              </a:rPr>
              <a:t>? </a:t>
            </a:r>
            <a:r>
              <a:rPr lang="ko-KR" altLang="en-US" sz="1400" dirty="0" smtClean="0">
                <a:solidFill>
                  <a:schemeClr val="tx1"/>
                </a:solidFill>
              </a:rPr>
              <a:t>왜 가능해요</a:t>
            </a:r>
            <a:r>
              <a:rPr lang="en-US" altLang="ko-KR" sz="1400" dirty="0" smtClean="0">
                <a:solidFill>
                  <a:schemeClr val="tx1"/>
                </a:solidFill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	</a:t>
            </a:r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ToIntBiFunction</a:t>
            </a:r>
            <a:r>
              <a:rPr lang="en-US" altLang="ko-KR" sz="1400" dirty="0" smtClean="0">
                <a:solidFill>
                  <a:schemeClr val="tx1"/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IBox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IBox</a:t>
            </a:r>
            <a:r>
              <a:rPr lang="en-US" altLang="ko-KR" sz="1400" dirty="0">
                <a:solidFill>
                  <a:schemeClr val="tx1"/>
                </a:solidFill>
              </a:rPr>
              <a:t>&gt; bf = </a:t>
            </a:r>
            <a:r>
              <a:rPr lang="en-US" altLang="ko-KR" sz="1400" dirty="0" err="1">
                <a:solidFill>
                  <a:schemeClr val="tx1"/>
                </a:solidFill>
              </a:rPr>
              <a:t>IBox</a:t>
            </a:r>
            <a:r>
              <a:rPr lang="en-US" altLang="ko-KR" sz="1400" dirty="0">
                <a:solidFill>
                  <a:schemeClr val="tx1"/>
                </a:solidFill>
              </a:rPr>
              <a:t>::</a:t>
            </a:r>
            <a:r>
              <a:rPr lang="en-US" altLang="ko-KR" sz="1400" dirty="0" smtClean="0">
                <a:solidFill>
                  <a:schemeClr val="tx1"/>
                </a:solidFill>
              </a:rPr>
              <a:t>larger” </a:t>
            </a:r>
            <a:r>
              <a:rPr lang="ko-KR" altLang="en-US" sz="1400" dirty="0" smtClean="0">
                <a:solidFill>
                  <a:schemeClr val="tx1"/>
                </a:solidFill>
              </a:rPr>
              <a:t>문장 이후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bf.applyAsInt</a:t>
            </a:r>
            <a:r>
              <a:rPr lang="en-US" altLang="ko-KR" sz="1400" dirty="0" smtClean="0">
                <a:solidFill>
                  <a:schemeClr val="tx1"/>
                </a:solidFill>
              </a:rPr>
              <a:t>(ib1, ib2)”</a:t>
            </a:r>
            <a:r>
              <a:rPr lang="ko-KR" altLang="en-US" sz="1400" dirty="0" smtClean="0">
                <a:solidFill>
                  <a:schemeClr val="tx1"/>
                </a:solidFill>
              </a:rPr>
              <a:t>와 같이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호출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이때 </a:t>
            </a:r>
            <a:r>
              <a:rPr lang="en-US" altLang="ko-KR" sz="1400" dirty="0" smtClean="0">
                <a:solidFill>
                  <a:schemeClr val="tx1"/>
                </a:solidFill>
              </a:rPr>
              <a:t>bf</a:t>
            </a:r>
            <a:r>
              <a:rPr lang="ko-KR" altLang="en-US" sz="1400" dirty="0" smtClean="0">
                <a:solidFill>
                  <a:schemeClr val="tx1"/>
                </a:solidFill>
              </a:rPr>
              <a:t>가 참조하는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메소드는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IBox</a:t>
            </a:r>
            <a:r>
              <a:rPr lang="en-US" altLang="ko-KR" sz="1400" dirty="0" smtClean="0">
                <a:solidFill>
                  <a:schemeClr val="tx1"/>
                </a:solidFill>
              </a:rPr>
              <a:t>::larger</a:t>
            </a:r>
            <a:r>
              <a:rPr lang="ko-KR" altLang="en-US" sz="1400" dirty="0" smtClean="0">
                <a:solidFill>
                  <a:schemeClr val="tx1"/>
                </a:solidFill>
              </a:rPr>
              <a:t>이고 </a:t>
            </a:r>
            <a:r>
              <a:rPr lang="en-US" altLang="ko-KR" sz="1400" dirty="0" smtClean="0">
                <a:solidFill>
                  <a:schemeClr val="tx1"/>
                </a:solidFill>
              </a:rPr>
              <a:t>ib1</a:t>
            </a:r>
            <a:r>
              <a:rPr lang="ko-KR" altLang="en-US" sz="1400" dirty="0" smtClean="0">
                <a:solidFill>
                  <a:schemeClr val="tx1"/>
                </a:solidFill>
              </a:rPr>
              <a:t>도 </a:t>
            </a:r>
            <a:r>
              <a:rPr lang="en-US" altLang="ko-KR" sz="1400" dirty="0" smtClean="0">
                <a:solidFill>
                  <a:schemeClr val="tx1"/>
                </a:solidFill>
              </a:rPr>
              <a:t>ib2</a:t>
            </a:r>
            <a:r>
              <a:rPr lang="ko-KR" altLang="en-US" sz="1400" dirty="0" smtClean="0">
                <a:solidFill>
                  <a:schemeClr val="tx1"/>
                </a:solidFill>
              </a:rPr>
              <a:t>도 가지고 있는 인스턴스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첫 번째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전달인자를</a:t>
            </a:r>
            <a:r>
              <a:rPr lang="ko-KR" altLang="en-US" sz="1400" dirty="0" smtClean="0">
                <a:solidFill>
                  <a:schemeClr val="tx1"/>
                </a:solidFill>
              </a:rPr>
              <a:t> 대상으로 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400" dirty="0" smtClean="0">
                <a:solidFill>
                  <a:schemeClr val="tx1"/>
                </a:solidFill>
              </a:rPr>
              <a:t> 호출하기로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약속하였으므로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ib1.larger(ib2);</a:t>
            </a:r>
            <a:r>
              <a:rPr lang="ko-KR" altLang="en-US" sz="1400" dirty="0" smtClean="0">
                <a:solidFill>
                  <a:schemeClr val="tx1"/>
                </a:solidFill>
              </a:rPr>
              <a:t>가 실행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모든 생략은 약속에 근거하며 위 생략이 가능한 이유는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ko-KR" altLang="en-US" sz="1400" dirty="0" smtClean="0">
                <a:solidFill>
                  <a:schemeClr val="tx1"/>
                </a:solidFill>
              </a:rPr>
              <a:t>첫 번째 인자로 전달된 인스턴스의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en-US" altLang="ko-KR" sz="1400" dirty="0" smtClean="0">
                <a:solidFill>
                  <a:schemeClr val="tx1"/>
                </a:solidFill>
              </a:rPr>
              <a:t>”</a:t>
            </a:r>
            <a:r>
              <a:rPr lang="ko-KR" altLang="en-US" sz="1400" dirty="0" smtClean="0">
                <a:solidFill>
                  <a:schemeClr val="tx1"/>
                </a:solidFill>
              </a:rPr>
              <a:t>라고 약속되어 있기 때문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	- </a:t>
            </a:r>
            <a:r>
              <a:rPr lang="ko-KR" altLang="en-US" sz="1400" dirty="0" smtClean="0">
                <a:solidFill>
                  <a:schemeClr val="tx1"/>
                </a:solidFill>
              </a:rPr>
              <a:t>즉 위의 내용이 적용되는 경우에만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참조 적용 가능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메소드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참조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1. </a:t>
            </a:r>
            <a:r>
              <a:rPr lang="ko-KR" altLang="en-US" sz="1400" dirty="0" smtClean="0">
                <a:solidFill>
                  <a:schemeClr val="tx1"/>
                </a:solidFill>
              </a:rPr>
              <a:t>다음 코드를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참조 방식으로 수정해보자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r>
              <a:rPr lang="ko-KR" altLang="en-US" sz="1400" dirty="0" smtClean="0">
                <a:solidFill>
                  <a:schemeClr val="tx1"/>
                </a:solidFill>
              </a:rPr>
              <a:t>참고로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Collections.sort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메소드가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“public static &lt;T&gt; void sort(List&lt;T&gt; list, Comparator&lt;? super T&gt; c)”</a:t>
            </a:r>
            <a:r>
              <a:rPr lang="ko-KR" altLang="en-US" sz="1400" dirty="0" smtClean="0">
                <a:solidFill>
                  <a:schemeClr val="tx1"/>
                </a:solidFill>
              </a:rPr>
              <a:t>와 같으니 </a:t>
            </a:r>
            <a:r>
              <a:rPr lang="en-US" altLang="ko-KR" sz="1400" dirty="0" smtClean="0">
                <a:solidFill>
                  <a:schemeClr val="tx1"/>
                </a:solidFill>
              </a:rPr>
              <a:t>“Comparator&lt;? super T&gt; c = (s1, s2) -&gt;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sq.compareToIgnoreCase</a:t>
            </a:r>
            <a:r>
              <a:rPr lang="en-US" altLang="ko-KR" sz="1400" dirty="0" smtClean="0">
                <a:solidFill>
                  <a:schemeClr val="tx1"/>
                </a:solidFill>
              </a:rPr>
              <a:t>(s2)” </a:t>
            </a:r>
            <a:r>
              <a:rPr lang="ko-KR" altLang="en-US" sz="1400" dirty="0" smtClean="0">
                <a:solidFill>
                  <a:schemeClr val="tx1"/>
                </a:solidFill>
              </a:rPr>
              <a:t>문장을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참조 기반으로 수정한다고 생각하면 편하다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메소드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참조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5544" y="2212218"/>
            <a:ext cx="1043848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StrIgnoreCaseComp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List&lt;String&gt; list = new </a:t>
            </a:r>
            <a:r>
              <a:rPr lang="en-US" altLang="ko-KR" sz="1400" dirty="0" err="1"/>
              <a:t>ArrayList</a:t>
            </a:r>
            <a:r>
              <a:rPr lang="en-US" altLang="ko-KR" sz="1400" dirty="0"/>
              <a:t>&lt;&gt;();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list.add</a:t>
            </a:r>
            <a:r>
              <a:rPr lang="en-US" altLang="ko-KR" sz="1400" dirty="0"/>
              <a:t>("robot");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list.add</a:t>
            </a:r>
            <a:r>
              <a:rPr lang="en-US" altLang="ko-KR" sz="1400" dirty="0"/>
              <a:t>("Lambda");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list.add</a:t>
            </a:r>
            <a:r>
              <a:rPr lang="en-US" altLang="ko-KR" sz="1400" dirty="0"/>
              <a:t>("box");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Collections.sort</a:t>
            </a:r>
            <a:r>
              <a:rPr lang="en-US" altLang="ko-KR" sz="1400" dirty="0"/>
              <a:t>(list, (s1, s2) -&gt; s1.compareToIgnoreCase(s2));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(list);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2549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4940</TotalTime>
  <Words>943</Words>
  <Application>Microsoft Office PowerPoint</Application>
  <PresentationFormat>와이드스크린</PresentationFormat>
  <Paragraphs>160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10_Office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mwJung</cp:lastModifiedBy>
  <cp:revision>313</cp:revision>
  <cp:lastPrinted>2020-10-31T14:25:10Z</cp:lastPrinted>
  <dcterms:created xsi:type="dcterms:W3CDTF">2020-08-17T03:45:59Z</dcterms:created>
  <dcterms:modified xsi:type="dcterms:W3CDTF">2020-11-17T19:40:20Z</dcterms:modified>
</cp:coreProperties>
</file>