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76" r:id="rId5"/>
    <p:sldId id="259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Optional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Optional </a:t>
            </a:r>
            <a:r>
              <a:rPr lang="ko-KR" altLang="en-US" dirty="0" smtClean="0">
                <a:solidFill>
                  <a:schemeClr val="tx1"/>
                </a:solidFill>
              </a:rPr>
              <a:t>클래스의 </a:t>
            </a:r>
            <a:r>
              <a:rPr lang="ko-KR" altLang="en-US" dirty="0" smtClean="0">
                <a:solidFill>
                  <a:schemeClr val="tx1"/>
                </a:solidFill>
              </a:rPr>
              <a:t>이해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코드를 작성하고 실행하다 보면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NullPointerException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예외를 자주 보게 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이에 대한 처리를 고려하고 코드를 작성해야 하는데 매우 귀찮은 작업이므로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Optional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통해 처리할 수 있도록 자바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소개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NullPorinterException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예외의 발생 상황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클래스를 정의할 때 모든 인스턴스 변수를 항상 유효한 값으로 채우지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클래스의 멤버 변수 중 일부에 </a:t>
            </a:r>
            <a:r>
              <a:rPr lang="en-US" altLang="ko-KR" sz="1400" dirty="0" smtClean="0">
                <a:solidFill>
                  <a:schemeClr val="tx1"/>
                </a:solidFill>
              </a:rPr>
              <a:t>null</a:t>
            </a:r>
            <a:r>
              <a:rPr lang="ko-KR" altLang="en-US" sz="1400" dirty="0" smtClean="0">
                <a:solidFill>
                  <a:schemeClr val="tx1"/>
                </a:solidFill>
              </a:rPr>
              <a:t>이 저장될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이러한 </a:t>
            </a:r>
            <a:r>
              <a:rPr lang="en-US" altLang="ko-KR" sz="1400" dirty="0" smtClean="0">
                <a:solidFill>
                  <a:schemeClr val="tx1"/>
                </a:solidFill>
              </a:rPr>
              <a:t>null</a:t>
            </a:r>
            <a:r>
              <a:rPr lang="ko-KR" altLang="en-US" sz="1400" dirty="0" smtClean="0">
                <a:solidFill>
                  <a:schemeClr val="tx1"/>
                </a:solidFill>
              </a:rPr>
              <a:t>을 처리하기 위해 코드가 길어지고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복잡해지지만 </a:t>
            </a:r>
            <a:r>
              <a:rPr lang="en-US" altLang="ko-KR" sz="1400" dirty="0" smtClean="0">
                <a:solidFill>
                  <a:schemeClr val="tx1"/>
                </a:solidFill>
              </a:rPr>
              <a:t>Optional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이용하면 쉽게 처리 가능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Optional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Optional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4" y="1283562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Friend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Company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;    // null </a:t>
            </a:r>
            <a:r>
              <a:rPr lang="ko-KR" altLang="en-US" sz="1400" dirty="0"/>
              <a:t>일 수 있음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Friend(String name, Company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this.cmp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 return name; }</a:t>
            </a:r>
          </a:p>
          <a:p>
            <a:pPr defTabSz="360000"/>
            <a:r>
              <a:rPr lang="en-US" altLang="ko-KR" sz="1400" dirty="0"/>
              <a:t>    public Company </a:t>
            </a:r>
            <a:r>
              <a:rPr lang="en-US" altLang="ko-KR" sz="1400" dirty="0" err="1"/>
              <a:t>getCmp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;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2721" y="1283562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Company {</a:t>
            </a:r>
          </a:p>
          <a:p>
            <a:pPr defTabSz="360000"/>
            <a:r>
              <a:rPr lang="en-US" altLang="ko-KR" sz="1400" dirty="0"/>
              <a:t>    private String </a:t>
            </a:r>
            <a:r>
              <a:rPr lang="en-US" altLang="ko-KR" sz="1400" dirty="0" err="1"/>
              <a:t>cName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cInfo</a:t>
            </a:r>
            <a:r>
              <a:rPr lang="en-US" altLang="ko-KR" sz="1400" dirty="0"/>
              <a:t>;     // null </a:t>
            </a:r>
            <a:r>
              <a:rPr lang="ko-KR" altLang="en-US" sz="1400" dirty="0"/>
              <a:t>일 수 있음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Company(String </a:t>
            </a:r>
            <a:r>
              <a:rPr lang="en-US" altLang="ko-KR" sz="1400" dirty="0" err="1"/>
              <a:t>cName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cInfo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this.cName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cName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this.cInfo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cInfo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getcName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cName</a:t>
            </a:r>
            <a:r>
              <a:rPr lang="en-US" altLang="ko-KR" sz="1400" dirty="0"/>
              <a:t>; }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getcInfo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cInfo</a:t>
            </a:r>
            <a:r>
              <a:rPr lang="en-US" altLang="ko-KR" sz="1400" dirty="0"/>
              <a:t>;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75544" y="3535211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String phone;   // null </a:t>
            </a:r>
            <a:r>
              <a:rPr lang="ko-KR" altLang="en-US" sz="1400" dirty="0"/>
              <a:t>일 수 있음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adrs</a:t>
            </a:r>
            <a:r>
              <a:rPr lang="en-US" altLang="ko-KR" sz="1400" dirty="0"/>
              <a:t>;    // null </a:t>
            </a:r>
            <a:r>
              <a:rPr lang="ko-KR" altLang="en-US" sz="1400" dirty="0"/>
              <a:t>일 수 있음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(String phone, String </a:t>
            </a:r>
            <a:r>
              <a:rPr lang="en-US" altLang="ko-KR" sz="1400" dirty="0" err="1"/>
              <a:t>adrs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this.adrs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adrs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 return phone; }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getAdrs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adrs</a:t>
            </a:r>
            <a:r>
              <a:rPr lang="en-US" altLang="ko-KR" sz="1400" dirty="0"/>
              <a:t>;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62721" y="3535211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Company {</a:t>
            </a:r>
          </a:p>
          <a:p>
            <a:pPr defTabSz="360000"/>
            <a:r>
              <a:rPr lang="en-US" altLang="ko-KR" sz="1400" dirty="0"/>
              <a:t>    private String </a:t>
            </a:r>
            <a:r>
              <a:rPr lang="en-US" altLang="ko-KR" sz="1400" dirty="0" err="1"/>
              <a:t>cName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cInfo</a:t>
            </a:r>
            <a:r>
              <a:rPr lang="en-US" altLang="ko-KR" sz="1400" dirty="0"/>
              <a:t>;     // null </a:t>
            </a:r>
            <a:r>
              <a:rPr lang="ko-KR" altLang="en-US" sz="1400" dirty="0"/>
              <a:t>일 수 있음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Company(String </a:t>
            </a:r>
            <a:r>
              <a:rPr lang="en-US" altLang="ko-KR" sz="1400" dirty="0" err="1"/>
              <a:t>cName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cInfo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this.cName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cName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this.cInfo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cInfo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getcName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cName</a:t>
            </a:r>
            <a:r>
              <a:rPr lang="en-US" altLang="ko-KR" sz="1400" dirty="0"/>
              <a:t>; }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getcInfo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cInfo</a:t>
            </a:r>
            <a:r>
              <a:rPr lang="en-US" altLang="ko-KR" sz="1400" dirty="0"/>
              <a:t>;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90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친구가 휴직 상태이거나 회사에 재직 중이라도 업무용 전화번호가 없다면 해당 멤버 변수에는 </a:t>
            </a:r>
            <a:r>
              <a:rPr lang="en-US" altLang="ko-KR" sz="1400" dirty="0" smtClean="0">
                <a:solidFill>
                  <a:schemeClr val="tx1"/>
                </a:solidFill>
              </a:rPr>
              <a:t>null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 가능성 존재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친구가 재직 중인 회사의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추조를</a:t>
            </a:r>
            <a:r>
              <a:rPr lang="ko-KR" altLang="en-US" sz="1400" dirty="0" smtClean="0">
                <a:solidFill>
                  <a:schemeClr val="tx1"/>
                </a:solidFill>
              </a:rPr>
              <a:t> 출력하는 일이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showCompAddr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400" dirty="0" smtClean="0">
                <a:solidFill>
                  <a:schemeClr val="tx1"/>
                </a:solidFill>
              </a:rPr>
              <a:t> 같이 복잡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Optional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4" y="1283562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NullPointerCaseStudy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</a:t>
            </a:r>
            <a:r>
              <a:rPr lang="en-US" altLang="ko-KR" sz="1400" dirty="0" err="1"/>
              <a:t>showCompAddr</a:t>
            </a:r>
            <a:r>
              <a:rPr lang="en-US" altLang="ko-KR" sz="1400" dirty="0"/>
              <a:t>(Friend f) {</a:t>
            </a:r>
          </a:p>
          <a:p>
            <a:pPr defTabSz="360000"/>
            <a:r>
              <a:rPr lang="en-US" altLang="ko-KR" sz="1400" dirty="0"/>
              <a:t>        String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null;</a:t>
            </a:r>
          </a:p>
          <a:p>
            <a:pPr defTabSz="360000"/>
            <a:r>
              <a:rPr lang="en-US" altLang="ko-KR" sz="1400" dirty="0"/>
              <a:t>        if (f != null) {</a:t>
            </a:r>
          </a:p>
          <a:p>
            <a:pPr defTabSz="360000"/>
            <a:r>
              <a:rPr lang="en-US" altLang="ko-KR" sz="1400" dirty="0"/>
              <a:t>            Company com = </a:t>
            </a:r>
            <a:r>
              <a:rPr lang="en-US" altLang="ko-KR" sz="1400" dirty="0" err="1"/>
              <a:t>f.getCmp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    if(com != null)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info = </a:t>
            </a:r>
            <a:r>
              <a:rPr lang="en-US" altLang="ko-KR" sz="1400" dirty="0" err="1"/>
              <a:t>com.getcInfo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        if (info != null) {</a:t>
            </a:r>
          </a:p>
          <a:p>
            <a:pPr defTabSz="360000"/>
            <a:r>
              <a:rPr lang="en-US" altLang="ko-KR" sz="1400" dirty="0"/>
              <a:t>                   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info.getAdrs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        }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2721" y="1283562"/>
            <a:ext cx="518717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!= null)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} else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("There's no address information.");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ci = new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("1111111", "</a:t>
            </a:r>
            <a:r>
              <a:rPr lang="ko-KR" altLang="en-US" sz="1400" dirty="0"/>
              <a:t>한국</a:t>
            </a:r>
            <a:r>
              <a:rPr lang="en-US" altLang="ko-KR" sz="1400" dirty="0"/>
              <a:t>");</a:t>
            </a:r>
          </a:p>
          <a:p>
            <a:pPr defTabSz="360000"/>
            <a:r>
              <a:rPr lang="en-US" altLang="ko-KR" sz="1400" dirty="0"/>
              <a:t>        Company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 = new Company("</a:t>
            </a:r>
            <a:r>
              <a:rPr lang="ko-KR" altLang="en-US" sz="1400" dirty="0"/>
              <a:t>네이버</a:t>
            </a:r>
            <a:r>
              <a:rPr lang="en-US" altLang="ko-KR" sz="1400" dirty="0"/>
              <a:t>", ci);</a:t>
            </a:r>
          </a:p>
          <a:p>
            <a:pPr defTabSz="360000"/>
            <a:r>
              <a:rPr lang="en-US" altLang="ko-KR" sz="1400" dirty="0"/>
              <a:t>        Friend </a:t>
            </a:r>
            <a:r>
              <a:rPr lang="en-US" altLang="ko-KR" sz="1400" dirty="0" err="1"/>
              <a:t>frn</a:t>
            </a:r>
            <a:r>
              <a:rPr lang="en-US" altLang="ko-KR" sz="1400" dirty="0"/>
              <a:t> = new Friend("</a:t>
            </a:r>
            <a:r>
              <a:rPr lang="ko-KR" altLang="en-US" sz="1400" dirty="0"/>
              <a:t>정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showCompAddr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frn</a:t>
            </a:r>
            <a:r>
              <a:rPr lang="en-US" altLang="ko-KR" sz="1400" dirty="0" smtClean="0"/>
              <a:t>);  // </a:t>
            </a:r>
            <a:r>
              <a:rPr lang="ko-KR" altLang="en-US" sz="1400" dirty="0" smtClean="0"/>
              <a:t>친구가 다니는 회사 주소 출력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501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Optional </a:t>
            </a:r>
            <a:r>
              <a:rPr lang="ko-KR" altLang="en-US" dirty="0" smtClean="0">
                <a:solidFill>
                  <a:schemeClr val="tx1"/>
                </a:solidFill>
              </a:rPr>
              <a:t>클래스의 기본적인 사용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java.util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패키지에 존재하며 다음과 같이 정의되어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Optional</a:t>
            </a:r>
            <a:r>
              <a:rPr lang="ko-KR" altLang="en-US" sz="1400" dirty="0" smtClean="0">
                <a:solidFill>
                  <a:schemeClr val="tx1"/>
                </a:solidFill>
              </a:rPr>
              <a:t>은 멤버 </a:t>
            </a:r>
            <a:r>
              <a:rPr lang="en-US" altLang="ko-KR" sz="1400" dirty="0" smtClean="0">
                <a:solidFill>
                  <a:schemeClr val="tx1"/>
                </a:solidFill>
              </a:rPr>
              <a:t>value</a:t>
            </a:r>
            <a:r>
              <a:rPr lang="ko-KR" altLang="en-US" sz="1400" dirty="0" smtClean="0">
                <a:solidFill>
                  <a:schemeClr val="tx1"/>
                </a:solidFill>
              </a:rPr>
              <a:t>에 인스턴스를 저장하는 일종의 래퍼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Optional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생성 방법에는 다음 두 가지 방법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Optional.of</a:t>
            </a:r>
            <a:r>
              <a:rPr lang="en-US" altLang="ko-KR" sz="1400" dirty="0" smtClean="0">
                <a:solidFill>
                  <a:schemeClr val="tx1"/>
                </a:solidFill>
              </a:rPr>
              <a:t>( ) : null</a:t>
            </a:r>
            <a:r>
              <a:rPr lang="ko-KR" altLang="en-US" sz="1400" dirty="0" smtClean="0">
                <a:solidFill>
                  <a:schemeClr val="tx1"/>
                </a:solidFill>
              </a:rPr>
              <a:t>을 인자로 전달할 수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Optional.ofNullable</a:t>
            </a:r>
            <a:r>
              <a:rPr lang="en-US" altLang="ko-KR" sz="1400" dirty="0" smtClean="0">
                <a:solidFill>
                  <a:schemeClr val="tx1"/>
                </a:solidFill>
              </a:rPr>
              <a:t>( ) : </a:t>
            </a:r>
            <a:r>
              <a:rPr lang="en-US" altLang="ko-KR" sz="1400" dirty="0" smtClean="0">
                <a:solidFill>
                  <a:schemeClr val="tx1"/>
                </a:solidFill>
              </a:rPr>
              <a:t>null</a:t>
            </a:r>
            <a:r>
              <a:rPr lang="ko-KR" altLang="en-US" sz="1400" dirty="0" smtClean="0">
                <a:solidFill>
                  <a:schemeClr val="tx1"/>
                </a:solidFill>
              </a:rPr>
              <a:t>을 인자로 전달할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예제에서는 </a:t>
            </a:r>
            <a:r>
              <a:rPr lang="en-US" altLang="ko-KR" sz="1400" dirty="0" smtClean="0">
                <a:solidFill>
                  <a:schemeClr val="tx1"/>
                </a:solidFill>
              </a:rPr>
              <a:t>Optional</a:t>
            </a:r>
            <a:r>
              <a:rPr lang="ko-KR" altLang="en-US" sz="1400" dirty="0" smtClean="0">
                <a:solidFill>
                  <a:schemeClr val="tx1"/>
                </a:solidFill>
              </a:rPr>
              <a:t>의 매력 확인할 수 없음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Optional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8401" y="2050313"/>
            <a:ext cx="104384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final class Optional&lt;T&gt; extends Object {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private final T value;	// </a:t>
            </a:r>
            <a:r>
              <a:rPr lang="ko-KR" altLang="en-US" sz="1400" dirty="0" smtClean="0"/>
              <a:t>임 </a:t>
            </a:r>
            <a:r>
              <a:rPr lang="ko-KR" altLang="en-US" sz="1400" dirty="0" err="1" smtClean="0"/>
              <a:t>참조변수를</a:t>
            </a:r>
            <a:r>
              <a:rPr lang="ko-KR" altLang="en-US" sz="1400" dirty="0" smtClean="0"/>
              <a:t> 통해 저장 진행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smtClean="0"/>
              <a:t>…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75544" y="3345917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StringOptional1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Optional&lt;String&gt; os1 = </a:t>
            </a:r>
            <a:r>
              <a:rPr lang="en-US" altLang="ko-KR" sz="1400" dirty="0" err="1"/>
              <a:t>Optional.of</a:t>
            </a:r>
            <a:r>
              <a:rPr lang="en-US" altLang="ko-KR" sz="1400" dirty="0"/>
              <a:t>(new String("Toy1"));</a:t>
            </a:r>
          </a:p>
          <a:p>
            <a:pPr defTabSz="360000"/>
            <a:r>
              <a:rPr lang="en-US" altLang="ko-KR" sz="1400" dirty="0"/>
              <a:t>        Optional&lt;String&gt; os2 = </a:t>
            </a:r>
            <a:r>
              <a:rPr lang="en-US" altLang="ko-KR" sz="1400" dirty="0" err="1"/>
              <a:t>Optional.ofNullable</a:t>
            </a:r>
            <a:r>
              <a:rPr lang="en-US" altLang="ko-KR" sz="1400" dirty="0"/>
              <a:t>(new String("Toy2</a:t>
            </a:r>
            <a:r>
              <a:rPr lang="en-US" altLang="ko-KR" sz="1400" dirty="0" smtClean="0"/>
              <a:t>"));</a:t>
            </a:r>
          </a:p>
          <a:p>
            <a:pPr defTabSz="360000"/>
            <a:r>
              <a:rPr lang="en-US" altLang="ko-KR" sz="1400" dirty="0" smtClean="0"/>
              <a:t>        if (os1.isPresent()) {	// </a:t>
            </a:r>
            <a:r>
              <a:rPr lang="ko-KR" altLang="en-US" sz="1400" dirty="0" smtClean="0"/>
              <a:t>내용 존재 시 </a:t>
            </a:r>
            <a:r>
              <a:rPr lang="en-US" altLang="ko-KR" sz="1400" dirty="0" smtClean="0"/>
              <a:t>true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062721" y="3345917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(os1.get());	// get() </a:t>
            </a:r>
            <a:r>
              <a:rPr lang="ko-KR" altLang="en-US" sz="1400" dirty="0" smtClean="0"/>
              <a:t>내용 반환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if (os2.isPresent())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(os2.get());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ifPresent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public void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ifPresent</a:t>
            </a:r>
            <a:r>
              <a:rPr lang="en-US" altLang="ko-KR" sz="1400" dirty="0" smtClean="0">
                <a:solidFill>
                  <a:schemeClr val="tx1"/>
                </a:solidFill>
              </a:rPr>
              <a:t>(Consumer&lt;? super T&gt; consumer)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ifPresent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400" dirty="0" smtClean="0">
                <a:solidFill>
                  <a:schemeClr val="tx1"/>
                </a:solidFill>
              </a:rPr>
              <a:t> 또는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호출을 인자로 전달해야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ifPresent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</a:t>
            </a:r>
            <a:r>
              <a:rPr lang="en-US" altLang="ko-KR" sz="1400" dirty="0" smtClean="0">
                <a:solidFill>
                  <a:schemeClr val="tx1"/>
                </a:solidFill>
              </a:rPr>
              <a:t>Optional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인스턴스가 저장하고 있는 내용이 있으면 이 내용이 인자로 전달되면서 </a:t>
            </a:r>
            <a:r>
              <a:rPr lang="en-US" altLang="ko-KR" sz="14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저장하고 있는 내용이 없으면 아무 일도 일어나지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 </a:t>
            </a:r>
            <a:r>
              <a:rPr lang="en-US" altLang="ko-KR" sz="1400" dirty="0" smtClean="0">
                <a:solidFill>
                  <a:schemeClr val="tx1"/>
                </a:solidFill>
              </a:rPr>
              <a:t>“if (os1.isPresent())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(os1.get())”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문장을 </a:t>
            </a:r>
            <a:r>
              <a:rPr lang="en-US" altLang="ko-KR" sz="1400" dirty="0" smtClean="0">
                <a:solidFill>
                  <a:schemeClr val="tx1"/>
                </a:solidFill>
              </a:rPr>
              <a:t>“os1.ifPresent(s -&gt;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(s))”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줄일 수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Optional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8401" y="1321491"/>
            <a:ext cx="1043848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StringOptional2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Optional&lt;String&gt; os1 = </a:t>
            </a:r>
            <a:r>
              <a:rPr lang="en-US" altLang="ko-KR" sz="1400" dirty="0" err="1"/>
              <a:t>Optional.of</a:t>
            </a:r>
            <a:r>
              <a:rPr lang="en-US" altLang="ko-KR" sz="1400" dirty="0"/>
              <a:t>(new String("Toy1"));</a:t>
            </a:r>
          </a:p>
          <a:p>
            <a:pPr defTabSz="360000"/>
            <a:r>
              <a:rPr lang="en-US" altLang="ko-KR" sz="1400" dirty="0"/>
              <a:t>        Optional&lt;String&gt; os2 = </a:t>
            </a:r>
            <a:r>
              <a:rPr lang="en-US" altLang="ko-KR" sz="1400" dirty="0" err="1"/>
              <a:t>Optional.ofNullable</a:t>
            </a:r>
            <a:r>
              <a:rPr lang="en-US" altLang="ko-KR" sz="1400" dirty="0"/>
              <a:t>(new String("Toy2"));</a:t>
            </a:r>
          </a:p>
          <a:p>
            <a:pPr defTabSz="360000"/>
            <a:r>
              <a:rPr lang="en-US" altLang="ko-KR" sz="1400" dirty="0"/>
              <a:t>        os1.ifPresent(s -&gt;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(s));</a:t>
            </a:r>
          </a:p>
          <a:p>
            <a:pPr defTabSz="360000"/>
            <a:r>
              <a:rPr lang="en-US" altLang="ko-KR" sz="1400" dirty="0"/>
              <a:t>        os2.ifPresent(</a:t>
            </a:r>
            <a:r>
              <a:rPr lang="en-US" altLang="ko-KR" sz="1400" dirty="0" err="1"/>
              <a:t>System.out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26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Optional </a:t>
            </a:r>
            <a:r>
              <a:rPr lang="ko-KR" altLang="en-US" dirty="0" smtClean="0">
                <a:solidFill>
                  <a:schemeClr val="tx1"/>
                </a:solidFill>
              </a:rPr>
              <a:t>클래스의 </a:t>
            </a:r>
            <a:r>
              <a:rPr lang="en-US" altLang="ko-KR" dirty="0" smtClean="0">
                <a:solidFill>
                  <a:schemeClr val="tx1"/>
                </a:solidFill>
              </a:rPr>
              <a:t>if ~ else</a:t>
            </a:r>
            <a:r>
              <a:rPr lang="ko-KR" altLang="en-US" dirty="0" smtClean="0">
                <a:solidFill>
                  <a:schemeClr val="tx1"/>
                </a:solidFill>
              </a:rPr>
              <a:t>문 대체 </a:t>
            </a:r>
            <a:r>
              <a:rPr lang="en-US" altLang="ko-KR" dirty="0" smtClean="0">
                <a:solidFill>
                  <a:schemeClr val="tx1"/>
                </a:solidFill>
              </a:rPr>
              <a:t>: map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소개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Optional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사용하여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if </a:t>
            </a:r>
            <a:r>
              <a:rPr lang="ko-KR" altLang="en-US" sz="1400" dirty="0" smtClean="0">
                <a:solidFill>
                  <a:schemeClr val="tx1"/>
                </a:solidFill>
              </a:rPr>
              <a:t>뿐 아니라 </a:t>
            </a:r>
            <a:r>
              <a:rPr lang="en-US" altLang="ko-KR" sz="1400" dirty="0" smtClean="0">
                <a:solidFill>
                  <a:schemeClr val="tx1"/>
                </a:solidFill>
              </a:rPr>
              <a:t>if ~ else</a:t>
            </a:r>
            <a:r>
              <a:rPr lang="ko-KR" altLang="en-US" sz="1400" dirty="0" smtClean="0">
                <a:solidFill>
                  <a:schemeClr val="tx1"/>
                </a:solidFill>
              </a:rPr>
              <a:t>도 대체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코드는 </a:t>
            </a:r>
            <a:r>
              <a:rPr lang="en-US" altLang="ko-KR" sz="1400" dirty="0" smtClean="0">
                <a:solidFill>
                  <a:schemeClr val="tx1"/>
                </a:solidFill>
              </a:rPr>
              <a:t>phone</a:t>
            </a:r>
            <a:r>
              <a:rPr lang="ko-KR" altLang="en-US" sz="1400" dirty="0" smtClean="0">
                <a:solidFill>
                  <a:schemeClr val="tx1"/>
                </a:solidFill>
              </a:rPr>
              <a:t>과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adrs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dirty="0" smtClean="0">
                <a:solidFill>
                  <a:schemeClr val="tx1"/>
                </a:solidFill>
              </a:rPr>
              <a:t>null</a:t>
            </a:r>
            <a:r>
              <a:rPr lang="ko-KR" altLang="en-US" sz="1400" dirty="0" smtClean="0">
                <a:solidFill>
                  <a:schemeClr val="tx1"/>
                </a:solidFill>
              </a:rPr>
              <a:t>일 수 있으므로 이를 구분하여 실행하려면 </a:t>
            </a:r>
            <a:r>
              <a:rPr lang="en-US" altLang="ko-KR" sz="1400" dirty="0" smtClean="0">
                <a:solidFill>
                  <a:schemeClr val="tx1"/>
                </a:solidFill>
              </a:rPr>
              <a:t>if ~ else</a:t>
            </a:r>
            <a:r>
              <a:rPr lang="ko-KR" altLang="en-US" sz="1400" dirty="0" smtClean="0">
                <a:solidFill>
                  <a:schemeClr val="tx1"/>
                </a:solidFill>
              </a:rPr>
              <a:t>문을 사용하였음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Optional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활용하면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if ~ else </a:t>
            </a:r>
            <a:r>
              <a:rPr lang="ko-KR" altLang="en-US" sz="1400" dirty="0" smtClean="0">
                <a:solidFill>
                  <a:schemeClr val="tx1"/>
                </a:solidFill>
              </a:rPr>
              <a:t>없이도 위와 같은 구분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Optional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4" y="2007568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String phone;   // null </a:t>
            </a:r>
            <a:r>
              <a:rPr lang="ko-KR" altLang="en-US" sz="1400" dirty="0"/>
              <a:t>일 수 있음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adrs</a:t>
            </a:r>
            <a:r>
              <a:rPr lang="en-US" altLang="ko-KR" sz="1400" dirty="0"/>
              <a:t>;    // null </a:t>
            </a:r>
            <a:r>
              <a:rPr lang="ko-KR" altLang="en-US" sz="1400" dirty="0"/>
              <a:t>일 수 있음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</a:t>
            </a:r>
            <a:r>
              <a:rPr lang="en-US" altLang="ko-KR" sz="1400" dirty="0" err="1"/>
              <a:t>ContInfo</a:t>
            </a:r>
            <a:r>
              <a:rPr lang="en-US" altLang="ko-KR" sz="1400" dirty="0"/>
              <a:t>(String phone, String </a:t>
            </a:r>
            <a:r>
              <a:rPr lang="en-US" altLang="ko-KR" sz="1400" dirty="0" err="1"/>
              <a:t>adrs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this.adrs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adrs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 return phone; }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getAdrs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adrs</a:t>
            </a:r>
            <a:r>
              <a:rPr lang="en-US" altLang="ko-KR" sz="1400" dirty="0"/>
              <a:t>;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62721" y="2007568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  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ci.phone</a:t>
            </a:r>
            <a:r>
              <a:rPr lang="en-US" altLang="ko-KR" sz="1400" dirty="0"/>
              <a:t> != null) {</a:t>
            </a:r>
          </a:p>
          <a:p>
            <a:pPr defTabSz="360000"/>
            <a:r>
              <a:rPr lang="en-US" altLang="ko-KR" sz="1400" dirty="0"/>
              <a:t>            phone = </a:t>
            </a:r>
            <a:r>
              <a:rPr lang="en-US" altLang="ko-KR" sz="1400" dirty="0" err="1"/>
              <a:t>ci.getPhone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} else {</a:t>
            </a:r>
          </a:p>
          <a:p>
            <a:pPr defTabSz="360000"/>
            <a:r>
              <a:rPr lang="en-US" altLang="ko-KR" sz="1400" dirty="0"/>
              <a:t>            phone = "</a:t>
            </a:r>
            <a:r>
              <a:rPr lang="ko-KR" altLang="en-US" sz="1400" dirty="0"/>
              <a:t>전화번호가 없습니다</a:t>
            </a:r>
            <a:r>
              <a:rPr lang="en-US" altLang="ko-KR" sz="1400" dirty="0"/>
              <a:t>.";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if (</a:t>
            </a:r>
            <a:r>
              <a:rPr lang="en-US" altLang="ko-KR" sz="1400" dirty="0" err="1"/>
              <a:t>ci.adrs</a:t>
            </a:r>
            <a:r>
              <a:rPr lang="en-US" altLang="ko-KR" sz="1400" dirty="0"/>
              <a:t> != null)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ci.getAdrs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} else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"</a:t>
            </a:r>
            <a:r>
              <a:rPr lang="ko-KR" altLang="en-US" sz="1400" dirty="0"/>
              <a:t>주소가 없습니다</a:t>
            </a:r>
            <a:r>
              <a:rPr lang="en-US" altLang="ko-KR" sz="1400" dirty="0"/>
              <a:t>.";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(phone);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75543" y="4254337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/>
              <a:t>public class IfElseOptional {</a:t>
            </a:r>
          </a:p>
          <a:p>
            <a:pPr defTabSz="360000"/>
            <a:r>
              <a:rPr lang="en-US" altLang="ko-KR" sz="1400"/>
              <a:t>    public static void main(String[] args) {</a:t>
            </a:r>
          </a:p>
          <a:p>
            <a:pPr defTabSz="360000"/>
            <a:r>
              <a:rPr lang="en-US" altLang="ko-KR" sz="1400"/>
              <a:t>        ContInfo ci = new ContInfo(null, "</a:t>
            </a:r>
            <a:r>
              <a:rPr lang="ko-KR" altLang="en-US" sz="1400"/>
              <a:t>한국</a:t>
            </a:r>
            <a:r>
              <a:rPr lang="en-US" altLang="ko-KR" sz="1400"/>
              <a:t>");</a:t>
            </a:r>
          </a:p>
          <a:p>
            <a:pPr defTabSz="360000"/>
            <a:r>
              <a:rPr lang="en-US" altLang="ko-KR" sz="1400"/>
              <a:t>        String phone;</a:t>
            </a:r>
          </a:p>
          <a:p>
            <a:pPr defTabSz="360000"/>
            <a:r>
              <a:rPr lang="en-US" altLang="ko-KR" sz="1400"/>
              <a:t>        String addr;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839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if~else</a:t>
            </a:r>
            <a:r>
              <a:rPr lang="ko-KR" altLang="en-US" sz="1400" dirty="0" smtClean="0">
                <a:solidFill>
                  <a:schemeClr val="tx1"/>
                </a:solidFill>
              </a:rPr>
              <a:t>를 대체하기 위한 </a:t>
            </a:r>
            <a:r>
              <a:rPr lang="en-US" altLang="ko-KR" sz="1400" dirty="0" smtClean="0">
                <a:solidFill>
                  <a:schemeClr val="tx1"/>
                </a:solidFill>
              </a:rPr>
              <a:t>map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소개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map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public &lt;U&gt; Optional&lt;U&gt; map(Function&lt;? super T, ? extends U&gt; mapper)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</a:t>
            </a:r>
            <a:r>
              <a:rPr lang="en-US" altLang="ko-KR" sz="1400" dirty="0" smtClean="0">
                <a:solidFill>
                  <a:schemeClr val="tx1"/>
                </a:solidFill>
              </a:rPr>
              <a:t>map </a:t>
            </a:r>
            <a:r>
              <a:rPr lang="ko-KR" altLang="en-US" sz="1400" dirty="0" smtClean="0">
                <a:solidFill>
                  <a:schemeClr val="tx1"/>
                </a:solidFill>
              </a:rPr>
              <a:t>호출 시 </a:t>
            </a:r>
            <a:r>
              <a:rPr lang="en-US" altLang="ko-KR" sz="1400" dirty="0" smtClean="0">
                <a:solidFill>
                  <a:schemeClr val="tx1"/>
                </a:solidFill>
              </a:rPr>
              <a:t>Function&lt;T, U&gt;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“U apply(T t)”</a:t>
            </a:r>
            <a:r>
              <a:rPr lang="ko-KR" altLang="en-US" sz="1400" dirty="0" smtClean="0">
                <a:solidFill>
                  <a:schemeClr val="tx1"/>
                </a:solidFill>
              </a:rPr>
              <a:t>의 구현에 해당하는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인자로 전달해야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코드에서는 </a:t>
            </a:r>
            <a:r>
              <a:rPr lang="en-US" altLang="ko-KR" sz="1400" dirty="0" smtClean="0">
                <a:solidFill>
                  <a:schemeClr val="tx1"/>
                </a:solidFill>
              </a:rPr>
              <a:t>Optional&lt;String&gt;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인스턴스를 대상으로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map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호출하므로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t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String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map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apply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반환하는 대상을 </a:t>
            </a:r>
            <a:r>
              <a:rPr lang="en-US" altLang="ko-KR" sz="1400" dirty="0" smtClean="0">
                <a:solidFill>
                  <a:schemeClr val="tx1"/>
                </a:solidFill>
              </a:rPr>
              <a:t>Optional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인스턴스에 담아서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Optional&lt;String&gt; os3 = os1.map(s -&gt; </a:t>
            </a:r>
            <a:r>
              <a:rPr lang="en-US" altLang="ko-KR" sz="1400" dirty="0" err="1">
                <a:solidFill>
                  <a:schemeClr val="tx1"/>
                </a:solidFill>
              </a:rPr>
              <a:t>s.replace</a:t>
            </a:r>
            <a:r>
              <a:rPr lang="en-US" altLang="ko-KR" sz="1400" dirty="0">
                <a:solidFill>
                  <a:schemeClr val="tx1"/>
                </a:solidFill>
              </a:rPr>
              <a:t>(' ', '_')).map(s -&gt; </a:t>
            </a:r>
            <a:r>
              <a:rPr lang="en-US" altLang="ko-KR" sz="1400" dirty="0" err="1">
                <a:solidFill>
                  <a:schemeClr val="tx1"/>
                </a:solidFill>
              </a:rPr>
              <a:t>s.toLowerCase</a:t>
            </a:r>
            <a:r>
              <a:rPr lang="en-US" altLang="ko-KR" sz="1400" dirty="0" smtClean="0">
                <a:solidFill>
                  <a:schemeClr val="tx1"/>
                </a:solidFill>
              </a:rPr>
              <a:t>());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os1.map(s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</a:rPr>
              <a:t>s.replace</a:t>
            </a:r>
            <a:r>
              <a:rPr lang="en-US" altLang="ko-KR" sz="1400" dirty="0">
                <a:solidFill>
                  <a:schemeClr val="tx1"/>
                </a:solidFill>
              </a:rPr>
              <a:t>(' ', </a:t>
            </a:r>
            <a:r>
              <a:rPr lang="en-US" altLang="ko-KR" sz="1400" dirty="0" smtClean="0">
                <a:solidFill>
                  <a:schemeClr val="tx1"/>
                </a:solidFill>
              </a:rPr>
              <a:t>'_')) : replace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공백을 </a:t>
            </a:r>
            <a:r>
              <a:rPr lang="en-US" altLang="ko-KR" sz="1400" dirty="0" smtClean="0">
                <a:solidFill>
                  <a:schemeClr val="tx1"/>
                </a:solidFill>
              </a:rPr>
              <a:t>“_”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바꾸므로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Optional_String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을 감싼 </a:t>
            </a:r>
            <a:r>
              <a:rPr lang="en-US" altLang="ko-KR" sz="1400" dirty="0" smtClean="0">
                <a:solidFill>
                  <a:schemeClr val="tx1"/>
                </a:solidFill>
              </a:rPr>
              <a:t>Optional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참조값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>
                <a:solidFill>
                  <a:schemeClr val="tx1"/>
                </a:solidFill>
              </a:rPr>
              <a:t>map(s -&gt; </a:t>
            </a:r>
            <a:r>
              <a:rPr lang="en-US" altLang="ko-KR" sz="1400" dirty="0" err="1">
                <a:solidFill>
                  <a:schemeClr val="tx1"/>
                </a:solidFill>
              </a:rPr>
              <a:t>s.toLowerCase</a:t>
            </a:r>
            <a:r>
              <a:rPr lang="en-US" altLang="ko-KR" sz="1400" dirty="0" smtClean="0">
                <a:solidFill>
                  <a:schemeClr val="tx1"/>
                </a:solidFill>
              </a:rPr>
              <a:t>()) : “</a:t>
            </a:r>
            <a:r>
              <a:rPr lang="en-US" altLang="ko-KR" sz="1400" dirty="0">
                <a:solidFill>
                  <a:schemeClr val="tx1"/>
                </a:solidFill>
              </a:rPr>
              <a:t>os1.map(s -&gt; </a:t>
            </a:r>
            <a:r>
              <a:rPr lang="en-US" altLang="ko-KR" sz="1400" dirty="0" err="1">
                <a:solidFill>
                  <a:schemeClr val="tx1"/>
                </a:solidFill>
              </a:rPr>
              <a:t>s.replace</a:t>
            </a:r>
            <a:r>
              <a:rPr lang="en-US" altLang="ko-KR" sz="1400" dirty="0">
                <a:solidFill>
                  <a:schemeClr val="tx1"/>
                </a:solidFill>
              </a:rPr>
              <a:t>(' ', </a:t>
            </a:r>
            <a:r>
              <a:rPr lang="en-US" altLang="ko-KR" sz="1400" dirty="0" smtClean="0">
                <a:solidFill>
                  <a:schemeClr val="tx1"/>
                </a:solidFill>
              </a:rPr>
              <a:t>'_'))”</a:t>
            </a:r>
            <a:r>
              <a:rPr lang="ko-KR" altLang="en-US" sz="1400" dirty="0" smtClean="0">
                <a:solidFill>
                  <a:schemeClr val="tx1"/>
                </a:solidFill>
              </a:rPr>
              <a:t>의 반환 값을 대상으로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Optional_String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optional_string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변경되고 이를 감싼 </a:t>
            </a:r>
            <a:r>
              <a:rPr lang="en-US" altLang="ko-KR" sz="1400" dirty="0" smtClean="0">
                <a:solidFill>
                  <a:schemeClr val="tx1"/>
                </a:solidFill>
              </a:rPr>
              <a:t>Optional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참조값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Optional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4" y="1613661"/>
            <a:ext cx="1043848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OptionalMap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Optional&lt;String&gt; os1 = </a:t>
            </a:r>
            <a:r>
              <a:rPr lang="en-US" altLang="ko-KR" sz="1400" dirty="0" err="1"/>
              <a:t>Optional.of</a:t>
            </a:r>
            <a:r>
              <a:rPr lang="en-US" altLang="ko-KR" sz="1400" dirty="0"/>
              <a:t>("Optional String");</a:t>
            </a:r>
          </a:p>
          <a:p>
            <a:pPr defTabSz="360000"/>
            <a:r>
              <a:rPr lang="en-US" altLang="ko-KR" sz="1400" dirty="0"/>
              <a:t>        Optional&lt;String&gt; os2 = os1.map(s -&gt; </a:t>
            </a:r>
            <a:r>
              <a:rPr lang="en-US" altLang="ko-KR" sz="1400" dirty="0" err="1"/>
              <a:t>s.toUpperCase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(os2.get());</a:t>
            </a:r>
          </a:p>
          <a:p>
            <a:pPr defTabSz="360000"/>
            <a:r>
              <a:rPr lang="en-US" altLang="ko-KR" sz="1400" dirty="0"/>
              <a:t>        Optional&lt;String&gt; os3 = os1.map(s -&gt; </a:t>
            </a:r>
            <a:r>
              <a:rPr lang="en-US" altLang="ko-KR" sz="1400" dirty="0" err="1"/>
              <a:t>s.replace</a:t>
            </a:r>
            <a:r>
              <a:rPr lang="en-US" altLang="ko-KR" sz="1400" dirty="0"/>
              <a:t>(' ', '_')).map(s -&gt; </a:t>
            </a:r>
            <a:r>
              <a:rPr lang="en-US" altLang="ko-KR" sz="1400" dirty="0" err="1"/>
              <a:t>s.toLowerCase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(os3.get());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4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1052</Words>
  <Application>Microsoft Office PowerPoint</Application>
  <PresentationFormat>와이드스크린</PresentationFormat>
  <Paragraphs>208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319</cp:revision>
  <cp:lastPrinted>2020-10-31T14:25:10Z</cp:lastPrinted>
  <dcterms:created xsi:type="dcterms:W3CDTF">2020-08-17T03:45:59Z</dcterms:created>
  <dcterms:modified xsi:type="dcterms:W3CDTF">2020-11-17T20:32:54Z</dcterms:modified>
</cp:coreProperties>
</file>