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35" autoAdjust="0"/>
    <p:restoredTop sz="94660"/>
  </p:normalViewPr>
  <p:slideViewPr>
    <p:cSldViewPr>
      <p:cViewPr>
        <p:scale>
          <a:sx n="200" d="100"/>
          <a:sy n="200" d="100"/>
        </p:scale>
        <p:origin x="450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6A25-1E75-4F48-B590-E97ADDA435A0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304A-D783-4AA1-A8CA-6280CAA41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43904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에러</a:t>
            </a:r>
            <a:endParaRPr lang="en-US" altLang="ko-KR" dirty="0"/>
          </a:p>
          <a:p>
            <a:r>
              <a:rPr lang="en-US" altLang="ko-KR" sz="1600" dirty="0" smtClean="0"/>
              <a:t> - compile error, runtime error </a:t>
            </a:r>
            <a:r>
              <a:rPr lang="ko-KR" altLang="en-US" sz="1600" dirty="0" err="1" smtClean="0"/>
              <a:t>두가지로</a:t>
            </a:r>
            <a:r>
              <a:rPr lang="ko-KR" altLang="en-US" sz="1600" dirty="0" smtClean="0"/>
              <a:t>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100010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86" y="114298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문법에러</a:t>
            </a:r>
            <a:endParaRPr lang="en-US" altLang="ko-KR" sz="1400" dirty="0" smtClean="0"/>
          </a:p>
          <a:p>
            <a:r>
              <a:rPr lang="ko-KR" altLang="en-US" sz="1400" dirty="0" smtClean="0"/>
              <a:t>컴파일 시에 발생하는 에러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740496" y="928672"/>
            <a:ext cx="402745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0364" y="1142984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로직에러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실행할 때 발생하는 에러 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685801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 rot="16200000" flipV="1">
            <a:off x="1107257" y="3178967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0034" y="2928934"/>
            <a:ext cx="164307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8662" y="414338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에러가 발생한 파일명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214546" y="2927346"/>
            <a:ext cx="14287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2357422" y="2928934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3174" y="371475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에러가 발생한 </a:t>
            </a:r>
            <a:r>
              <a:rPr lang="ko-KR" altLang="en-US" sz="1400" dirty="0" err="1" smtClean="0"/>
              <a:t>라인수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071802" y="2928934"/>
            <a:ext cx="41434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V="1">
            <a:off x="4866674" y="3286125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3927" y="378619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에러의 이유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V="1">
            <a:off x="2143108" y="3429000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0787" y="43356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대략의 위치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596" y="221455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컴파일 에러의 정보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5072074"/>
            <a:ext cx="572015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지역변수의 초기화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초기화하지 않은 변수를 직접 사용하면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가 발생한다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357554" y="542926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 flipV="1">
            <a:off x="3571868" y="521495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6182" y="492919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재할당</a:t>
            </a:r>
            <a:endParaRPr lang="ko-KR" altLang="en-US" sz="1200" dirty="0"/>
          </a:p>
        </p:txBody>
      </p:sp>
      <p:sp>
        <p:nvSpPr>
          <p:cNvPr id="40" name="자유형 39"/>
          <p:cNvSpPr/>
          <p:nvPr/>
        </p:nvSpPr>
        <p:spPr>
          <a:xfrm>
            <a:off x="1770770" y="5905500"/>
            <a:ext cx="510468" cy="228600"/>
          </a:xfrm>
          <a:custGeom>
            <a:avLst/>
            <a:gdLst>
              <a:gd name="connsiteX0" fmla="*/ 510468 w 510468"/>
              <a:gd name="connsiteY0" fmla="*/ 228600 h 228600"/>
              <a:gd name="connsiteX1" fmla="*/ 500943 w 510468"/>
              <a:gd name="connsiteY1" fmla="*/ 157163 h 228600"/>
              <a:gd name="connsiteX2" fmla="*/ 491418 w 510468"/>
              <a:gd name="connsiteY2" fmla="*/ 119063 h 228600"/>
              <a:gd name="connsiteX3" fmla="*/ 477130 w 510468"/>
              <a:gd name="connsiteY3" fmla="*/ 100013 h 228600"/>
              <a:gd name="connsiteX4" fmla="*/ 458080 w 510468"/>
              <a:gd name="connsiteY4" fmla="*/ 66675 h 228600"/>
              <a:gd name="connsiteX5" fmla="*/ 429505 w 510468"/>
              <a:gd name="connsiteY5" fmla="*/ 33338 h 228600"/>
              <a:gd name="connsiteX6" fmla="*/ 410455 w 510468"/>
              <a:gd name="connsiteY6" fmla="*/ 23813 h 228600"/>
              <a:gd name="connsiteX7" fmla="*/ 358068 w 510468"/>
              <a:gd name="connsiteY7" fmla="*/ 14288 h 228600"/>
              <a:gd name="connsiteX8" fmla="*/ 319968 w 510468"/>
              <a:gd name="connsiteY8" fmla="*/ 4763 h 228600"/>
              <a:gd name="connsiteX9" fmla="*/ 300918 w 510468"/>
              <a:gd name="connsiteY9" fmla="*/ 0 h 228600"/>
              <a:gd name="connsiteX10" fmla="*/ 186618 w 510468"/>
              <a:gd name="connsiteY10" fmla="*/ 4763 h 228600"/>
              <a:gd name="connsiteX11" fmla="*/ 167568 w 510468"/>
              <a:gd name="connsiteY11" fmla="*/ 14288 h 228600"/>
              <a:gd name="connsiteX12" fmla="*/ 138993 w 510468"/>
              <a:gd name="connsiteY12" fmla="*/ 23813 h 228600"/>
              <a:gd name="connsiteX13" fmla="*/ 110418 w 510468"/>
              <a:gd name="connsiteY13" fmla="*/ 47625 h 228600"/>
              <a:gd name="connsiteX14" fmla="*/ 86605 w 510468"/>
              <a:gd name="connsiteY14" fmla="*/ 76200 h 228600"/>
              <a:gd name="connsiteX15" fmla="*/ 67555 w 510468"/>
              <a:gd name="connsiteY15" fmla="*/ 104775 h 228600"/>
              <a:gd name="connsiteX16" fmla="*/ 58030 w 510468"/>
              <a:gd name="connsiteY16" fmla="*/ 123825 h 228600"/>
              <a:gd name="connsiteX17" fmla="*/ 53268 w 510468"/>
              <a:gd name="connsiteY17" fmla="*/ 138113 h 228600"/>
              <a:gd name="connsiteX18" fmla="*/ 38980 w 510468"/>
              <a:gd name="connsiteY18" fmla="*/ 147638 h 228600"/>
              <a:gd name="connsiteX19" fmla="*/ 29455 w 510468"/>
              <a:gd name="connsiteY19" fmla="*/ 161925 h 228600"/>
              <a:gd name="connsiteX20" fmla="*/ 15168 w 510468"/>
              <a:gd name="connsiteY20" fmla="*/ 176213 h 228600"/>
              <a:gd name="connsiteX21" fmla="*/ 10405 w 510468"/>
              <a:gd name="connsiteY21" fmla="*/ 190500 h 228600"/>
              <a:gd name="connsiteX22" fmla="*/ 880 w 510468"/>
              <a:gd name="connsiteY22" fmla="*/ 20955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0468" h="228600">
                <a:moveTo>
                  <a:pt x="510468" y="228600"/>
                </a:moveTo>
                <a:cubicBezTo>
                  <a:pt x="506156" y="189797"/>
                  <a:pt x="507049" y="190745"/>
                  <a:pt x="500943" y="157163"/>
                </a:cubicBezTo>
                <a:cubicBezTo>
                  <a:pt x="499899" y="151419"/>
                  <a:pt x="495823" y="126772"/>
                  <a:pt x="491418" y="119063"/>
                </a:cubicBezTo>
                <a:cubicBezTo>
                  <a:pt x="487480" y="112171"/>
                  <a:pt x="481893" y="106363"/>
                  <a:pt x="477130" y="100013"/>
                </a:cubicBezTo>
                <a:cubicBezTo>
                  <a:pt x="469653" y="70103"/>
                  <a:pt x="478109" y="90042"/>
                  <a:pt x="458080" y="66675"/>
                </a:cubicBezTo>
                <a:cubicBezTo>
                  <a:pt x="447808" y="54690"/>
                  <a:pt x="442570" y="42670"/>
                  <a:pt x="429505" y="33338"/>
                </a:cubicBezTo>
                <a:cubicBezTo>
                  <a:pt x="423728" y="29212"/>
                  <a:pt x="417190" y="26058"/>
                  <a:pt x="410455" y="23813"/>
                </a:cubicBezTo>
                <a:cubicBezTo>
                  <a:pt x="402180" y="21055"/>
                  <a:pt x="364797" y="15730"/>
                  <a:pt x="358068" y="14288"/>
                </a:cubicBezTo>
                <a:cubicBezTo>
                  <a:pt x="345268" y="11545"/>
                  <a:pt x="332668" y="7938"/>
                  <a:pt x="319968" y="4763"/>
                </a:cubicBezTo>
                <a:lnTo>
                  <a:pt x="300918" y="0"/>
                </a:lnTo>
                <a:cubicBezTo>
                  <a:pt x="262818" y="1588"/>
                  <a:pt x="224534" y="700"/>
                  <a:pt x="186618" y="4763"/>
                </a:cubicBezTo>
                <a:cubicBezTo>
                  <a:pt x="179559" y="5519"/>
                  <a:pt x="174160" y="11651"/>
                  <a:pt x="167568" y="14288"/>
                </a:cubicBezTo>
                <a:cubicBezTo>
                  <a:pt x="158246" y="18017"/>
                  <a:pt x="147347" y="18244"/>
                  <a:pt x="138993" y="23813"/>
                </a:cubicBezTo>
                <a:cubicBezTo>
                  <a:pt x="124945" y="33178"/>
                  <a:pt x="121877" y="33874"/>
                  <a:pt x="110418" y="47625"/>
                </a:cubicBezTo>
                <a:cubicBezTo>
                  <a:pt x="77273" y="87399"/>
                  <a:pt x="128337" y="34471"/>
                  <a:pt x="86605" y="76200"/>
                </a:cubicBezTo>
                <a:cubicBezTo>
                  <a:pt x="76390" y="106849"/>
                  <a:pt x="89851" y="73561"/>
                  <a:pt x="67555" y="104775"/>
                </a:cubicBezTo>
                <a:cubicBezTo>
                  <a:pt x="63428" y="110552"/>
                  <a:pt x="60827" y="117299"/>
                  <a:pt x="58030" y="123825"/>
                </a:cubicBezTo>
                <a:cubicBezTo>
                  <a:pt x="56053" y="128439"/>
                  <a:pt x="56404" y="134193"/>
                  <a:pt x="53268" y="138113"/>
                </a:cubicBezTo>
                <a:cubicBezTo>
                  <a:pt x="49692" y="142583"/>
                  <a:pt x="43743" y="144463"/>
                  <a:pt x="38980" y="147638"/>
                </a:cubicBezTo>
                <a:cubicBezTo>
                  <a:pt x="35805" y="152400"/>
                  <a:pt x="33119" y="157528"/>
                  <a:pt x="29455" y="161925"/>
                </a:cubicBezTo>
                <a:cubicBezTo>
                  <a:pt x="25143" y="167099"/>
                  <a:pt x="18904" y="170609"/>
                  <a:pt x="15168" y="176213"/>
                </a:cubicBezTo>
                <a:cubicBezTo>
                  <a:pt x="12383" y="180390"/>
                  <a:pt x="12650" y="186010"/>
                  <a:pt x="10405" y="190500"/>
                </a:cubicBezTo>
                <a:cubicBezTo>
                  <a:pt x="0" y="211310"/>
                  <a:pt x="880" y="197622"/>
                  <a:pt x="880" y="209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rot="10800000" flipV="1">
            <a:off x="2357422" y="607220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0364" y="5929330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initial value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초기화 값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변수가 선언되면서 값이 할당되는 값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050969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*Comment(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소스코드 안에서 개발자가 코드의 설명을 부여하기 위해 정의하는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compiler( javac.exe)</a:t>
            </a:r>
            <a:r>
              <a:rPr lang="ko-KR" altLang="en-US" sz="1600" dirty="0" smtClean="0"/>
              <a:t>가 해석하지 않는다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코드의 실행을 막을 때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 API Documentation </a:t>
            </a:r>
            <a:r>
              <a:rPr lang="ko-KR" altLang="en-US" sz="1600" dirty="0" smtClean="0"/>
              <a:t>을 작성할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한 줄 주석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//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부연설명이 짧거나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 한 줄의 실행을 막을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//</a:t>
            </a:r>
            <a:r>
              <a:rPr lang="ko-KR" altLang="en-US" sz="1600" dirty="0" smtClean="0"/>
              <a:t>주석으로 설정할 내용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여러 줄 주석 </a:t>
            </a:r>
            <a:r>
              <a:rPr lang="en-US" altLang="ko-KR" sz="1600" dirty="0" smtClean="0"/>
              <a:t>–  /*  */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 부연설명이 길거나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 여러 줄의 실행을 막을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/*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주석으로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설정할 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*/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API</a:t>
            </a:r>
            <a:r>
              <a:rPr lang="ko-KR" altLang="en-US" sz="1600" b="1" dirty="0" smtClean="0"/>
              <a:t>주석   </a:t>
            </a:r>
            <a:r>
              <a:rPr lang="en-US" altLang="ko-KR" sz="1600" dirty="0" smtClean="0"/>
              <a:t>-  /</a:t>
            </a:r>
            <a:r>
              <a:rPr lang="en-US" altLang="ko-KR" sz="1600" b="1" dirty="0" smtClean="0"/>
              <a:t>**</a:t>
            </a:r>
            <a:r>
              <a:rPr lang="en-US" altLang="ko-KR" sz="1600" dirty="0" smtClean="0"/>
              <a:t> */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-API</a:t>
            </a:r>
            <a:r>
              <a:rPr lang="ko-KR" altLang="en-US" sz="1600" dirty="0" smtClean="0"/>
              <a:t>문서를 생성할 때 사용</a:t>
            </a:r>
            <a:r>
              <a:rPr lang="en-US" altLang="ko-KR" sz="1600" dirty="0" smtClean="0"/>
              <a:t>.  </a:t>
            </a:r>
            <a:r>
              <a:rPr lang="en-US" altLang="ko-KR" sz="1600" dirty="0"/>
              <a:t>(</a:t>
            </a:r>
            <a:r>
              <a:rPr lang="ko-KR" altLang="en-US" sz="1600" dirty="0" err="1" smtClean="0"/>
              <a:t>클래스위</a:t>
            </a:r>
            <a:r>
              <a:rPr lang="ko-KR" altLang="en-US" sz="1600" dirty="0" smtClean="0"/>
              <a:t> 와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위에서만 정의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/**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API</a:t>
            </a:r>
            <a:r>
              <a:rPr lang="ko-KR" altLang="en-US" sz="1600" dirty="0" smtClean="0"/>
              <a:t>문서 들어갈 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*/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2010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(</a:t>
            </a:r>
            <a:r>
              <a:rPr lang="ko-KR" altLang="en-US" dirty="0" smtClean="0"/>
              <a:t>데이터 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값을 저장하기 위해 저장할 값의 종류에 따라 이름을 부여해 놓은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기본형 데이터 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 </a:t>
            </a:r>
            <a:r>
              <a:rPr lang="ko-KR" altLang="en-US" sz="1600" dirty="0" err="1" smtClean="0"/>
              <a:t>두가지를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변수를 선언할 때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964381" y="103582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1285860"/>
            <a:ext cx="41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 자체에 값을 저장하는 데이터 형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byte, short,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long, char ,float, double, </a:t>
            </a:r>
            <a:r>
              <a:rPr lang="en-US" altLang="ko-KR" sz="1400" dirty="0" err="1" smtClean="0"/>
              <a:t>boolean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3357554" y="1000108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71934" y="1000108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값은 메모리에 다른 곳에 저장되고 그 시작주소를 저장하는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 형</a:t>
            </a:r>
            <a:r>
              <a:rPr lang="en-US" altLang="ko-KR" sz="1400" dirty="0" smtClean="0"/>
              <a:t>. ( class, String, array)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80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*primitive type (</a:t>
            </a:r>
            <a:r>
              <a:rPr lang="ko-KR" altLang="en-US" dirty="0" smtClean="0"/>
              <a:t>기본형 데이터 형 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7" y="785794"/>
          <a:ext cx="828681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3"/>
                <a:gridCol w="1428761"/>
                <a:gridCol w="1000132"/>
                <a:gridCol w="1785949"/>
                <a:gridCol w="3071837"/>
              </a:tblGrid>
              <a:tr h="133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</a:t>
                      </a:r>
                      <a:r>
                        <a:rPr lang="ko-KR" altLang="en-US" sz="1200" baseline="0" dirty="0" smtClean="0"/>
                        <a:t>형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(byte)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범위 </a:t>
                      </a:r>
                      <a:r>
                        <a:rPr lang="en-US" altLang="ko-KR" sz="1200" dirty="0" smtClean="0"/>
                        <a:t>(range)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 예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94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-128 ~ +127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=10;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</a:t>
                      </a:r>
                      <a:r>
                        <a:rPr lang="en-US" altLang="ko-KR" sz="1200" baseline="0" dirty="0" smtClean="0"/>
                        <a:t>=128; //error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946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-32768 ~ +32767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=10;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946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-2147483648 ~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+2147483647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=10;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946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-2^63~</a:t>
                      </a:r>
                      <a:r>
                        <a:rPr lang="en-US" altLang="ko-KR" sz="1200" baseline="0" dirty="0" smtClean="0"/>
                        <a:t> +2^63-1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</a:t>
                      </a:r>
                      <a:r>
                        <a:rPr lang="en-US" altLang="ko-KR" sz="1200" baseline="0" dirty="0" smtClean="0"/>
                        <a:t>=10;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입력되는 값이 </a:t>
                      </a:r>
                      <a:r>
                        <a:rPr lang="en-US" altLang="ko-KR" sz="1200" baseline="0" dirty="0" smtClean="0"/>
                        <a:t>4byte </a:t>
                      </a:r>
                      <a:r>
                        <a:rPr lang="ko-KR" altLang="en-US" sz="1200" baseline="0" dirty="0" smtClean="0"/>
                        <a:t>보다 작다면 형명시를 생략 할 수 있고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크다면 </a:t>
                      </a:r>
                      <a:r>
                        <a:rPr lang="en-US" altLang="ko-KR" sz="1200" baseline="0" dirty="0" err="1" smtClean="0"/>
                        <a:t>L,l</a:t>
                      </a:r>
                      <a:r>
                        <a:rPr lang="ko-KR" altLang="en-US" sz="1200" baseline="0" dirty="0" smtClean="0"/>
                        <a:t>을 사용하여리터럴의 크기를 </a:t>
                      </a:r>
                      <a:r>
                        <a:rPr lang="ko-KR" altLang="en-US" sz="1200" baseline="0" dirty="0" err="1" smtClean="0"/>
                        <a:t>늘려주어야한다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‘</a:t>
                      </a:r>
                      <a:r>
                        <a:rPr lang="ko-KR" altLang="en-US" sz="1200" dirty="0" smtClean="0"/>
                        <a:t>감싸진 영문자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한글 한자를 저장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0~65535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 c=‘A’;  char</a:t>
                      </a:r>
                      <a:r>
                        <a:rPr lang="en-US" altLang="ko-KR" sz="1200" baseline="0" dirty="0" smtClean="0"/>
                        <a:t> c=‘9’; char c=‘</a:t>
                      </a:r>
                      <a:r>
                        <a:rPr lang="ko-KR" altLang="en-US" sz="1200" baseline="0" dirty="0" smtClean="0"/>
                        <a:t>가</a:t>
                      </a:r>
                      <a:r>
                        <a:rPr lang="en-US" altLang="ko-KR" sz="1200" baseline="0" dirty="0" smtClean="0"/>
                        <a:t>’;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저장되는 값은 </a:t>
                      </a:r>
                      <a:r>
                        <a:rPr lang="en-US" altLang="ko-KR" sz="1200" baseline="0" dirty="0" err="1" smtClean="0"/>
                        <a:t>unicode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값으로 저장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char c=‘A’;</a:t>
                      </a:r>
                      <a:r>
                        <a:rPr lang="ko-KR" altLang="en-US" sz="1200" baseline="0" dirty="0" smtClean="0"/>
                        <a:t> 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code</a:t>
                      </a:r>
                      <a:r>
                        <a:rPr lang="ko-KR" altLang="en-US" sz="1200" baseline="0" dirty="0" smtClean="0"/>
                        <a:t>값을 직접 사용하려면 </a:t>
                      </a:r>
                      <a:r>
                        <a:rPr lang="en-US" altLang="ko-KR" sz="1200" baseline="0" dirty="0" smtClean="0"/>
                        <a:t>‘\u0000’ </a:t>
                      </a:r>
                      <a:r>
                        <a:rPr lang="ko-KR" altLang="en-US" sz="1200" baseline="0" dirty="0" smtClean="0"/>
                        <a:t>코드를 사용할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/>
                </a:tc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실수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유효연산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f=2023.06</a:t>
                      </a:r>
                      <a:r>
                        <a:rPr lang="en-US" altLang="ko-KR" sz="1200" b="1" baseline="0" dirty="0" smtClean="0"/>
                        <a:t>F</a:t>
                      </a:r>
                      <a:r>
                        <a:rPr lang="en-US" altLang="ko-KR" sz="1200" baseline="0" dirty="0" smtClean="0"/>
                        <a:t>; </a:t>
                      </a:r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f=2023.06</a:t>
                      </a:r>
                      <a:r>
                        <a:rPr lang="en-US" altLang="ko-KR" sz="1200" b="1" baseline="0" dirty="0" smtClean="0"/>
                        <a:t>f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유효연산 </a:t>
                      </a:r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double d=2023.06; double d=2023.06</a:t>
                      </a:r>
                      <a:r>
                        <a:rPr lang="en-US" altLang="ko-KR" sz="1200" b="1" dirty="0" smtClean="0"/>
                        <a:t>D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true |</a:t>
                      </a:r>
                      <a:r>
                        <a:rPr lang="en-US" altLang="ko-KR" sz="1200" baseline="0" dirty="0" smtClean="0"/>
                        <a:t> false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 b=true;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rot="5400000">
            <a:off x="4572000" y="50004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4876" y="-71462"/>
            <a:ext cx="3230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-Signed value</a:t>
            </a:r>
          </a:p>
          <a:p>
            <a:r>
              <a:rPr lang="ko-KR" altLang="en-US" sz="1400" dirty="0" smtClean="0"/>
              <a:t>음수와 양수의 범위를 저장할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-Unsigned Value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양수만 저장할 할 수 있는 것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565233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데이터</a:t>
            </a:r>
            <a:r>
              <a:rPr lang="ko-KR" altLang="en-US" sz="1400" dirty="0" err="1"/>
              <a:t>형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428596" y="5938083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636671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값을저장할</a:t>
            </a:r>
            <a:r>
              <a:rPr lang="ko-KR" altLang="en-US" sz="1200" dirty="0" smtClean="0"/>
              <a:t> 통의 종류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V="1">
            <a:off x="1500166" y="6009521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6013" y="62325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통의이름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143108" y="5938083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8860" y="608095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통에 들어갈 값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6024563" y="3600450"/>
            <a:ext cx="219925" cy="109538"/>
          </a:xfrm>
          <a:custGeom>
            <a:avLst/>
            <a:gdLst>
              <a:gd name="connsiteX0" fmla="*/ 219075 w 219925"/>
              <a:gd name="connsiteY0" fmla="*/ 104775 h 109538"/>
              <a:gd name="connsiteX1" fmla="*/ 214312 w 219925"/>
              <a:gd name="connsiteY1" fmla="*/ 19050 h 109538"/>
              <a:gd name="connsiteX2" fmla="*/ 200025 w 219925"/>
              <a:gd name="connsiteY2" fmla="*/ 9525 h 109538"/>
              <a:gd name="connsiteX3" fmla="*/ 152400 w 219925"/>
              <a:gd name="connsiteY3" fmla="*/ 0 h 109538"/>
              <a:gd name="connsiteX4" fmla="*/ 71437 w 219925"/>
              <a:gd name="connsiteY4" fmla="*/ 4763 h 109538"/>
              <a:gd name="connsiteX5" fmla="*/ 42862 w 219925"/>
              <a:gd name="connsiteY5" fmla="*/ 28575 h 109538"/>
              <a:gd name="connsiteX6" fmla="*/ 23812 w 219925"/>
              <a:gd name="connsiteY6" fmla="*/ 57150 h 109538"/>
              <a:gd name="connsiteX7" fmla="*/ 9525 w 219925"/>
              <a:gd name="connsiteY7" fmla="*/ 85725 h 109538"/>
              <a:gd name="connsiteX8" fmla="*/ 4762 w 219925"/>
              <a:gd name="connsiteY8" fmla="*/ 100013 h 109538"/>
              <a:gd name="connsiteX9" fmla="*/ 0 w 219925"/>
              <a:gd name="connsiteY9" fmla="*/ 109538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25" h="109538">
                <a:moveTo>
                  <a:pt x="219075" y="104775"/>
                </a:moveTo>
                <a:cubicBezTo>
                  <a:pt x="217487" y="76200"/>
                  <a:pt x="219925" y="47113"/>
                  <a:pt x="214312" y="19050"/>
                </a:cubicBezTo>
                <a:cubicBezTo>
                  <a:pt x="213189" y="13437"/>
                  <a:pt x="205144" y="12085"/>
                  <a:pt x="200025" y="9525"/>
                </a:cubicBezTo>
                <a:cubicBezTo>
                  <a:pt x="186728" y="2877"/>
                  <a:pt x="164679" y="1754"/>
                  <a:pt x="152400" y="0"/>
                </a:cubicBezTo>
                <a:cubicBezTo>
                  <a:pt x="125412" y="1588"/>
                  <a:pt x="98172" y="753"/>
                  <a:pt x="71437" y="4763"/>
                </a:cubicBezTo>
                <a:cubicBezTo>
                  <a:pt x="64516" y="5801"/>
                  <a:pt x="45935" y="24624"/>
                  <a:pt x="42862" y="28575"/>
                </a:cubicBezTo>
                <a:cubicBezTo>
                  <a:pt x="35834" y="37611"/>
                  <a:pt x="23812" y="57150"/>
                  <a:pt x="23812" y="57150"/>
                </a:cubicBezTo>
                <a:cubicBezTo>
                  <a:pt x="11845" y="93057"/>
                  <a:pt x="27986" y="48803"/>
                  <a:pt x="9525" y="85725"/>
                </a:cubicBezTo>
                <a:cubicBezTo>
                  <a:pt x="7280" y="90215"/>
                  <a:pt x="6626" y="95352"/>
                  <a:pt x="4762" y="100013"/>
                </a:cubicBezTo>
                <a:cubicBezTo>
                  <a:pt x="3444" y="103309"/>
                  <a:pt x="1587" y="106363"/>
                  <a:pt x="0" y="1095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3636" y="342900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65 : A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unicode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14810" y="5572140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</a:t>
            </a:r>
            <a:r>
              <a:rPr lang="en-US" altLang="ko-KR" sz="1400" dirty="0" err="1" smtClean="0"/>
              <a:t>scii</a:t>
            </a:r>
            <a:r>
              <a:rPr lang="en-US" altLang="ko-KR" sz="1400" dirty="0" smtClean="0"/>
              <a:t> code, </a:t>
            </a:r>
            <a:r>
              <a:rPr lang="en-US" altLang="ko-KR" sz="1400" dirty="0" err="1" smtClean="0"/>
              <a:t>unicode</a:t>
            </a:r>
            <a:r>
              <a:rPr lang="en-US" altLang="ko-KR" sz="1400" dirty="0" smtClean="0"/>
              <a:t> :  </a:t>
            </a:r>
            <a:r>
              <a:rPr lang="ko-KR" altLang="en-US" sz="1400" dirty="0" smtClean="0"/>
              <a:t>문자집합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357686" y="607220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4572000" y="5429264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5143512"/>
            <a:ext cx="340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1byte </a:t>
            </a:r>
            <a:r>
              <a:rPr lang="ko-KR" altLang="en-US" sz="1200" dirty="0" smtClean="0"/>
              <a:t>로 모든 문자를 저장 </a:t>
            </a:r>
            <a:r>
              <a:rPr lang="en-US" altLang="ko-KR" sz="1200" dirty="0" smtClean="0"/>
              <a:t>: (</a:t>
            </a:r>
            <a:r>
              <a:rPr lang="ko-KR" altLang="en-US" sz="1200" dirty="0" smtClean="0"/>
              <a:t>실제 </a:t>
            </a:r>
            <a:r>
              <a:rPr lang="en-US" altLang="ko-KR" sz="1200" dirty="0" smtClean="0"/>
              <a:t>7bit</a:t>
            </a:r>
            <a:r>
              <a:rPr lang="ko-KR" altLang="en-US" sz="1200" dirty="0" smtClean="0"/>
              <a:t>만 사용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607220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786182" y="5929330"/>
            <a:ext cx="250033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8992" y="571501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code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5400000">
            <a:off x="4500562" y="6000768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91458" y="5764429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code</a:t>
            </a:r>
            <a:r>
              <a:rPr lang="ko-KR" altLang="en-US" sz="1400" dirty="0" smtClean="0"/>
              <a:t>에 해당하는 문자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4357686" y="650083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14744" y="650083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4302426" y="6315078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357686" y="6715148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14744" y="6715148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4357686" y="6977088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57686" y="714377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14744" y="714377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4357686" y="7405716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57686" y="764384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14744" y="764384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255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86512" y="607220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43570" y="607220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86512" y="650083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43570" y="650083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231252" y="6315078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86512" y="6715148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43570" y="6715148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6286512" y="6977088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286512" y="714377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43570" y="7143776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6286512" y="7405716"/>
            <a:ext cx="86312" cy="166688"/>
          </a:xfrm>
          <a:custGeom>
            <a:avLst/>
            <a:gdLst>
              <a:gd name="connsiteX0" fmla="*/ 36212 w 86312"/>
              <a:gd name="connsiteY0" fmla="*/ 0 h 166688"/>
              <a:gd name="connsiteX1" fmla="*/ 12399 w 86312"/>
              <a:gd name="connsiteY1" fmla="*/ 9525 h 166688"/>
              <a:gd name="connsiteX2" fmla="*/ 7637 w 86312"/>
              <a:gd name="connsiteY2" fmla="*/ 23813 h 166688"/>
              <a:gd name="connsiteX3" fmla="*/ 12399 w 86312"/>
              <a:gd name="connsiteY3" fmla="*/ 76200 h 166688"/>
              <a:gd name="connsiteX4" fmla="*/ 64787 w 86312"/>
              <a:gd name="connsiteY4" fmla="*/ 80963 h 166688"/>
              <a:gd name="connsiteX5" fmla="*/ 79074 w 86312"/>
              <a:gd name="connsiteY5" fmla="*/ 90488 h 166688"/>
              <a:gd name="connsiteX6" fmla="*/ 64787 w 86312"/>
              <a:gd name="connsiteY6" fmla="*/ 157163 h 166688"/>
              <a:gd name="connsiteX7" fmla="*/ 60024 w 86312"/>
              <a:gd name="connsiteY7" fmla="*/ 166688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12" h="166688">
                <a:moveTo>
                  <a:pt x="36212" y="0"/>
                </a:moveTo>
                <a:cubicBezTo>
                  <a:pt x="28274" y="3175"/>
                  <a:pt x="18967" y="4052"/>
                  <a:pt x="12399" y="9525"/>
                </a:cubicBezTo>
                <a:cubicBezTo>
                  <a:pt x="8542" y="12739"/>
                  <a:pt x="7637" y="18793"/>
                  <a:pt x="7637" y="23813"/>
                </a:cubicBezTo>
                <a:cubicBezTo>
                  <a:pt x="7637" y="41347"/>
                  <a:pt x="0" y="63801"/>
                  <a:pt x="12399" y="76200"/>
                </a:cubicBezTo>
                <a:cubicBezTo>
                  <a:pt x="24798" y="88599"/>
                  <a:pt x="47324" y="79375"/>
                  <a:pt x="64787" y="80963"/>
                </a:cubicBezTo>
                <a:cubicBezTo>
                  <a:pt x="69549" y="84138"/>
                  <a:pt x="78204" y="84831"/>
                  <a:pt x="79074" y="90488"/>
                </a:cubicBezTo>
                <a:cubicBezTo>
                  <a:pt x="86312" y="137536"/>
                  <a:pt x="79952" y="131889"/>
                  <a:pt x="64787" y="157163"/>
                </a:cubicBezTo>
                <a:cubicBezTo>
                  <a:pt x="62961" y="160207"/>
                  <a:pt x="61612" y="163513"/>
                  <a:pt x="60024" y="1666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86512" y="764384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43570" y="764384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65535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rot="5400000">
            <a:off x="5596891" y="557214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96891" y="5357826"/>
            <a:ext cx="2020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byte </a:t>
            </a:r>
            <a:r>
              <a:rPr lang="ko-KR" altLang="en-US" sz="1200" dirty="0" smtClean="0"/>
              <a:t>로 모든 문자를 저장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1076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*literal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코딩 창에서 상수를 사용하면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상수가 저장되는 메모리 공간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-literal</a:t>
            </a:r>
            <a:r>
              <a:rPr lang="ko-KR" altLang="en-US" sz="1600" dirty="0" smtClean="0"/>
              <a:t>은 이름이 없고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리터럴에</a:t>
            </a:r>
            <a:r>
              <a:rPr lang="ko-KR" altLang="en-US" sz="1600" dirty="0" smtClean="0"/>
              <a:t> 있는 값이 변수에 할당이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4byte, </a:t>
            </a:r>
            <a:r>
              <a:rPr lang="ko-KR" altLang="en-US" sz="1600" dirty="0" smtClean="0"/>
              <a:t>실수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8byte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=10;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42976" y="171448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1214414" y="171448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7290" y="1785926"/>
            <a:ext cx="6976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상수를 사용하고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프로그램이 실행되면 상수는 메모리에 저장된다</a:t>
            </a:r>
            <a:r>
              <a:rPr lang="en-US" altLang="ko-KR" sz="1400" dirty="0" smtClean="0"/>
              <a:t>. =&gt; literal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literal</a:t>
            </a:r>
            <a:r>
              <a:rPr lang="ko-KR" altLang="en-US" sz="1400" dirty="0" smtClean="0"/>
              <a:t>에 저장된 값이 변수에 할당된다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등가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리터럴에</a:t>
            </a:r>
            <a:r>
              <a:rPr lang="ko-KR" altLang="en-US" sz="1400" dirty="0" smtClean="0"/>
              <a:t> 선언 된 값이 변수에 할당 되려면 </a:t>
            </a:r>
            <a:r>
              <a:rPr lang="ko-KR" altLang="en-US" sz="1400" dirty="0" err="1" smtClean="0"/>
              <a:t>리터럴의</a:t>
            </a:r>
            <a:r>
              <a:rPr lang="ko-KR" altLang="en-US" sz="1400" dirty="0" smtClean="0"/>
              <a:t> 형과 변수의 </a:t>
            </a:r>
            <a:r>
              <a:rPr lang="ko-KR" altLang="en-US" sz="1400" dirty="0" err="1" smtClean="0"/>
              <a:t>데이터형이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같아야 한다</a:t>
            </a:r>
            <a:r>
              <a:rPr lang="en-US" altLang="ko-KR" sz="1400" dirty="0" smtClean="0"/>
              <a:t>. 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500438"/>
            <a:ext cx="38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long </a:t>
            </a:r>
            <a:r>
              <a:rPr lang="en-US" altLang="ko-KR" dirty="0" err="1" smtClean="0"/>
              <a:t>apartmentCosts</a:t>
            </a:r>
            <a:r>
              <a:rPr lang="en-US" altLang="ko-KR" dirty="0" smtClean="0"/>
              <a:t>=5400000000;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857488" y="378619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3178959" y="389334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54" y="3947702"/>
            <a:ext cx="4859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Err</a:t>
            </a:r>
            <a:r>
              <a:rPr lang="ko-KR" altLang="en-US" sz="1600" dirty="0" smtClean="0"/>
              <a:t>이유</a:t>
            </a:r>
            <a:endParaRPr lang="en-US" altLang="ko-KR" sz="1600" dirty="0" smtClean="0"/>
          </a:p>
          <a:p>
            <a:r>
              <a:rPr lang="ko-KR" altLang="en-US" sz="1600" dirty="0" smtClean="0"/>
              <a:t>정수를 사용하면 </a:t>
            </a:r>
            <a:r>
              <a:rPr lang="en-US" altLang="ko-KR" sz="1600" dirty="0" smtClean="0"/>
              <a:t>4byte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에 값을 저장하려고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하는데 </a:t>
            </a:r>
            <a:r>
              <a:rPr lang="en-US" altLang="ko-KR" sz="1600" dirty="0" smtClean="0"/>
              <a:t>4byte</a:t>
            </a:r>
            <a:r>
              <a:rPr lang="ko-KR" altLang="en-US" sz="1600" dirty="0" smtClean="0"/>
              <a:t>의 저장범위는 </a:t>
            </a:r>
            <a:r>
              <a:rPr lang="en-US" altLang="ko-KR" sz="1600" dirty="0" smtClean="0"/>
              <a:t>21</a:t>
            </a:r>
            <a:r>
              <a:rPr lang="ko-KR" altLang="en-US" sz="1600" dirty="0" smtClean="0"/>
              <a:t>억이므로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에 저장되지않고 </a:t>
            </a:r>
            <a:r>
              <a:rPr lang="en-US" altLang="ko-KR" sz="1600" dirty="0" smtClean="0"/>
              <a:t>error</a:t>
            </a:r>
            <a:r>
              <a:rPr lang="ko-KR" altLang="en-US" sz="1600" dirty="0" smtClean="0"/>
              <a:t>가 발생하게 된다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5000636"/>
            <a:ext cx="741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err="1" smtClean="0"/>
              <a:t>형명시</a:t>
            </a:r>
            <a:r>
              <a:rPr lang="ko-KR" altLang="en-US" b="1" dirty="0" smtClean="0"/>
              <a:t>(상수 뒤에만 사용가능</a:t>
            </a:r>
            <a:r>
              <a:rPr lang="en-US" altLang="ko-KR" b="1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리터럴의</a:t>
            </a:r>
            <a:r>
              <a:rPr lang="ko-KR" altLang="en-US" sz="1600" dirty="0" smtClean="0"/>
              <a:t> 크기를 일시적으로 변경하는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정수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L</a:t>
            </a:r>
            <a:r>
              <a:rPr lang="ko-KR" altLang="en-US" sz="1600" dirty="0" smtClean="0"/>
              <a:t>이나 </a:t>
            </a:r>
            <a:r>
              <a:rPr lang="en-US" altLang="ko-KR" sz="1600" b="1" dirty="0" smtClean="0"/>
              <a:t>l</a:t>
            </a:r>
            <a:r>
              <a:rPr lang="ko-KR" altLang="en-US" sz="1600" dirty="0" smtClean="0"/>
              <a:t>을 상수뒤에 붙여 </a:t>
            </a:r>
            <a:r>
              <a:rPr lang="ko-KR" altLang="en-US" sz="1600" dirty="0" err="1" smtClean="0"/>
              <a:t>리터럴의</a:t>
            </a:r>
            <a:r>
              <a:rPr lang="ko-KR" altLang="en-US" sz="1600" dirty="0" smtClean="0"/>
              <a:t> 크기를 </a:t>
            </a:r>
            <a:r>
              <a:rPr lang="en-US" altLang="ko-KR" sz="1600" dirty="0" smtClean="0"/>
              <a:t>4byte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8byte</a:t>
            </a:r>
            <a:r>
              <a:rPr lang="ko-KR" altLang="en-US" sz="1600" dirty="0" smtClean="0"/>
              <a:t>로 늘린다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long value=2147483648</a:t>
            </a:r>
            <a:r>
              <a:rPr lang="en-US" altLang="ko-KR" sz="1600" b="1" dirty="0" smtClean="0"/>
              <a:t>L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571604" y="628652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2071670" y="635795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1670" y="6429396"/>
            <a:ext cx="14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en-US" altLang="ko-KR" sz="1200" dirty="0" smtClean="0"/>
              <a:t>4byte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literal</a:t>
            </a:r>
            <a:r>
              <a:rPr lang="ko-KR" altLang="en-US" sz="1200" dirty="0" smtClean="0"/>
              <a:t>이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2786050" y="6215082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4744" y="6286520"/>
            <a:ext cx="2601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en-US" altLang="ko-KR" sz="1200" dirty="0" smtClean="0"/>
              <a:t>8byte</a:t>
            </a:r>
            <a:r>
              <a:rPr lang="ko-KR" altLang="en-US" sz="1200" dirty="0" smtClean="0"/>
              <a:t>로 확장되어 값이 저장되고</a:t>
            </a:r>
            <a:endParaRPr lang="ko-KR" altLang="en-US" sz="1200" dirty="0"/>
          </a:p>
        </p:txBody>
      </p:sp>
      <p:sp>
        <p:nvSpPr>
          <p:cNvPr id="26" name="자유형 25"/>
          <p:cNvSpPr/>
          <p:nvPr/>
        </p:nvSpPr>
        <p:spPr>
          <a:xfrm>
            <a:off x="1219200" y="5881688"/>
            <a:ext cx="1333500" cy="248035"/>
          </a:xfrm>
          <a:custGeom>
            <a:avLst/>
            <a:gdLst>
              <a:gd name="connsiteX0" fmla="*/ 1333500 w 1333500"/>
              <a:gd name="connsiteY0" fmla="*/ 195262 h 248035"/>
              <a:gd name="connsiteX1" fmla="*/ 1323975 w 1333500"/>
              <a:gd name="connsiteY1" fmla="*/ 180975 h 248035"/>
              <a:gd name="connsiteX2" fmla="*/ 1319213 w 1333500"/>
              <a:gd name="connsiteY2" fmla="*/ 166687 h 248035"/>
              <a:gd name="connsiteX3" fmla="*/ 1304925 w 1333500"/>
              <a:gd name="connsiteY3" fmla="*/ 157162 h 248035"/>
              <a:gd name="connsiteX4" fmla="*/ 1295400 w 1333500"/>
              <a:gd name="connsiteY4" fmla="*/ 133350 h 248035"/>
              <a:gd name="connsiteX5" fmla="*/ 1247775 w 1333500"/>
              <a:gd name="connsiteY5" fmla="*/ 95250 h 248035"/>
              <a:gd name="connsiteX6" fmla="*/ 1219200 w 1333500"/>
              <a:gd name="connsiteY6" fmla="*/ 71437 h 248035"/>
              <a:gd name="connsiteX7" fmla="*/ 1195388 w 1333500"/>
              <a:gd name="connsiteY7" fmla="*/ 66675 h 248035"/>
              <a:gd name="connsiteX8" fmla="*/ 1176338 w 1333500"/>
              <a:gd name="connsiteY8" fmla="*/ 52387 h 248035"/>
              <a:gd name="connsiteX9" fmla="*/ 1138238 w 1333500"/>
              <a:gd name="connsiteY9" fmla="*/ 38100 h 248035"/>
              <a:gd name="connsiteX10" fmla="*/ 1119188 w 1333500"/>
              <a:gd name="connsiteY10" fmla="*/ 33337 h 248035"/>
              <a:gd name="connsiteX11" fmla="*/ 1090613 w 1333500"/>
              <a:gd name="connsiteY11" fmla="*/ 23812 h 248035"/>
              <a:gd name="connsiteX12" fmla="*/ 1014413 w 1333500"/>
              <a:gd name="connsiteY12" fmla="*/ 14287 h 248035"/>
              <a:gd name="connsiteX13" fmla="*/ 995363 w 1333500"/>
              <a:gd name="connsiteY13" fmla="*/ 4762 h 248035"/>
              <a:gd name="connsiteX14" fmla="*/ 971550 w 1333500"/>
              <a:gd name="connsiteY14" fmla="*/ 0 h 248035"/>
              <a:gd name="connsiteX15" fmla="*/ 700088 w 1333500"/>
              <a:gd name="connsiteY15" fmla="*/ 4762 h 248035"/>
              <a:gd name="connsiteX16" fmla="*/ 681038 w 1333500"/>
              <a:gd name="connsiteY16" fmla="*/ 9525 h 248035"/>
              <a:gd name="connsiteX17" fmla="*/ 652463 w 1333500"/>
              <a:gd name="connsiteY17" fmla="*/ 19050 h 248035"/>
              <a:gd name="connsiteX18" fmla="*/ 638175 w 1333500"/>
              <a:gd name="connsiteY18" fmla="*/ 23812 h 248035"/>
              <a:gd name="connsiteX19" fmla="*/ 619125 w 1333500"/>
              <a:gd name="connsiteY19" fmla="*/ 28575 h 248035"/>
              <a:gd name="connsiteX20" fmla="*/ 590550 w 1333500"/>
              <a:gd name="connsiteY20" fmla="*/ 38100 h 248035"/>
              <a:gd name="connsiteX21" fmla="*/ 542925 w 1333500"/>
              <a:gd name="connsiteY21" fmla="*/ 47625 h 248035"/>
              <a:gd name="connsiteX22" fmla="*/ 519113 w 1333500"/>
              <a:gd name="connsiteY22" fmla="*/ 52387 h 248035"/>
              <a:gd name="connsiteX23" fmla="*/ 490538 w 1333500"/>
              <a:gd name="connsiteY23" fmla="*/ 61912 h 248035"/>
              <a:gd name="connsiteX24" fmla="*/ 461963 w 1333500"/>
              <a:gd name="connsiteY24" fmla="*/ 71437 h 248035"/>
              <a:gd name="connsiteX25" fmla="*/ 414338 w 1333500"/>
              <a:gd name="connsiteY25" fmla="*/ 80962 h 248035"/>
              <a:gd name="connsiteX26" fmla="*/ 390525 w 1333500"/>
              <a:gd name="connsiteY26" fmla="*/ 85725 h 248035"/>
              <a:gd name="connsiteX27" fmla="*/ 366713 w 1333500"/>
              <a:gd name="connsiteY27" fmla="*/ 95250 h 248035"/>
              <a:gd name="connsiteX28" fmla="*/ 333375 w 1333500"/>
              <a:gd name="connsiteY28" fmla="*/ 104775 h 248035"/>
              <a:gd name="connsiteX29" fmla="*/ 319088 w 1333500"/>
              <a:gd name="connsiteY29" fmla="*/ 109537 h 248035"/>
              <a:gd name="connsiteX30" fmla="*/ 290513 w 1333500"/>
              <a:gd name="connsiteY30" fmla="*/ 114300 h 248035"/>
              <a:gd name="connsiteX31" fmla="*/ 276225 w 1333500"/>
              <a:gd name="connsiteY31" fmla="*/ 119062 h 248035"/>
              <a:gd name="connsiteX32" fmla="*/ 238125 w 1333500"/>
              <a:gd name="connsiteY32" fmla="*/ 128587 h 248035"/>
              <a:gd name="connsiteX33" fmla="*/ 223838 w 1333500"/>
              <a:gd name="connsiteY33" fmla="*/ 138112 h 248035"/>
              <a:gd name="connsiteX34" fmla="*/ 204788 w 1333500"/>
              <a:gd name="connsiteY34" fmla="*/ 142875 h 248035"/>
              <a:gd name="connsiteX35" fmla="*/ 190500 w 1333500"/>
              <a:gd name="connsiteY35" fmla="*/ 147637 h 248035"/>
              <a:gd name="connsiteX36" fmla="*/ 161925 w 1333500"/>
              <a:gd name="connsiteY36" fmla="*/ 166687 h 248035"/>
              <a:gd name="connsiteX37" fmla="*/ 147638 w 1333500"/>
              <a:gd name="connsiteY37" fmla="*/ 176212 h 248035"/>
              <a:gd name="connsiteX38" fmla="*/ 123825 w 1333500"/>
              <a:gd name="connsiteY38" fmla="*/ 185737 h 248035"/>
              <a:gd name="connsiteX39" fmla="*/ 104775 w 1333500"/>
              <a:gd name="connsiteY39" fmla="*/ 195262 h 248035"/>
              <a:gd name="connsiteX40" fmla="*/ 90488 w 1333500"/>
              <a:gd name="connsiteY40" fmla="*/ 200025 h 248035"/>
              <a:gd name="connsiteX41" fmla="*/ 61913 w 1333500"/>
              <a:gd name="connsiteY41" fmla="*/ 219075 h 248035"/>
              <a:gd name="connsiteX42" fmla="*/ 47625 w 1333500"/>
              <a:gd name="connsiteY42" fmla="*/ 228600 h 248035"/>
              <a:gd name="connsiteX43" fmla="*/ 33338 w 1333500"/>
              <a:gd name="connsiteY43" fmla="*/ 233362 h 248035"/>
              <a:gd name="connsiteX44" fmla="*/ 4763 w 1333500"/>
              <a:gd name="connsiteY44" fmla="*/ 247650 h 248035"/>
              <a:gd name="connsiteX45" fmla="*/ 0 w 1333500"/>
              <a:gd name="connsiteY45" fmla="*/ 247650 h 24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33500" h="248035">
                <a:moveTo>
                  <a:pt x="1333500" y="195262"/>
                </a:moveTo>
                <a:cubicBezTo>
                  <a:pt x="1330325" y="190500"/>
                  <a:pt x="1326535" y="186094"/>
                  <a:pt x="1323975" y="180975"/>
                </a:cubicBezTo>
                <a:cubicBezTo>
                  <a:pt x="1321730" y="176485"/>
                  <a:pt x="1322349" y="170607"/>
                  <a:pt x="1319213" y="166687"/>
                </a:cubicBezTo>
                <a:cubicBezTo>
                  <a:pt x="1315637" y="162217"/>
                  <a:pt x="1309688" y="160337"/>
                  <a:pt x="1304925" y="157162"/>
                </a:cubicBezTo>
                <a:cubicBezTo>
                  <a:pt x="1301750" y="149225"/>
                  <a:pt x="1300428" y="140264"/>
                  <a:pt x="1295400" y="133350"/>
                </a:cubicBezTo>
                <a:cubicBezTo>
                  <a:pt x="1276203" y="106954"/>
                  <a:pt x="1271285" y="107005"/>
                  <a:pt x="1247775" y="95250"/>
                </a:cubicBezTo>
                <a:cubicBezTo>
                  <a:pt x="1240362" y="87836"/>
                  <a:pt x="1229811" y="75416"/>
                  <a:pt x="1219200" y="71437"/>
                </a:cubicBezTo>
                <a:cubicBezTo>
                  <a:pt x="1211621" y="68595"/>
                  <a:pt x="1203325" y="68262"/>
                  <a:pt x="1195388" y="66675"/>
                </a:cubicBezTo>
                <a:cubicBezTo>
                  <a:pt x="1189038" y="61912"/>
                  <a:pt x="1183277" y="56242"/>
                  <a:pt x="1176338" y="52387"/>
                </a:cubicBezTo>
                <a:cubicBezTo>
                  <a:pt x="1171007" y="49425"/>
                  <a:pt x="1147046" y="40617"/>
                  <a:pt x="1138238" y="38100"/>
                </a:cubicBezTo>
                <a:cubicBezTo>
                  <a:pt x="1131944" y="36302"/>
                  <a:pt x="1125457" y="35218"/>
                  <a:pt x="1119188" y="33337"/>
                </a:cubicBezTo>
                <a:cubicBezTo>
                  <a:pt x="1109571" y="30452"/>
                  <a:pt x="1100138" y="26987"/>
                  <a:pt x="1090613" y="23812"/>
                </a:cubicBezTo>
                <a:cubicBezTo>
                  <a:pt x="1056693" y="12506"/>
                  <a:pt x="1081313" y="19434"/>
                  <a:pt x="1014413" y="14287"/>
                </a:cubicBezTo>
                <a:cubicBezTo>
                  <a:pt x="1008063" y="11112"/>
                  <a:pt x="1002098" y="7007"/>
                  <a:pt x="995363" y="4762"/>
                </a:cubicBezTo>
                <a:cubicBezTo>
                  <a:pt x="987684" y="2202"/>
                  <a:pt x="979645" y="0"/>
                  <a:pt x="971550" y="0"/>
                </a:cubicBezTo>
                <a:cubicBezTo>
                  <a:pt x="881049" y="0"/>
                  <a:pt x="790575" y="3175"/>
                  <a:pt x="700088" y="4762"/>
                </a:cubicBezTo>
                <a:cubicBezTo>
                  <a:pt x="693738" y="6350"/>
                  <a:pt x="687307" y="7644"/>
                  <a:pt x="681038" y="9525"/>
                </a:cubicBezTo>
                <a:cubicBezTo>
                  <a:pt x="671421" y="12410"/>
                  <a:pt x="661988" y="15875"/>
                  <a:pt x="652463" y="19050"/>
                </a:cubicBezTo>
                <a:cubicBezTo>
                  <a:pt x="647700" y="20637"/>
                  <a:pt x="643045" y="22594"/>
                  <a:pt x="638175" y="23812"/>
                </a:cubicBezTo>
                <a:cubicBezTo>
                  <a:pt x="631825" y="25400"/>
                  <a:pt x="625394" y="26694"/>
                  <a:pt x="619125" y="28575"/>
                </a:cubicBezTo>
                <a:cubicBezTo>
                  <a:pt x="609508" y="31460"/>
                  <a:pt x="600290" y="35665"/>
                  <a:pt x="590550" y="38100"/>
                </a:cubicBezTo>
                <a:cubicBezTo>
                  <a:pt x="574844" y="42027"/>
                  <a:pt x="558800" y="44450"/>
                  <a:pt x="542925" y="47625"/>
                </a:cubicBezTo>
                <a:cubicBezTo>
                  <a:pt x="534988" y="49212"/>
                  <a:pt x="526792" y="49827"/>
                  <a:pt x="519113" y="52387"/>
                </a:cubicBezTo>
                <a:lnTo>
                  <a:pt x="490538" y="61912"/>
                </a:lnTo>
                <a:cubicBezTo>
                  <a:pt x="481013" y="65087"/>
                  <a:pt x="471867" y="69786"/>
                  <a:pt x="461963" y="71437"/>
                </a:cubicBezTo>
                <a:cubicBezTo>
                  <a:pt x="405979" y="80769"/>
                  <a:pt x="456958" y="71491"/>
                  <a:pt x="414338" y="80962"/>
                </a:cubicBezTo>
                <a:cubicBezTo>
                  <a:pt x="406436" y="82718"/>
                  <a:pt x="398278" y="83399"/>
                  <a:pt x="390525" y="85725"/>
                </a:cubicBezTo>
                <a:cubicBezTo>
                  <a:pt x="382337" y="88182"/>
                  <a:pt x="374823" y="92547"/>
                  <a:pt x="366713" y="95250"/>
                </a:cubicBezTo>
                <a:cubicBezTo>
                  <a:pt x="355749" y="98905"/>
                  <a:pt x="344445" y="101454"/>
                  <a:pt x="333375" y="104775"/>
                </a:cubicBezTo>
                <a:cubicBezTo>
                  <a:pt x="328567" y="106217"/>
                  <a:pt x="323988" y="108448"/>
                  <a:pt x="319088" y="109537"/>
                </a:cubicBezTo>
                <a:cubicBezTo>
                  <a:pt x="309662" y="111632"/>
                  <a:pt x="299939" y="112205"/>
                  <a:pt x="290513" y="114300"/>
                </a:cubicBezTo>
                <a:cubicBezTo>
                  <a:pt x="285612" y="115389"/>
                  <a:pt x="281068" y="117741"/>
                  <a:pt x="276225" y="119062"/>
                </a:cubicBezTo>
                <a:cubicBezTo>
                  <a:pt x="263595" y="122506"/>
                  <a:pt x="238125" y="128587"/>
                  <a:pt x="238125" y="128587"/>
                </a:cubicBezTo>
                <a:cubicBezTo>
                  <a:pt x="233363" y="131762"/>
                  <a:pt x="229099" y="135857"/>
                  <a:pt x="223838" y="138112"/>
                </a:cubicBezTo>
                <a:cubicBezTo>
                  <a:pt x="217822" y="140690"/>
                  <a:pt x="211082" y="141077"/>
                  <a:pt x="204788" y="142875"/>
                </a:cubicBezTo>
                <a:cubicBezTo>
                  <a:pt x="199961" y="144254"/>
                  <a:pt x="195263" y="146050"/>
                  <a:pt x="190500" y="147637"/>
                </a:cubicBezTo>
                <a:lnTo>
                  <a:pt x="161925" y="166687"/>
                </a:lnTo>
                <a:cubicBezTo>
                  <a:pt x="157163" y="169862"/>
                  <a:pt x="152952" y="174086"/>
                  <a:pt x="147638" y="176212"/>
                </a:cubicBezTo>
                <a:cubicBezTo>
                  <a:pt x="139700" y="179387"/>
                  <a:pt x="131637" y="182265"/>
                  <a:pt x="123825" y="185737"/>
                </a:cubicBezTo>
                <a:cubicBezTo>
                  <a:pt x="117337" y="188620"/>
                  <a:pt x="111300" y="192465"/>
                  <a:pt x="104775" y="195262"/>
                </a:cubicBezTo>
                <a:cubicBezTo>
                  <a:pt x="100161" y="197240"/>
                  <a:pt x="94876" y="197587"/>
                  <a:pt x="90488" y="200025"/>
                </a:cubicBezTo>
                <a:cubicBezTo>
                  <a:pt x="80481" y="205585"/>
                  <a:pt x="71438" y="212725"/>
                  <a:pt x="61913" y="219075"/>
                </a:cubicBezTo>
                <a:cubicBezTo>
                  <a:pt x="57150" y="222250"/>
                  <a:pt x="53055" y="226790"/>
                  <a:pt x="47625" y="228600"/>
                </a:cubicBezTo>
                <a:lnTo>
                  <a:pt x="33338" y="233362"/>
                </a:lnTo>
                <a:cubicBezTo>
                  <a:pt x="19371" y="242673"/>
                  <a:pt x="20535" y="243707"/>
                  <a:pt x="4763" y="247650"/>
                </a:cubicBezTo>
                <a:cubicBezTo>
                  <a:pt x="3223" y="248035"/>
                  <a:pt x="1588" y="247650"/>
                  <a:pt x="0" y="2476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57422" y="5786454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3. </a:t>
            </a:r>
            <a:r>
              <a:rPr lang="ko-KR" altLang="en-US" sz="1200" dirty="0" smtClean="0"/>
              <a:t>변수에 할당된다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8151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실수 형 명시 </a:t>
            </a:r>
            <a:r>
              <a:rPr lang="en-US" altLang="ko-KR" sz="1600" dirty="0" smtClean="0"/>
              <a:t>( F, f, D, d 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실수 상수를 사용하면 </a:t>
            </a:r>
            <a:r>
              <a:rPr lang="en-US" altLang="ko-KR" sz="1600" dirty="0" smtClean="0"/>
              <a:t>8byte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에 값이 저장된다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float f=6.08;  //err : 8byte</a:t>
            </a:r>
            <a:r>
              <a:rPr lang="ko-KR" altLang="en-US" sz="1600" dirty="0" smtClean="0"/>
              <a:t>의 크기를 가진 </a:t>
            </a:r>
            <a:r>
              <a:rPr lang="en-US" altLang="ko-KR" sz="1600" dirty="0" smtClean="0"/>
              <a:t>literal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4byte 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float</a:t>
            </a:r>
            <a:r>
              <a:rPr lang="ko-KR" altLang="en-US" sz="1600" dirty="0" smtClean="0"/>
              <a:t>형에 할당될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8byte literal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4byte</a:t>
            </a:r>
            <a:r>
              <a:rPr lang="ko-KR" altLang="en-US" sz="1600" dirty="0" smtClean="0"/>
              <a:t>로 줄이기 위해 </a:t>
            </a:r>
            <a:r>
              <a:rPr lang="en-US" altLang="ko-KR" sz="1600" b="1" dirty="0" err="1" smtClean="0"/>
              <a:t>F,f</a:t>
            </a:r>
            <a:r>
              <a:rPr lang="ko-KR" altLang="en-US" sz="1600" dirty="0" smtClean="0"/>
              <a:t>의 형명시를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float f=6.08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; // float f=6.08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357290" y="142873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1571604" y="150017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604" y="1549587"/>
            <a:ext cx="6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8byte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2" idx="0"/>
          </p:cNvCxnSpPr>
          <p:nvPr/>
        </p:nvCxnSpPr>
        <p:spPr>
          <a:xfrm rot="5400000" flipH="1" flipV="1">
            <a:off x="956137" y="1577063"/>
            <a:ext cx="263727" cy="109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1763901"/>
            <a:ext cx="6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byte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404813" y="1404938"/>
            <a:ext cx="266700" cy="1309687"/>
          </a:xfrm>
          <a:custGeom>
            <a:avLst/>
            <a:gdLst>
              <a:gd name="connsiteX0" fmla="*/ 247650 w 266700"/>
              <a:gd name="connsiteY0" fmla="*/ 0 h 1309687"/>
              <a:gd name="connsiteX1" fmla="*/ 204787 w 266700"/>
              <a:gd name="connsiteY1" fmla="*/ 4762 h 1309687"/>
              <a:gd name="connsiteX2" fmla="*/ 171450 w 266700"/>
              <a:gd name="connsiteY2" fmla="*/ 14287 h 1309687"/>
              <a:gd name="connsiteX3" fmla="*/ 152400 w 266700"/>
              <a:gd name="connsiteY3" fmla="*/ 28575 h 1309687"/>
              <a:gd name="connsiteX4" fmla="*/ 123825 w 266700"/>
              <a:gd name="connsiteY4" fmla="*/ 52387 h 1309687"/>
              <a:gd name="connsiteX5" fmla="*/ 114300 w 266700"/>
              <a:gd name="connsiteY5" fmla="*/ 66675 h 1309687"/>
              <a:gd name="connsiteX6" fmla="*/ 95250 w 266700"/>
              <a:gd name="connsiteY6" fmla="*/ 100012 h 1309687"/>
              <a:gd name="connsiteX7" fmla="*/ 57150 w 266700"/>
              <a:gd name="connsiteY7" fmla="*/ 147637 h 1309687"/>
              <a:gd name="connsiteX8" fmla="*/ 47625 w 266700"/>
              <a:gd name="connsiteY8" fmla="*/ 166687 h 1309687"/>
              <a:gd name="connsiteX9" fmla="*/ 28575 w 266700"/>
              <a:gd name="connsiteY9" fmla="*/ 195262 h 1309687"/>
              <a:gd name="connsiteX10" fmla="*/ 23812 w 266700"/>
              <a:gd name="connsiteY10" fmla="*/ 214312 h 1309687"/>
              <a:gd name="connsiteX11" fmla="*/ 14287 w 266700"/>
              <a:gd name="connsiteY11" fmla="*/ 242887 h 1309687"/>
              <a:gd name="connsiteX12" fmla="*/ 9525 w 266700"/>
              <a:gd name="connsiteY12" fmla="*/ 257175 h 1309687"/>
              <a:gd name="connsiteX13" fmla="*/ 4762 w 266700"/>
              <a:gd name="connsiteY13" fmla="*/ 276225 h 1309687"/>
              <a:gd name="connsiteX14" fmla="*/ 0 w 266700"/>
              <a:gd name="connsiteY14" fmla="*/ 376237 h 1309687"/>
              <a:gd name="connsiteX15" fmla="*/ 4762 w 266700"/>
              <a:gd name="connsiteY15" fmla="*/ 1000125 h 1309687"/>
              <a:gd name="connsiteX16" fmla="*/ 9525 w 266700"/>
              <a:gd name="connsiteY16" fmla="*/ 1014412 h 1309687"/>
              <a:gd name="connsiteX17" fmla="*/ 23812 w 266700"/>
              <a:gd name="connsiteY17" fmla="*/ 1071562 h 1309687"/>
              <a:gd name="connsiteX18" fmla="*/ 28575 w 266700"/>
              <a:gd name="connsiteY18" fmla="*/ 1085850 h 1309687"/>
              <a:gd name="connsiteX19" fmla="*/ 38100 w 266700"/>
              <a:gd name="connsiteY19" fmla="*/ 1119187 h 1309687"/>
              <a:gd name="connsiteX20" fmla="*/ 47625 w 266700"/>
              <a:gd name="connsiteY20" fmla="*/ 1133475 h 1309687"/>
              <a:gd name="connsiteX21" fmla="*/ 57150 w 266700"/>
              <a:gd name="connsiteY21" fmla="*/ 1166812 h 1309687"/>
              <a:gd name="connsiteX22" fmla="*/ 85725 w 266700"/>
              <a:gd name="connsiteY22" fmla="*/ 1214437 h 1309687"/>
              <a:gd name="connsiteX23" fmla="*/ 109537 w 266700"/>
              <a:gd name="connsiteY23" fmla="*/ 1243012 h 1309687"/>
              <a:gd name="connsiteX24" fmla="*/ 138112 w 266700"/>
              <a:gd name="connsiteY24" fmla="*/ 1257300 h 1309687"/>
              <a:gd name="connsiteX25" fmla="*/ 166687 w 266700"/>
              <a:gd name="connsiteY25" fmla="*/ 1276350 h 1309687"/>
              <a:gd name="connsiteX26" fmla="*/ 200025 w 266700"/>
              <a:gd name="connsiteY26" fmla="*/ 1290637 h 1309687"/>
              <a:gd name="connsiteX27" fmla="*/ 219075 w 266700"/>
              <a:gd name="connsiteY27" fmla="*/ 1300162 h 1309687"/>
              <a:gd name="connsiteX28" fmla="*/ 242887 w 266700"/>
              <a:gd name="connsiteY28" fmla="*/ 1309687 h 1309687"/>
              <a:gd name="connsiteX29" fmla="*/ 266700 w 266700"/>
              <a:gd name="connsiteY29" fmla="*/ 1304925 h 130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700" h="1309687">
                <a:moveTo>
                  <a:pt x="247650" y="0"/>
                </a:moveTo>
                <a:cubicBezTo>
                  <a:pt x="233362" y="1587"/>
                  <a:pt x="218995" y="2576"/>
                  <a:pt x="204787" y="4762"/>
                </a:cubicBezTo>
                <a:cubicBezTo>
                  <a:pt x="193687" y="6470"/>
                  <a:pt x="182115" y="10732"/>
                  <a:pt x="171450" y="14287"/>
                </a:cubicBezTo>
                <a:cubicBezTo>
                  <a:pt x="165100" y="19050"/>
                  <a:pt x="158427" y="23409"/>
                  <a:pt x="152400" y="28575"/>
                </a:cubicBezTo>
                <a:cubicBezTo>
                  <a:pt x="120316" y="56075"/>
                  <a:pt x="155400" y="31336"/>
                  <a:pt x="123825" y="52387"/>
                </a:cubicBezTo>
                <a:cubicBezTo>
                  <a:pt x="120650" y="57150"/>
                  <a:pt x="117140" y="61705"/>
                  <a:pt x="114300" y="66675"/>
                </a:cubicBezTo>
                <a:cubicBezTo>
                  <a:pt x="102923" y="86586"/>
                  <a:pt x="108143" y="83251"/>
                  <a:pt x="95250" y="100012"/>
                </a:cubicBezTo>
                <a:cubicBezTo>
                  <a:pt x="82855" y="116126"/>
                  <a:pt x="66242" y="129453"/>
                  <a:pt x="57150" y="147637"/>
                </a:cubicBezTo>
                <a:cubicBezTo>
                  <a:pt x="53975" y="153987"/>
                  <a:pt x="51278" y="160599"/>
                  <a:pt x="47625" y="166687"/>
                </a:cubicBezTo>
                <a:cubicBezTo>
                  <a:pt x="41735" y="176503"/>
                  <a:pt x="28575" y="195262"/>
                  <a:pt x="28575" y="195262"/>
                </a:cubicBezTo>
                <a:cubicBezTo>
                  <a:pt x="26987" y="201612"/>
                  <a:pt x="25693" y="208043"/>
                  <a:pt x="23812" y="214312"/>
                </a:cubicBezTo>
                <a:cubicBezTo>
                  <a:pt x="20927" y="223929"/>
                  <a:pt x="17462" y="233362"/>
                  <a:pt x="14287" y="242887"/>
                </a:cubicBezTo>
                <a:cubicBezTo>
                  <a:pt x="12700" y="247650"/>
                  <a:pt x="10743" y="252305"/>
                  <a:pt x="9525" y="257175"/>
                </a:cubicBezTo>
                <a:lnTo>
                  <a:pt x="4762" y="276225"/>
                </a:lnTo>
                <a:cubicBezTo>
                  <a:pt x="3175" y="309562"/>
                  <a:pt x="0" y="342862"/>
                  <a:pt x="0" y="376237"/>
                </a:cubicBezTo>
                <a:cubicBezTo>
                  <a:pt x="0" y="584206"/>
                  <a:pt x="1658" y="792179"/>
                  <a:pt x="4762" y="1000125"/>
                </a:cubicBezTo>
                <a:cubicBezTo>
                  <a:pt x="4837" y="1005144"/>
                  <a:pt x="8232" y="1009561"/>
                  <a:pt x="9525" y="1014412"/>
                </a:cubicBezTo>
                <a:cubicBezTo>
                  <a:pt x="14585" y="1033385"/>
                  <a:pt x="17602" y="1052934"/>
                  <a:pt x="23812" y="1071562"/>
                </a:cubicBezTo>
                <a:cubicBezTo>
                  <a:pt x="25400" y="1076325"/>
                  <a:pt x="27196" y="1081023"/>
                  <a:pt x="28575" y="1085850"/>
                </a:cubicBezTo>
                <a:cubicBezTo>
                  <a:pt x="30612" y="1092979"/>
                  <a:pt x="34291" y="1111569"/>
                  <a:pt x="38100" y="1119187"/>
                </a:cubicBezTo>
                <a:cubicBezTo>
                  <a:pt x="40660" y="1124307"/>
                  <a:pt x="44450" y="1128712"/>
                  <a:pt x="47625" y="1133475"/>
                </a:cubicBezTo>
                <a:cubicBezTo>
                  <a:pt x="50043" y="1143150"/>
                  <a:pt x="53048" y="1157241"/>
                  <a:pt x="57150" y="1166812"/>
                </a:cubicBezTo>
                <a:cubicBezTo>
                  <a:pt x="65938" y="1187317"/>
                  <a:pt x="72180" y="1194119"/>
                  <a:pt x="85725" y="1214437"/>
                </a:cubicBezTo>
                <a:cubicBezTo>
                  <a:pt x="92754" y="1224980"/>
                  <a:pt x="98535" y="1235678"/>
                  <a:pt x="109537" y="1243012"/>
                </a:cubicBezTo>
                <a:cubicBezTo>
                  <a:pt x="118398" y="1248919"/>
                  <a:pt x="128913" y="1251934"/>
                  <a:pt x="138112" y="1257300"/>
                </a:cubicBezTo>
                <a:cubicBezTo>
                  <a:pt x="148000" y="1263068"/>
                  <a:pt x="156871" y="1270460"/>
                  <a:pt x="166687" y="1276350"/>
                </a:cubicBezTo>
                <a:cubicBezTo>
                  <a:pt x="193017" y="1292148"/>
                  <a:pt x="177029" y="1280782"/>
                  <a:pt x="200025" y="1290637"/>
                </a:cubicBezTo>
                <a:cubicBezTo>
                  <a:pt x="206551" y="1293434"/>
                  <a:pt x="212587" y="1297279"/>
                  <a:pt x="219075" y="1300162"/>
                </a:cubicBezTo>
                <a:cubicBezTo>
                  <a:pt x="226887" y="1303634"/>
                  <a:pt x="234950" y="1306512"/>
                  <a:pt x="242887" y="1309687"/>
                </a:cubicBezTo>
                <a:lnTo>
                  <a:pt x="266700" y="13049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28728" y="292893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1393009" y="310752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7290" y="3264099"/>
            <a:ext cx="1568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</a:t>
            </a:r>
            <a:r>
              <a:rPr lang="en-US" altLang="ko-KR" sz="1200" dirty="0" smtClean="0"/>
              <a:t> 8byte</a:t>
            </a:r>
            <a:r>
              <a:rPr lang="ko-KR" altLang="en-US" sz="1200" dirty="0" smtClean="0"/>
              <a:t>의 리터럴이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1821637" y="296465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8727" y="3000372"/>
            <a:ext cx="1580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2.</a:t>
            </a:r>
            <a:r>
              <a:rPr lang="en-US" altLang="ko-KR" sz="1200" dirty="0" smtClean="0"/>
              <a:t> 4byte</a:t>
            </a:r>
            <a:r>
              <a:rPr lang="ko-KR" altLang="en-US" sz="1200" dirty="0" smtClean="0"/>
              <a:t>로 줄어들고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1223193" y="2571750"/>
            <a:ext cx="467670" cy="171450"/>
          </a:xfrm>
          <a:custGeom>
            <a:avLst/>
            <a:gdLst>
              <a:gd name="connsiteX0" fmla="*/ 467495 w 467670"/>
              <a:gd name="connsiteY0" fmla="*/ 171450 h 171450"/>
              <a:gd name="connsiteX1" fmla="*/ 462732 w 467670"/>
              <a:gd name="connsiteY1" fmla="*/ 104775 h 171450"/>
              <a:gd name="connsiteX2" fmla="*/ 443682 w 467670"/>
              <a:gd name="connsiteY2" fmla="*/ 66675 h 171450"/>
              <a:gd name="connsiteX3" fmla="*/ 438920 w 467670"/>
              <a:gd name="connsiteY3" fmla="*/ 52388 h 171450"/>
              <a:gd name="connsiteX4" fmla="*/ 424632 w 467670"/>
              <a:gd name="connsiteY4" fmla="*/ 42863 h 171450"/>
              <a:gd name="connsiteX5" fmla="*/ 415107 w 467670"/>
              <a:gd name="connsiteY5" fmla="*/ 28575 h 171450"/>
              <a:gd name="connsiteX6" fmla="*/ 396057 w 467670"/>
              <a:gd name="connsiteY6" fmla="*/ 19050 h 171450"/>
              <a:gd name="connsiteX7" fmla="*/ 353195 w 467670"/>
              <a:gd name="connsiteY7" fmla="*/ 9525 h 171450"/>
              <a:gd name="connsiteX8" fmla="*/ 319857 w 467670"/>
              <a:gd name="connsiteY8" fmla="*/ 0 h 171450"/>
              <a:gd name="connsiteX9" fmla="*/ 162695 w 467670"/>
              <a:gd name="connsiteY9" fmla="*/ 4763 h 171450"/>
              <a:gd name="connsiteX10" fmla="*/ 148407 w 467670"/>
              <a:gd name="connsiteY10" fmla="*/ 14288 h 171450"/>
              <a:gd name="connsiteX11" fmla="*/ 134120 w 467670"/>
              <a:gd name="connsiteY11" fmla="*/ 19050 h 171450"/>
              <a:gd name="connsiteX12" fmla="*/ 100782 w 467670"/>
              <a:gd name="connsiteY12" fmla="*/ 38100 h 171450"/>
              <a:gd name="connsiteX13" fmla="*/ 72207 w 467670"/>
              <a:gd name="connsiteY13" fmla="*/ 57150 h 171450"/>
              <a:gd name="connsiteX14" fmla="*/ 57920 w 467670"/>
              <a:gd name="connsiteY14" fmla="*/ 66675 h 171450"/>
              <a:gd name="connsiteX15" fmla="*/ 43632 w 467670"/>
              <a:gd name="connsiteY15" fmla="*/ 71438 h 171450"/>
              <a:gd name="connsiteX16" fmla="*/ 29345 w 467670"/>
              <a:gd name="connsiteY16" fmla="*/ 85725 h 171450"/>
              <a:gd name="connsiteX17" fmla="*/ 770 w 467670"/>
              <a:gd name="connsiteY17" fmla="*/ 114300 h 171450"/>
              <a:gd name="connsiteX18" fmla="*/ 10295 w 467670"/>
              <a:gd name="connsiteY18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670" h="171450">
                <a:moveTo>
                  <a:pt x="467495" y="171450"/>
                </a:moveTo>
                <a:cubicBezTo>
                  <a:pt x="465907" y="149225"/>
                  <a:pt x="467670" y="126503"/>
                  <a:pt x="462732" y="104775"/>
                </a:cubicBezTo>
                <a:cubicBezTo>
                  <a:pt x="459585" y="90929"/>
                  <a:pt x="448172" y="80145"/>
                  <a:pt x="443682" y="66675"/>
                </a:cubicBezTo>
                <a:cubicBezTo>
                  <a:pt x="442095" y="61913"/>
                  <a:pt x="442056" y="56308"/>
                  <a:pt x="438920" y="52388"/>
                </a:cubicBezTo>
                <a:cubicBezTo>
                  <a:pt x="435344" y="47918"/>
                  <a:pt x="429395" y="46038"/>
                  <a:pt x="424632" y="42863"/>
                </a:cubicBezTo>
                <a:cubicBezTo>
                  <a:pt x="421457" y="38100"/>
                  <a:pt x="419504" y="32239"/>
                  <a:pt x="415107" y="28575"/>
                </a:cubicBezTo>
                <a:cubicBezTo>
                  <a:pt x="409653" y="24030"/>
                  <a:pt x="402583" y="21847"/>
                  <a:pt x="396057" y="19050"/>
                </a:cubicBezTo>
                <a:cubicBezTo>
                  <a:pt x="379840" y="12100"/>
                  <a:pt x="372811" y="13448"/>
                  <a:pt x="353195" y="9525"/>
                </a:cubicBezTo>
                <a:cubicBezTo>
                  <a:pt x="338238" y="6534"/>
                  <a:pt x="333479" y="4541"/>
                  <a:pt x="319857" y="0"/>
                </a:cubicBezTo>
                <a:cubicBezTo>
                  <a:pt x="267470" y="1588"/>
                  <a:pt x="214925" y="410"/>
                  <a:pt x="162695" y="4763"/>
                </a:cubicBezTo>
                <a:cubicBezTo>
                  <a:pt x="156991" y="5238"/>
                  <a:pt x="153527" y="11728"/>
                  <a:pt x="148407" y="14288"/>
                </a:cubicBezTo>
                <a:cubicBezTo>
                  <a:pt x="143917" y="16533"/>
                  <a:pt x="138882" y="17463"/>
                  <a:pt x="134120" y="19050"/>
                </a:cubicBezTo>
                <a:cubicBezTo>
                  <a:pt x="84685" y="52006"/>
                  <a:pt x="161219" y="1838"/>
                  <a:pt x="100782" y="38100"/>
                </a:cubicBezTo>
                <a:cubicBezTo>
                  <a:pt x="90966" y="43990"/>
                  <a:pt x="81732" y="50800"/>
                  <a:pt x="72207" y="57150"/>
                </a:cubicBezTo>
                <a:cubicBezTo>
                  <a:pt x="67445" y="60325"/>
                  <a:pt x="63350" y="64865"/>
                  <a:pt x="57920" y="66675"/>
                </a:cubicBezTo>
                <a:lnTo>
                  <a:pt x="43632" y="71438"/>
                </a:lnTo>
                <a:cubicBezTo>
                  <a:pt x="38870" y="76200"/>
                  <a:pt x="34519" y="81413"/>
                  <a:pt x="29345" y="85725"/>
                </a:cubicBezTo>
                <a:cubicBezTo>
                  <a:pt x="18115" y="95083"/>
                  <a:pt x="5093" y="97007"/>
                  <a:pt x="770" y="114300"/>
                </a:cubicBezTo>
                <a:cubicBezTo>
                  <a:pt x="0" y="117380"/>
                  <a:pt x="7120" y="114300"/>
                  <a:pt x="10295" y="114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2428868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변수에 할당된다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42844" y="4071942"/>
            <a:ext cx="62415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*Promotion (</a:t>
            </a:r>
            <a:r>
              <a:rPr lang="ko-KR" altLang="en-US" dirty="0" smtClean="0"/>
              <a:t>자동 형 변환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- Java</a:t>
            </a:r>
            <a:r>
              <a:rPr lang="ko-KR" altLang="en-US" sz="1600" dirty="0" smtClean="0"/>
              <a:t>가 상황에 따라 데이터 형을 변경하는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변수에 값을 할당하거나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연산할 때 자동 형 변환이 발생한다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- promotion, demotion</a:t>
            </a:r>
            <a:r>
              <a:rPr lang="ko-KR" altLang="en-US" sz="1600" dirty="0" smtClean="0"/>
              <a:t>이 존재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변수에 할당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 byte b=10; //literal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1byte </a:t>
            </a:r>
            <a:r>
              <a:rPr lang="ko-KR" altLang="en-US" sz="1600" dirty="0" smtClean="0"/>
              <a:t>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줄어들어 할당된다</a:t>
            </a:r>
            <a:r>
              <a:rPr lang="en-US" altLang="ko-KR" sz="1600" dirty="0" smtClean="0"/>
              <a:t>. (demotion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 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914620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의 하위 데이터형이 연산되면 결과는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로 발생한다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promption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byte + byte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byte + short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; // byte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short</a:t>
            </a:r>
            <a:r>
              <a:rPr lang="ko-KR" altLang="en-US" sz="1600" dirty="0" smtClean="0"/>
              <a:t>으로 변경되고 </a:t>
            </a:r>
            <a:r>
              <a:rPr lang="en-US" altLang="ko-KR" sz="1600" dirty="0" smtClean="0"/>
              <a:t>short</a:t>
            </a:r>
            <a:r>
              <a:rPr lang="ko-KR" altLang="en-US" sz="1600" dirty="0" smtClean="0"/>
              <a:t>이 연산되어 결과가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나온다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short + short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char + char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+ long = long;//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long</a:t>
            </a:r>
            <a:r>
              <a:rPr lang="ko-KR" altLang="en-US" sz="1600" dirty="0" smtClean="0"/>
              <a:t>으로 변경되고 </a:t>
            </a:r>
            <a:r>
              <a:rPr lang="en-US" altLang="ko-KR" sz="1600" dirty="0" smtClean="0"/>
              <a:t>long</a:t>
            </a:r>
            <a:r>
              <a:rPr lang="ko-KR" altLang="en-US" sz="1600" dirty="0" smtClean="0"/>
              <a:t>으로 연산되어 결과가 </a:t>
            </a:r>
            <a:r>
              <a:rPr lang="en-US" altLang="ko-KR" sz="1600" dirty="0" smtClean="0"/>
              <a:t>long</a:t>
            </a:r>
            <a:r>
              <a:rPr lang="ko-KR" altLang="en-US" sz="1600" dirty="0" smtClean="0"/>
              <a:t>으로 나온다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*Casting (</a:t>
            </a:r>
            <a:r>
              <a:rPr lang="ko-KR" altLang="en-US" sz="1600" b="1" dirty="0" err="1" smtClean="0"/>
              <a:t>강제형</a:t>
            </a:r>
            <a:r>
              <a:rPr lang="ko-KR" altLang="en-US" sz="1600" b="1" dirty="0" smtClean="0"/>
              <a:t> 변환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개발자가 필요한 데이터 형으로 일시적인 변환을 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값 손실이 발생할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기본형 에서 </a:t>
            </a:r>
            <a:r>
              <a:rPr lang="ko-KR" altLang="en-US" sz="1600" dirty="0" err="1" smtClean="0"/>
              <a:t>참조형으로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참조형에서</a:t>
            </a:r>
            <a:r>
              <a:rPr lang="ko-KR" altLang="en-US" sz="1600" dirty="0" smtClean="0"/>
              <a:t> 기본으로는 </a:t>
            </a:r>
            <a:r>
              <a:rPr lang="ko-KR" altLang="en-US" sz="1600" dirty="0" err="1" smtClean="0"/>
              <a:t>강제형변환이</a:t>
            </a:r>
            <a:r>
              <a:rPr lang="ko-KR" altLang="en-US" sz="1600" dirty="0" smtClean="0"/>
              <a:t> 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boolean</a:t>
            </a:r>
            <a:r>
              <a:rPr lang="ko-KR" altLang="en-US" sz="1600" dirty="0" smtClean="0"/>
              <a:t>은 강제 형변환이 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(</a:t>
            </a:r>
            <a:r>
              <a:rPr lang="ko-KR" altLang="en-US" sz="1600" dirty="0" err="1" smtClean="0"/>
              <a:t>변환할데이터형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double d=4.7;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//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=d;//error : 8byte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실수형을</a:t>
            </a:r>
            <a:r>
              <a:rPr lang="en-US" altLang="ko-KR" sz="1600" dirty="0" smtClean="0"/>
              <a:t> 4byte</a:t>
            </a:r>
            <a:r>
              <a:rPr lang="ko-KR" altLang="en-US" sz="1600" dirty="0" smtClean="0"/>
              <a:t>의 정수형으로 할당할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 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d;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2571736" y="47148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2678893" y="475060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48346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r>
              <a:rPr lang="ko-KR" altLang="en-US" sz="1400" dirty="0" smtClean="0"/>
              <a:t>상</a:t>
            </a:r>
            <a:r>
              <a:rPr lang="ko-KR" altLang="en-US" sz="1400" dirty="0"/>
              <a:t>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857356" y="664371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1964513" y="667942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1670" y="6715148"/>
            <a:ext cx="1749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</a:t>
            </a:r>
            <a:r>
              <a:rPr lang="en-US" altLang="ko-KR" sz="1200" dirty="0" smtClean="0"/>
              <a:t> 8byte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double</a:t>
            </a:r>
            <a:r>
              <a:rPr lang="ko-KR" altLang="en-US" sz="1200" dirty="0" smtClean="0"/>
              <a:t>형이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428728" y="671514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V="1">
            <a:off x="1535885" y="682230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66" y="6938215"/>
            <a:ext cx="341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2.</a:t>
            </a:r>
            <a:r>
              <a:rPr lang="en-US" altLang="ko-KR" sz="1200" dirty="0" smtClean="0"/>
              <a:t> 4byte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형으로 변환 된 후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손실발생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1185336" y="6662738"/>
            <a:ext cx="1014939" cy="690562"/>
          </a:xfrm>
          <a:custGeom>
            <a:avLst/>
            <a:gdLst>
              <a:gd name="connsiteX0" fmla="*/ 1014939 w 1014939"/>
              <a:gd name="connsiteY0" fmla="*/ 561975 h 690562"/>
              <a:gd name="connsiteX1" fmla="*/ 991127 w 1014939"/>
              <a:gd name="connsiteY1" fmla="*/ 595312 h 690562"/>
              <a:gd name="connsiteX2" fmla="*/ 957789 w 1014939"/>
              <a:gd name="connsiteY2" fmla="*/ 628650 h 690562"/>
              <a:gd name="connsiteX3" fmla="*/ 943502 w 1014939"/>
              <a:gd name="connsiteY3" fmla="*/ 638175 h 690562"/>
              <a:gd name="connsiteX4" fmla="*/ 929214 w 1014939"/>
              <a:gd name="connsiteY4" fmla="*/ 642937 h 690562"/>
              <a:gd name="connsiteX5" fmla="*/ 886352 w 1014939"/>
              <a:gd name="connsiteY5" fmla="*/ 657225 h 690562"/>
              <a:gd name="connsiteX6" fmla="*/ 848252 w 1014939"/>
              <a:gd name="connsiteY6" fmla="*/ 666750 h 690562"/>
              <a:gd name="connsiteX7" fmla="*/ 810152 w 1014939"/>
              <a:gd name="connsiteY7" fmla="*/ 671512 h 690562"/>
              <a:gd name="connsiteX8" fmla="*/ 786339 w 1014939"/>
              <a:gd name="connsiteY8" fmla="*/ 676275 h 690562"/>
              <a:gd name="connsiteX9" fmla="*/ 714902 w 1014939"/>
              <a:gd name="connsiteY9" fmla="*/ 685800 h 690562"/>
              <a:gd name="connsiteX10" fmla="*/ 686327 w 1014939"/>
              <a:gd name="connsiteY10" fmla="*/ 690562 h 690562"/>
              <a:gd name="connsiteX11" fmla="*/ 491064 w 1014939"/>
              <a:gd name="connsiteY11" fmla="*/ 685800 h 690562"/>
              <a:gd name="connsiteX12" fmla="*/ 438677 w 1014939"/>
              <a:gd name="connsiteY12" fmla="*/ 666750 h 690562"/>
              <a:gd name="connsiteX13" fmla="*/ 410102 w 1014939"/>
              <a:gd name="connsiteY13" fmla="*/ 647700 h 690562"/>
              <a:gd name="connsiteX14" fmla="*/ 324377 w 1014939"/>
              <a:gd name="connsiteY14" fmla="*/ 595312 h 690562"/>
              <a:gd name="connsiteX15" fmla="*/ 295802 w 1014939"/>
              <a:gd name="connsiteY15" fmla="*/ 576262 h 690562"/>
              <a:gd name="connsiteX16" fmla="*/ 252939 w 1014939"/>
              <a:gd name="connsiteY16" fmla="*/ 547687 h 690562"/>
              <a:gd name="connsiteX17" fmla="*/ 210077 w 1014939"/>
              <a:gd name="connsiteY17" fmla="*/ 509587 h 690562"/>
              <a:gd name="connsiteX18" fmla="*/ 181502 w 1014939"/>
              <a:gd name="connsiteY18" fmla="*/ 476250 h 690562"/>
              <a:gd name="connsiteX19" fmla="*/ 148164 w 1014939"/>
              <a:gd name="connsiteY19" fmla="*/ 438150 h 690562"/>
              <a:gd name="connsiteX20" fmla="*/ 133877 w 1014939"/>
              <a:gd name="connsiteY20" fmla="*/ 414337 h 690562"/>
              <a:gd name="connsiteX21" fmla="*/ 105302 w 1014939"/>
              <a:gd name="connsiteY21" fmla="*/ 376237 h 690562"/>
              <a:gd name="connsiteX22" fmla="*/ 91014 w 1014939"/>
              <a:gd name="connsiteY22" fmla="*/ 342900 h 690562"/>
              <a:gd name="connsiteX23" fmla="*/ 76727 w 1014939"/>
              <a:gd name="connsiteY23" fmla="*/ 323850 h 690562"/>
              <a:gd name="connsiteX24" fmla="*/ 43389 w 1014939"/>
              <a:gd name="connsiteY24" fmla="*/ 252412 h 690562"/>
              <a:gd name="connsiteX25" fmla="*/ 33864 w 1014939"/>
              <a:gd name="connsiteY25" fmla="*/ 195262 h 690562"/>
              <a:gd name="connsiteX26" fmla="*/ 29102 w 1014939"/>
              <a:gd name="connsiteY26" fmla="*/ 180975 h 690562"/>
              <a:gd name="connsiteX27" fmla="*/ 24339 w 1014939"/>
              <a:gd name="connsiteY27" fmla="*/ 161925 h 690562"/>
              <a:gd name="connsiteX28" fmla="*/ 19577 w 1014939"/>
              <a:gd name="connsiteY28" fmla="*/ 147637 h 690562"/>
              <a:gd name="connsiteX29" fmla="*/ 10052 w 1014939"/>
              <a:gd name="connsiteY29" fmla="*/ 100012 h 690562"/>
              <a:gd name="connsiteX30" fmla="*/ 5289 w 1014939"/>
              <a:gd name="connsiteY30" fmla="*/ 76200 h 690562"/>
              <a:gd name="connsiteX31" fmla="*/ 527 w 1014939"/>
              <a:gd name="connsiteY31" fmla="*/ 0 h 69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4939" h="690562">
                <a:moveTo>
                  <a:pt x="1014939" y="561975"/>
                </a:moveTo>
                <a:cubicBezTo>
                  <a:pt x="1008468" y="571682"/>
                  <a:pt x="998508" y="587193"/>
                  <a:pt x="991127" y="595312"/>
                </a:cubicBezTo>
                <a:cubicBezTo>
                  <a:pt x="980556" y="606941"/>
                  <a:pt x="970865" y="619932"/>
                  <a:pt x="957789" y="628650"/>
                </a:cubicBezTo>
                <a:cubicBezTo>
                  <a:pt x="953027" y="631825"/>
                  <a:pt x="948621" y="635615"/>
                  <a:pt x="943502" y="638175"/>
                </a:cubicBezTo>
                <a:cubicBezTo>
                  <a:pt x="939012" y="640420"/>
                  <a:pt x="933977" y="641350"/>
                  <a:pt x="929214" y="642937"/>
                </a:cubicBezTo>
                <a:cubicBezTo>
                  <a:pt x="904358" y="659508"/>
                  <a:pt x="924849" y="648670"/>
                  <a:pt x="886352" y="657225"/>
                </a:cubicBezTo>
                <a:cubicBezTo>
                  <a:pt x="840736" y="667362"/>
                  <a:pt x="915117" y="656463"/>
                  <a:pt x="848252" y="666750"/>
                </a:cubicBezTo>
                <a:cubicBezTo>
                  <a:pt x="835602" y="668696"/>
                  <a:pt x="822802" y="669566"/>
                  <a:pt x="810152" y="671512"/>
                </a:cubicBezTo>
                <a:cubicBezTo>
                  <a:pt x="802151" y="672743"/>
                  <a:pt x="794324" y="674944"/>
                  <a:pt x="786339" y="676275"/>
                </a:cubicBezTo>
                <a:cubicBezTo>
                  <a:pt x="754000" y="681665"/>
                  <a:pt x="748556" y="680992"/>
                  <a:pt x="714902" y="685800"/>
                </a:cubicBezTo>
                <a:cubicBezTo>
                  <a:pt x="705343" y="687166"/>
                  <a:pt x="695852" y="688975"/>
                  <a:pt x="686327" y="690562"/>
                </a:cubicBezTo>
                <a:cubicBezTo>
                  <a:pt x="621239" y="688975"/>
                  <a:pt x="556039" y="689947"/>
                  <a:pt x="491064" y="685800"/>
                </a:cubicBezTo>
                <a:cubicBezTo>
                  <a:pt x="486659" y="685519"/>
                  <a:pt x="444326" y="669831"/>
                  <a:pt x="438677" y="666750"/>
                </a:cubicBezTo>
                <a:cubicBezTo>
                  <a:pt x="428627" y="661268"/>
                  <a:pt x="420731" y="651951"/>
                  <a:pt x="410102" y="647700"/>
                </a:cubicBezTo>
                <a:cubicBezTo>
                  <a:pt x="362314" y="628585"/>
                  <a:pt x="395283" y="643827"/>
                  <a:pt x="324377" y="595312"/>
                </a:cubicBezTo>
                <a:cubicBezTo>
                  <a:pt x="314929" y="588848"/>
                  <a:pt x="306041" y="581382"/>
                  <a:pt x="295802" y="576262"/>
                </a:cubicBezTo>
                <a:cubicBezTo>
                  <a:pt x="273128" y="564925"/>
                  <a:pt x="274467" y="567257"/>
                  <a:pt x="252939" y="547687"/>
                </a:cubicBezTo>
                <a:cubicBezTo>
                  <a:pt x="208081" y="506907"/>
                  <a:pt x="240771" y="530050"/>
                  <a:pt x="210077" y="509587"/>
                </a:cubicBezTo>
                <a:cubicBezTo>
                  <a:pt x="187522" y="464478"/>
                  <a:pt x="216830" y="515994"/>
                  <a:pt x="181502" y="476250"/>
                </a:cubicBezTo>
                <a:cubicBezTo>
                  <a:pt x="141093" y="430790"/>
                  <a:pt x="181070" y="460086"/>
                  <a:pt x="148164" y="438150"/>
                </a:cubicBezTo>
                <a:cubicBezTo>
                  <a:pt x="143402" y="430212"/>
                  <a:pt x="139146" y="421948"/>
                  <a:pt x="133877" y="414337"/>
                </a:cubicBezTo>
                <a:cubicBezTo>
                  <a:pt x="124841" y="401285"/>
                  <a:pt x="105302" y="376237"/>
                  <a:pt x="105302" y="376237"/>
                </a:cubicBezTo>
                <a:cubicBezTo>
                  <a:pt x="100672" y="362349"/>
                  <a:pt x="99420" y="356350"/>
                  <a:pt x="91014" y="342900"/>
                </a:cubicBezTo>
                <a:cubicBezTo>
                  <a:pt x="86807" y="336169"/>
                  <a:pt x="80665" y="330742"/>
                  <a:pt x="76727" y="323850"/>
                </a:cubicBezTo>
                <a:cubicBezTo>
                  <a:pt x="68001" y="308580"/>
                  <a:pt x="50397" y="273437"/>
                  <a:pt x="43389" y="252412"/>
                </a:cubicBezTo>
                <a:cubicBezTo>
                  <a:pt x="35820" y="229705"/>
                  <a:pt x="38858" y="222729"/>
                  <a:pt x="33864" y="195262"/>
                </a:cubicBezTo>
                <a:cubicBezTo>
                  <a:pt x="32966" y="190323"/>
                  <a:pt x="30481" y="185802"/>
                  <a:pt x="29102" y="180975"/>
                </a:cubicBezTo>
                <a:cubicBezTo>
                  <a:pt x="27304" y="174681"/>
                  <a:pt x="26137" y="168219"/>
                  <a:pt x="24339" y="161925"/>
                </a:cubicBezTo>
                <a:cubicBezTo>
                  <a:pt x="22960" y="157098"/>
                  <a:pt x="20956" y="152464"/>
                  <a:pt x="19577" y="147637"/>
                </a:cubicBezTo>
                <a:cubicBezTo>
                  <a:pt x="13256" y="125512"/>
                  <a:pt x="14733" y="125759"/>
                  <a:pt x="10052" y="100012"/>
                </a:cubicBezTo>
                <a:cubicBezTo>
                  <a:pt x="8604" y="92048"/>
                  <a:pt x="6877" y="84137"/>
                  <a:pt x="5289" y="76200"/>
                </a:cubicBezTo>
                <a:cubicBezTo>
                  <a:pt x="0" y="12722"/>
                  <a:pt x="527" y="38166"/>
                  <a:pt x="52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7223967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변수에 할당된다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4930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숙제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파일명 </a:t>
            </a:r>
            <a:r>
              <a:rPr lang="en-US" altLang="ko-KR" sz="1600" dirty="0" smtClean="0"/>
              <a:t>Work0608.java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출력되는 값을 예상하여 변수를 선</a:t>
            </a:r>
            <a:r>
              <a:rPr lang="ko-KR" altLang="en-US" sz="1600" dirty="0"/>
              <a:t>언</a:t>
            </a:r>
            <a:r>
              <a:rPr lang="ko-KR" altLang="en-US" sz="1600" dirty="0" smtClean="0"/>
              <a:t>하여 저장한 후 아래와 같이 출력하세요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ko-KR" altLang="en-US" sz="1600" dirty="0" smtClean="0"/>
              <a:t>출력 </a:t>
            </a:r>
            <a:r>
              <a:rPr lang="en-US" altLang="ko-KR" sz="1600" dirty="0" smtClean="0"/>
              <a:t>1.</a:t>
            </a:r>
          </a:p>
          <a:p>
            <a:pPr marL="342900" indent="-342900"/>
            <a:r>
              <a:rPr lang="ko-KR" altLang="en-US" sz="1600" dirty="0" smtClean="0"/>
              <a:t>내 이름은 홍길동이고 이니셜은 </a:t>
            </a:r>
            <a:r>
              <a:rPr lang="en-US" altLang="ko-KR" sz="1600" dirty="0" smtClean="0"/>
              <a:t>H  G  D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ko-KR" altLang="en-US" sz="1600" dirty="0" smtClean="0"/>
              <a:t>태어난 해 는 </a:t>
            </a:r>
            <a:r>
              <a:rPr lang="en-US" altLang="ko-KR" sz="1600" dirty="0" err="1" smtClean="0"/>
              <a:t>xxxx</a:t>
            </a:r>
            <a:r>
              <a:rPr lang="ko-KR" altLang="en-US" sz="1600" dirty="0" smtClean="0"/>
              <a:t>년으로 </a:t>
            </a:r>
            <a:endParaRPr lang="en-US" altLang="ko-KR" sz="1600" dirty="0" smtClean="0"/>
          </a:p>
          <a:p>
            <a:pPr marL="342900" indent="-342900"/>
            <a:r>
              <a:rPr lang="ko-KR" altLang="en-US" sz="1600" dirty="0" smtClean="0"/>
              <a:t>나이는 </a:t>
            </a:r>
            <a:r>
              <a:rPr lang="en-US" altLang="ko-KR" sz="1600" dirty="0" smtClean="0"/>
              <a:t>xx </a:t>
            </a:r>
            <a:r>
              <a:rPr lang="ko-KR" altLang="en-US" sz="1600" dirty="0" smtClean="0"/>
              <a:t>살입니다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ko-KR" altLang="en-US" sz="1600" dirty="0" smtClean="0"/>
              <a:t>출력 </a:t>
            </a:r>
            <a:r>
              <a:rPr lang="en-US" altLang="ko-KR" sz="1600" dirty="0" smtClean="0"/>
              <a:t>2.</a:t>
            </a:r>
          </a:p>
          <a:p>
            <a:pPr marL="342900" indent="-342900"/>
            <a:r>
              <a:rPr lang="ko-KR" altLang="en-US" sz="1600" dirty="0" err="1" smtClean="0"/>
              <a:t>왼눈</a:t>
            </a:r>
            <a:r>
              <a:rPr lang="ko-KR" altLang="en-US" sz="1600" dirty="0" smtClean="0"/>
              <a:t> 시력 </a:t>
            </a:r>
            <a:r>
              <a:rPr lang="en-US" altLang="ko-KR" sz="1600" dirty="0" err="1" smtClean="0"/>
              <a:t>xx.x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오른 눈 시력 </a:t>
            </a:r>
            <a:r>
              <a:rPr lang="en-US" altLang="ko-KR" sz="1600" dirty="0" err="1" smtClean="0"/>
              <a:t>xx.x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양안시력  </a:t>
            </a:r>
            <a:r>
              <a:rPr lang="en-US" altLang="ko-KR" sz="1600" dirty="0" err="1" smtClean="0"/>
              <a:t>xx.x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ko-KR" altLang="en-US" sz="1600" dirty="0" smtClean="0"/>
              <a:t>출력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ko-KR" altLang="en-US" sz="1600" dirty="0" smtClean="0"/>
              <a:t>편도 차비 </a:t>
            </a:r>
            <a:r>
              <a:rPr lang="en-US" altLang="ko-KR" sz="1600" dirty="0" smtClean="0"/>
              <a:t>xx</a:t>
            </a:r>
            <a:r>
              <a:rPr lang="ko-KR" altLang="en-US" sz="1600" dirty="0" smtClean="0"/>
              <a:t>원 왕복차비 </a:t>
            </a:r>
            <a:r>
              <a:rPr lang="en-US" altLang="ko-KR" sz="1600" dirty="0" smtClean="0"/>
              <a:t>xx </a:t>
            </a:r>
            <a:r>
              <a:rPr lang="ko-KR" altLang="en-US" sz="1600" dirty="0" smtClean="0"/>
              <a:t>원 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한달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일 출근을 하면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ko-KR" altLang="en-US" sz="1600" dirty="0" smtClean="0"/>
              <a:t>월 교통비는 총  </a:t>
            </a:r>
            <a:r>
              <a:rPr lang="en-US" altLang="ko-KR" sz="1600" dirty="0" smtClean="0"/>
              <a:t>xx</a:t>
            </a:r>
            <a:r>
              <a:rPr lang="ko-KR" altLang="en-US" sz="1600" dirty="0" smtClean="0"/>
              <a:t>원 입니다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4.</a:t>
            </a:r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ko-KR" altLang="en-US" sz="1600" dirty="0" smtClean="0"/>
              <a:t>대문자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의 코드 값은 </a:t>
            </a:r>
            <a:r>
              <a:rPr lang="en-US" altLang="ko-KR" sz="1600" dirty="0" smtClean="0"/>
              <a:t>65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A+32</a:t>
            </a:r>
            <a:r>
              <a:rPr lang="ko-KR" altLang="en-US" sz="1600" dirty="0" smtClean="0"/>
              <a:t>를 하면 소문자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를 만들 수 있습니다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571868" y="571480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357686" y="71435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0562" y="5714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571868" y="857232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357686" y="937423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7945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286116" y="164305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71868" y="164305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7620" y="1643050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00166" y="192880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4863" y="2166931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1089" y="2914645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118" y="2919408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124" y="2928934"/>
            <a:ext cx="4286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4643438" y="271462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9190" y="2428868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왼눈</a:t>
            </a:r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오른눈</a:t>
            </a:r>
            <a:r>
              <a:rPr lang="en-US" altLang="ko-KR" sz="1200" dirty="0" smtClean="0"/>
              <a:t>/2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385861" y="3624269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57356" y="3867154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14612" y="3643314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62028" y="4600586"/>
            <a:ext cx="21431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71736" y="4586297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2500298" y="485776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14546" y="5000636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65</a:t>
            </a:r>
            <a:r>
              <a:rPr lang="ko-KR" altLang="en-US" sz="1400" dirty="0" smtClean="0"/>
              <a:t>로 만들 것 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endCxn id="26" idx="2"/>
          </p:cNvCxnSpPr>
          <p:nvPr/>
        </p:nvCxnSpPr>
        <p:spPr>
          <a:xfrm rot="5400000" flipH="1" flipV="1">
            <a:off x="1148931" y="4880383"/>
            <a:ext cx="185736" cy="5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596" y="500063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char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저</a:t>
            </a:r>
            <a:r>
              <a:rPr lang="ko-KR" altLang="en-US" sz="1400" dirty="0"/>
              <a:t>장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V="1">
            <a:off x="5715008" y="4857760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500694" y="4595823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51808" y="4929198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char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를 더해서 소문자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출력할 것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1176</Words>
  <Application>Microsoft Office PowerPoint</Application>
  <PresentationFormat>화면 슬라이드 쇼(4:3)</PresentationFormat>
  <Paragraphs>252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54</cp:revision>
  <dcterms:created xsi:type="dcterms:W3CDTF">2023-06-08T01:24:33Z</dcterms:created>
  <dcterms:modified xsi:type="dcterms:W3CDTF">2023-06-12T02:03:54Z</dcterms:modified>
</cp:coreProperties>
</file>