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777" autoAdjust="0"/>
    <p:restoredTop sz="94660"/>
  </p:normalViewPr>
  <p:slideViewPr>
    <p:cSldViewPr>
      <p:cViewPr>
        <p:scale>
          <a:sx n="200" d="100"/>
          <a:sy n="200" d="100"/>
        </p:scale>
        <p:origin x="-78" y="29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EF3C-7234-4F39-A038-68A4AC98BCF4}" type="datetimeFigureOut">
              <a:rPr lang="ko-KR" altLang="en-US" smtClean="0"/>
              <a:pPr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CA7D-F932-496E-BE3C-3AB4DFFEA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EF3C-7234-4F39-A038-68A4AC98BCF4}" type="datetimeFigureOut">
              <a:rPr lang="ko-KR" altLang="en-US" smtClean="0"/>
              <a:pPr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CA7D-F932-496E-BE3C-3AB4DFFEA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EF3C-7234-4F39-A038-68A4AC98BCF4}" type="datetimeFigureOut">
              <a:rPr lang="ko-KR" altLang="en-US" smtClean="0"/>
              <a:pPr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CA7D-F932-496E-BE3C-3AB4DFFEA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EF3C-7234-4F39-A038-68A4AC98BCF4}" type="datetimeFigureOut">
              <a:rPr lang="ko-KR" altLang="en-US" smtClean="0"/>
              <a:pPr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CA7D-F932-496E-BE3C-3AB4DFFEA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EF3C-7234-4F39-A038-68A4AC98BCF4}" type="datetimeFigureOut">
              <a:rPr lang="ko-KR" altLang="en-US" smtClean="0"/>
              <a:pPr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CA7D-F932-496E-BE3C-3AB4DFFEA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EF3C-7234-4F39-A038-68A4AC98BCF4}" type="datetimeFigureOut">
              <a:rPr lang="ko-KR" altLang="en-US" smtClean="0"/>
              <a:pPr/>
              <a:t>2023-06-14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CA7D-F932-496E-BE3C-3AB4DFFEA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EF3C-7234-4F39-A038-68A4AC98BCF4}" type="datetimeFigureOut">
              <a:rPr lang="ko-KR" altLang="en-US" smtClean="0"/>
              <a:pPr/>
              <a:t>2023-06-14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CA7D-F932-496E-BE3C-3AB4DFFEA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EF3C-7234-4F39-A038-68A4AC98BCF4}" type="datetimeFigureOut">
              <a:rPr lang="ko-KR" altLang="en-US" smtClean="0"/>
              <a:pPr/>
              <a:t>2023-06-14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CA7D-F932-496E-BE3C-3AB4DFFEA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EF3C-7234-4F39-A038-68A4AC98BCF4}" type="datetimeFigureOut">
              <a:rPr lang="ko-KR" altLang="en-US" smtClean="0"/>
              <a:pPr/>
              <a:t>2023-06-14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CA7D-F932-496E-BE3C-3AB4DFFEA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EF3C-7234-4F39-A038-68A4AC98BCF4}" type="datetimeFigureOut">
              <a:rPr lang="ko-KR" altLang="en-US" smtClean="0"/>
              <a:pPr/>
              <a:t>2023-06-14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CA7D-F932-496E-BE3C-3AB4DFFEA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EF3C-7234-4F39-A038-68A4AC98BCF4}" type="datetimeFigureOut">
              <a:rPr lang="ko-KR" altLang="en-US" smtClean="0"/>
              <a:pPr/>
              <a:t>2023-06-14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CA7D-F932-496E-BE3C-3AB4DFFEA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1EF3C-7234-4F39-A038-68A4AC98BCF4}" type="datetimeFigureOut">
              <a:rPr lang="ko-KR" altLang="en-US" smtClean="0"/>
              <a:pPr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ECA7D-F932-496E-BE3C-3AB4DFFEA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5450531" cy="652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*Package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자바에서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클래스를 저장하는 기본 단위</a:t>
            </a:r>
            <a:r>
              <a:rPr lang="en-US" altLang="ko-KR" sz="1600" dirty="0" smtClean="0"/>
              <a:t>.( directory)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같은 이름의 클래스를 여러 개 만들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업무를 구현한 클래스를 묶어서 관리할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 class</a:t>
            </a:r>
            <a:r>
              <a:rPr lang="ko-KR" altLang="en-US" sz="1600" dirty="0" smtClean="0"/>
              <a:t>의 위 한번만 선언할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패키지 컴파일을 수행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패키지를 포함한 실행해야 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작성법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package </a:t>
            </a:r>
            <a:r>
              <a:rPr lang="ko-KR" altLang="en-US" sz="1600" b="1" dirty="0" err="1" smtClean="0"/>
              <a:t>패키지명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class </a:t>
            </a:r>
            <a:r>
              <a:rPr lang="ko-KR" altLang="en-US" sz="1600" dirty="0" err="1" smtClean="0"/>
              <a:t>클래스명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{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-</a:t>
            </a:r>
            <a:r>
              <a:rPr lang="ko-KR" altLang="en-US" sz="1600" dirty="0" smtClean="0"/>
              <a:t>패키지 컴파일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javac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옵션 소스파일명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javac</a:t>
            </a:r>
            <a:r>
              <a:rPr lang="en-US" altLang="ko-KR" sz="1600" dirty="0" smtClean="0"/>
              <a:t> –d . </a:t>
            </a:r>
            <a:r>
              <a:rPr lang="ko-KR" altLang="en-US" sz="1600" dirty="0" err="1" smtClean="0"/>
              <a:t>클래스명</a:t>
            </a:r>
            <a:r>
              <a:rPr lang="en-US" altLang="ko-KR" sz="1600" dirty="0" smtClean="0"/>
              <a:t>.java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 smtClean="0"/>
              <a:t>실행 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가장 외부 패키지 명이 보이는 위치에서 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java </a:t>
            </a:r>
            <a:r>
              <a:rPr lang="ko-KR" altLang="en-US" sz="1600" dirty="0" err="1" smtClean="0"/>
              <a:t>패키지명</a:t>
            </a:r>
            <a:r>
              <a:rPr lang="en-US" altLang="ko-KR" sz="1600" dirty="0" smtClean="0"/>
              <a:t>.</a:t>
            </a:r>
            <a:r>
              <a:rPr lang="en-US" altLang="ko-KR" sz="1600" dirty="0" err="1" smtClean="0"/>
              <a:t>bytecode</a:t>
            </a:r>
            <a:r>
              <a:rPr lang="ko-KR" altLang="en-US" sz="1600" dirty="0" smtClean="0"/>
              <a:t>명</a:t>
            </a:r>
            <a:r>
              <a:rPr lang="en-US" altLang="ko-KR" sz="1600" dirty="0" smtClean="0"/>
              <a:t> </a:t>
            </a:r>
          </a:p>
        </p:txBody>
      </p:sp>
      <p:sp>
        <p:nvSpPr>
          <p:cNvPr id="6" name="자유형 5"/>
          <p:cNvSpPr/>
          <p:nvPr/>
        </p:nvSpPr>
        <p:spPr>
          <a:xfrm>
            <a:off x="2057400" y="2286000"/>
            <a:ext cx="433388" cy="204788"/>
          </a:xfrm>
          <a:custGeom>
            <a:avLst/>
            <a:gdLst>
              <a:gd name="connsiteX0" fmla="*/ 433388 w 433388"/>
              <a:gd name="connsiteY0" fmla="*/ 0 h 204788"/>
              <a:gd name="connsiteX1" fmla="*/ 338138 w 433388"/>
              <a:gd name="connsiteY1" fmla="*/ 9525 h 204788"/>
              <a:gd name="connsiteX2" fmla="*/ 319088 w 433388"/>
              <a:gd name="connsiteY2" fmla="*/ 14288 h 204788"/>
              <a:gd name="connsiteX3" fmla="*/ 304800 w 433388"/>
              <a:gd name="connsiteY3" fmla="*/ 23813 h 204788"/>
              <a:gd name="connsiteX4" fmla="*/ 290513 w 433388"/>
              <a:gd name="connsiteY4" fmla="*/ 28575 h 204788"/>
              <a:gd name="connsiteX5" fmla="*/ 261938 w 433388"/>
              <a:gd name="connsiteY5" fmla="*/ 47625 h 204788"/>
              <a:gd name="connsiteX6" fmla="*/ 247650 w 433388"/>
              <a:gd name="connsiteY6" fmla="*/ 57150 h 204788"/>
              <a:gd name="connsiteX7" fmla="*/ 223838 w 433388"/>
              <a:gd name="connsiteY7" fmla="*/ 66675 h 204788"/>
              <a:gd name="connsiteX8" fmla="*/ 204788 w 433388"/>
              <a:gd name="connsiteY8" fmla="*/ 71438 h 204788"/>
              <a:gd name="connsiteX9" fmla="*/ 185738 w 433388"/>
              <a:gd name="connsiteY9" fmla="*/ 80963 h 204788"/>
              <a:gd name="connsiteX10" fmla="*/ 157163 w 433388"/>
              <a:gd name="connsiteY10" fmla="*/ 100013 h 204788"/>
              <a:gd name="connsiteX11" fmla="*/ 142875 w 433388"/>
              <a:gd name="connsiteY11" fmla="*/ 104775 h 204788"/>
              <a:gd name="connsiteX12" fmla="*/ 133350 w 433388"/>
              <a:gd name="connsiteY12" fmla="*/ 119063 h 204788"/>
              <a:gd name="connsiteX13" fmla="*/ 119063 w 433388"/>
              <a:gd name="connsiteY13" fmla="*/ 123825 h 204788"/>
              <a:gd name="connsiteX14" fmla="*/ 104775 w 433388"/>
              <a:gd name="connsiteY14" fmla="*/ 133350 h 204788"/>
              <a:gd name="connsiteX15" fmla="*/ 90488 w 433388"/>
              <a:gd name="connsiteY15" fmla="*/ 138113 h 204788"/>
              <a:gd name="connsiteX16" fmla="*/ 61913 w 433388"/>
              <a:gd name="connsiteY16" fmla="*/ 152400 h 204788"/>
              <a:gd name="connsiteX17" fmla="*/ 33338 w 433388"/>
              <a:gd name="connsiteY17" fmla="*/ 171450 h 204788"/>
              <a:gd name="connsiteX18" fmla="*/ 23813 w 433388"/>
              <a:gd name="connsiteY18" fmla="*/ 185738 h 204788"/>
              <a:gd name="connsiteX19" fmla="*/ 9525 w 433388"/>
              <a:gd name="connsiteY19" fmla="*/ 195263 h 204788"/>
              <a:gd name="connsiteX20" fmla="*/ 0 w 433388"/>
              <a:gd name="connsiteY20" fmla="*/ 204788 h 204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33388" h="204788">
                <a:moveTo>
                  <a:pt x="433388" y="0"/>
                </a:moveTo>
                <a:cubicBezTo>
                  <a:pt x="397165" y="2787"/>
                  <a:pt x="371964" y="3375"/>
                  <a:pt x="338138" y="9525"/>
                </a:cubicBezTo>
                <a:cubicBezTo>
                  <a:pt x="331698" y="10696"/>
                  <a:pt x="325438" y="12700"/>
                  <a:pt x="319088" y="14288"/>
                </a:cubicBezTo>
                <a:cubicBezTo>
                  <a:pt x="314325" y="17463"/>
                  <a:pt x="309920" y="21253"/>
                  <a:pt x="304800" y="23813"/>
                </a:cubicBezTo>
                <a:cubicBezTo>
                  <a:pt x="300310" y="26058"/>
                  <a:pt x="294901" y="26137"/>
                  <a:pt x="290513" y="28575"/>
                </a:cubicBezTo>
                <a:cubicBezTo>
                  <a:pt x="280506" y="34134"/>
                  <a:pt x="271463" y="41275"/>
                  <a:pt x="261938" y="47625"/>
                </a:cubicBezTo>
                <a:cubicBezTo>
                  <a:pt x="257175" y="50800"/>
                  <a:pt x="252965" y="55024"/>
                  <a:pt x="247650" y="57150"/>
                </a:cubicBezTo>
                <a:cubicBezTo>
                  <a:pt x="239713" y="60325"/>
                  <a:pt x="231948" y="63972"/>
                  <a:pt x="223838" y="66675"/>
                </a:cubicBezTo>
                <a:cubicBezTo>
                  <a:pt x="217628" y="68745"/>
                  <a:pt x="210917" y="69140"/>
                  <a:pt x="204788" y="71438"/>
                </a:cubicBezTo>
                <a:cubicBezTo>
                  <a:pt x="198141" y="73931"/>
                  <a:pt x="191826" y="77310"/>
                  <a:pt x="185738" y="80963"/>
                </a:cubicBezTo>
                <a:cubicBezTo>
                  <a:pt x="175922" y="86853"/>
                  <a:pt x="168023" y="96393"/>
                  <a:pt x="157163" y="100013"/>
                </a:cubicBezTo>
                <a:lnTo>
                  <a:pt x="142875" y="104775"/>
                </a:lnTo>
                <a:cubicBezTo>
                  <a:pt x="139700" y="109538"/>
                  <a:pt x="137820" y="115487"/>
                  <a:pt x="133350" y="119063"/>
                </a:cubicBezTo>
                <a:cubicBezTo>
                  <a:pt x="129430" y="122199"/>
                  <a:pt x="123553" y="121580"/>
                  <a:pt x="119063" y="123825"/>
                </a:cubicBezTo>
                <a:cubicBezTo>
                  <a:pt x="113943" y="126385"/>
                  <a:pt x="109895" y="130790"/>
                  <a:pt x="104775" y="133350"/>
                </a:cubicBezTo>
                <a:cubicBezTo>
                  <a:pt x="100285" y="135595"/>
                  <a:pt x="94978" y="135868"/>
                  <a:pt x="90488" y="138113"/>
                </a:cubicBezTo>
                <a:cubicBezTo>
                  <a:pt x="53567" y="156574"/>
                  <a:pt x="97816" y="140433"/>
                  <a:pt x="61913" y="152400"/>
                </a:cubicBezTo>
                <a:cubicBezTo>
                  <a:pt x="52388" y="158750"/>
                  <a:pt x="39688" y="161925"/>
                  <a:pt x="33338" y="171450"/>
                </a:cubicBezTo>
                <a:cubicBezTo>
                  <a:pt x="30163" y="176213"/>
                  <a:pt x="27860" y="181691"/>
                  <a:pt x="23813" y="185738"/>
                </a:cubicBezTo>
                <a:cubicBezTo>
                  <a:pt x="19766" y="189785"/>
                  <a:pt x="13995" y="191687"/>
                  <a:pt x="9525" y="195263"/>
                </a:cubicBezTo>
                <a:cubicBezTo>
                  <a:pt x="6019" y="198068"/>
                  <a:pt x="3175" y="201613"/>
                  <a:pt x="0" y="20478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428860" y="2151869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역방향 도메인 사용</a:t>
            </a:r>
            <a:endParaRPr lang="ko-KR" altLang="en-US" sz="1200" dirty="0"/>
          </a:p>
        </p:txBody>
      </p:sp>
      <p:cxnSp>
        <p:nvCxnSpPr>
          <p:cNvPr id="9" name="직선 화살표 연결선 8"/>
          <p:cNvCxnSpPr/>
          <p:nvPr/>
        </p:nvCxnSpPr>
        <p:spPr>
          <a:xfrm rot="10800000" flipV="1">
            <a:off x="4000496" y="2143116"/>
            <a:ext cx="35719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rot="16200000" flipV="1">
            <a:off x="3893339" y="2393149"/>
            <a:ext cx="785818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57686" y="2000240"/>
            <a:ext cx="44913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네트워크 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ip</a:t>
            </a:r>
            <a:r>
              <a:rPr lang="en-US" altLang="ko-KR" sz="1200" dirty="0" smtClean="0"/>
              <a:t> address</a:t>
            </a:r>
            <a:r>
              <a:rPr lang="ko-KR" altLang="en-US" sz="1200" dirty="0" smtClean="0"/>
              <a:t>로 컴퓨터를 식별</a:t>
            </a:r>
            <a:r>
              <a:rPr lang="en-US" altLang="ko-KR" sz="1200" dirty="0" smtClean="0"/>
              <a:t>( </a:t>
            </a:r>
            <a:r>
              <a:rPr lang="ko-KR" altLang="en-US" sz="1200" dirty="0" smtClean="0"/>
              <a:t>사람이 기억하기 어렵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</a:t>
            </a:r>
            <a:r>
              <a:rPr lang="ko-KR" altLang="en-US" sz="1200" dirty="0" smtClean="0"/>
              <a:t>사람이 기억하기 좋게 </a:t>
            </a:r>
            <a:r>
              <a:rPr lang="en-US" altLang="ko-KR" sz="1200" dirty="0" smtClean="0"/>
              <a:t>domain</a:t>
            </a:r>
            <a:r>
              <a:rPr lang="ko-KR" altLang="en-US" sz="1200" dirty="0" smtClean="0"/>
              <a:t>만들었다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           sist.co.kr -&gt; 211.63.89.xx</a:t>
            </a:r>
            <a:r>
              <a:rPr lang="ko-KR" altLang="en-US" sz="1200" dirty="0" smtClean="0"/>
              <a:t>로 변경 역방향도메인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510086" y="2955193"/>
            <a:ext cx="3930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자바에서 역방향 도메인은 도메인 주소를 거꾸로 기술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           sist.co.kr -&gt; </a:t>
            </a:r>
            <a:r>
              <a:rPr lang="en-US" altLang="ko-KR" sz="1200" dirty="0" err="1" smtClean="0"/>
              <a:t>kr.co.sist</a:t>
            </a:r>
            <a:r>
              <a:rPr lang="en-US" altLang="ko-KR" sz="1200" dirty="0" smtClean="0"/>
              <a:t>.</a:t>
            </a:r>
            <a:r>
              <a:rPr lang="ko-KR" altLang="en-US" sz="1200" dirty="0" err="1" smtClean="0"/>
              <a:t>하는일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/>
          <p:nvPr/>
        </p:nvCxnSpPr>
        <p:spPr>
          <a:xfrm rot="5400000" flipH="1" flipV="1">
            <a:off x="821505" y="5036355"/>
            <a:ext cx="50006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2844" y="5429264"/>
            <a:ext cx="2255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package</a:t>
            </a:r>
            <a:r>
              <a:rPr lang="ko-KR" altLang="en-US" sz="1200" dirty="0" smtClean="0"/>
              <a:t>명으로 </a:t>
            </a:r>
            <a:r>
              <a:rPr lang="ko-KR" altLang="en-US" sz="1200" dirty="0" err="1" smtClean="0"/>
              <a:t>디렉토리생성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cxnSp>
        <p:nvCxnSpPr>
          <p:cNvPr id="21" name="직선 화살표 연결선 20"/>
          <p:cNvCxnSpPr/>
          <p:nvPr/>
        </p:nvCxnSpPr>
        <p:spPr>
          <a:xfrm rot="16200000" flipV="1">
            <a:off x="1428728" y="4929198"/>
            <a:ext cx="21431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459575" y="5072074"/>
            <a:ext cx="283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생성된 </a:t>
            </a:r>
            <a:r>
              <a:rPr lang="ko-KR" altLang="en-US" sz="1200" dirty="0" err="1" smtClean="0"/>
              <a:t>디렉토리안에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bytecode</a:t>
            </a:r>
            <a:r>
              <a:rPr lang="ko-KR" altLang="en-US" sz="1200" dirty="0" smtClean="0"/>
              <a:t>를 배포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85728"/>
            <a:ext cx="4514377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소스코드 작성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package </a:t>
            </a:r>
            <a:r>
              <a:rPr lang="en-US" altLang="ko-KR" sz="1600" dirty="0" err="1" smtClean="0"/>
              <a:t>kr.co.sist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class Test{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}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패키지 컴파일 수행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err="1" smtClean="0"/>
              <a:t>javac</a:t>
            </a:r>
            <a:r>
              <a:rPr lang="en-US" altLang="ko-KR" sz="1600" dirty="0" smtClean="0"/>
              <a:t> –d . Test.java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성공하면 </a:t>
            </a:r>
            <a:r>
              <a:rPr lang="ko-KR" altLang="en-US" sz="1600" dirty="0" err="1" smtClean="0"/>
              <a:t>패키지명으로</a:t>
            </a:r>
            <a:r>
              <a:rPr lang="ko-KR" altLang="en-US" sz="1600" dirty="0" smtClean="0"/>
              <a:t> 폴더가 생성 </a:t>
            </a:r>
            <a:r>
              <a:rPr lang="ko-KR" altLang="en-US" sz="1600" dirty="0" err="1" smtClean="0"/>
              <a:t>그안에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bytecode</a:t>
            </a:r>
            <a:r>
              <a:rPr lang="ko-KR" altLang="en-US" sz="1600" dirty="0" err="1" smtClean="0"/>
              <a:t>가들어간다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pPr marL="342900" indent="-342900"/>
            <a:r>
              <a:rPr lang="en-US" altLang="ko-KR" sz="1600" dirty="0" smtClean="0"/>
              <a:t>3.</a:t>
            </a:r>
            <a:r>
              <a:rPr lang="ko-KR" altLang="en-US" sz="1600" dirty="0" smtClean="0"/>
              <a:t>실행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가장외부 패키지가 </a:t>
            </a:r>
            <a:r>
              <a:rPr lang="ko-KR" altLang="en-US" sz="1600" dirty="0" smtClean="0"/>
              <a:t>보이는 위치에서만 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E:/dev/src&gt;  java </a:t>
            </a:r>
            <a:r>
              <a:rPr lang="en-US" altLang="ko-KR" sz="1600" b="1" dirty="0" err="1" smtClean="0"/>
              <a:t>kr.co.sist.</a:t>
            </a:r>
            <a:r>
              <a:rPr lang="en-US" altLang="ko-KR" sz="1600" dirty="0" err="1" smtClean="0"/>
              <a:t>Test</a:t>
            </a:r>
            <a:endParaRPr lang="en-US" altLang="ko-KR" sz="1600" dirty="0" smtClean="0"/>
          </a:p>
          <a:p>
            <a:pPr marL="342900" indent="-342900">
              <a:buAutoNum type="arabicPeriod" startAt="3"/>
            </a:pPr>
            <a:endParaRPr lang="en-US" altLang="ko-KR" sz="1600" dirty="0"/>
          </a:p>
          <a:p>
            <a:endParaRPr lang="ko-KR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2285992"/>
            <a:ext cx="3714776" cy="928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직선 화살표 연결선 6"/>
          <p:cNvCxnSpPr/>
          <p:nvPr/>
        </p:nvCxnSpPr>
        <p:spPr>
          <a:xfrm>
            <a:off x="2143108" y="1000108"/>
            <a:ext cx="2857520" cy="1785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4500570"/>
            <a:ext cx="4286280" cy="976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직사각형 8"/>
          <p:cNvSpPr/>
          <p:nvPr/>
        </p:nvSpPr>
        <p:spPr>
          <a:xfrm>
            <a:off x="7215206" y="4929198"/>
            <a:ext cx="428628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500430" y="4500570"/>
            <a:ext cx="71438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2071670" y="4500570"/>
            <a:ext cx="121444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2000232" y="4500570"/>
            <a:ext cx="42862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42976" y="4786322"/>
            <a:ext cx="21980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패키지명을</a:t>
            </a:r>
            <a:r>
              <a:rPr lang="ko-KR" altLang="en-US" sz="1100" dirty="0" smtClean="0"/>
              <a:t> 모두 기술하여 실행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593021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*eclipse</a:t>
            </a:r>
          </a:p>
          <a:p>
            <a:r>
              <a:rPr lang="en-US" altLang="ko-KR" sz="1600" dirty="0" smtClean="0"/>
              <a:t> - IDE (Integrated Development Environment) </a:t>
            </a:r>
            <a:r>
              <a:rPr lang="ko-KR" altLang="en-US" sz="1600" dirty="0" smtClean="0"/>
              <a:t>통합 개발 환경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코딩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디버깅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배포를 한번에 할 수 있는 툴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eclipse project 2001</a:t>
            </a:r>
            <a:r>
              <a:rPr lang="ko-KR" altLang="en-US" sz="1600" dirty="0" smtClean="0"/>
              <a:t>년에 시작 </a:t>
            </a:r>
            <a:r>
              <a:rPr lang="en-US" altLang="ko-KR" sz="1600" dirty="0" smtClean="0"/>
              <a:t>=&gt; 2004</a:t>
            </a:r>
            <a:r>
              <a:rPr lang="ko-KR" altLang="en-US" sz="1600" dirty="0" smtClean="0"/>
              <a:t>년에 발표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EPL</a:t>
            </a:r>
            <a:r>
              <a:rPr lang="ko-KR" altLang="en-US" sz="1600" dirty="0" smtClean="0"/>
              <a:t>이므로 무료로 사용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개발 </a:t>
            </a:r>
            <a:r>
              <a:rPr lang="ko-KR" altLang="en-US" sz="1600" dirty="0" err="1" smtClean="0"/>
              <a:t>디렉토리</a:t>
            </a:r>
            <a:r>
              <a:rPr lang="ko-KR" altLang="en-US" sz="1600" dirty="0" smtClean="0"/>
              <a:t> 구성</a:t>
            </a:r>
            <a:r>
              <a:rPr lang="en-US" altLang="ko-KR" sz="1600" dirty="0" smtClean="0"/>
              <a:t>.)  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2214554"/>
            <a:ext cx="1159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workspace</a:t>
            </a:r>
            <a:endParaRPr lang="ko-KR" altLang="en-US" sz="16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1857356" y="2427280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928794" y="3427412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55053" y="2214554"/>
            <a:ext cx="830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project</a:t>
            </a:r>
            <a:endParaRPr lang="ko-KR" altLang="en-US" sz="1600" dirty="0"/>
          </a:p>
        </p:txBody>
      </p:sp>
      <p:cxnSp>
        <p:nvCxnSpPr>
          <p:cNvPr id="14" name="직선 연결선 13"/>
          <p:cNvCxnSpPr/>
          <p:nvPr/>
        </p:nvCxnSpPr>
        <p:spPr>
          <a:xfrm rot="16200000" flipH="1">
            <a:off x="1438262" y="2919399"/>
            <a:ext cx="1000132" cy="19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26491" y="3214686"/>
            <a:ext cx="830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project</a:t>
            </a:r>
            <a:endParaRPr lang="ko-KR" altLang="en-US" sz="16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786050" y="2427280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800339" y="2865434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rot="16200000" flipH="1">
            <a:off x="2576502" y="2638415"/>
            <a:ext cx="442920" cy="23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28926" y="2214554"/>
            <a:ext cx="478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bin</a:t>
            </a:r>
            <a:endParaRPr lang="ko-KR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928926" y="2714620"/>
            <a:ext cx="439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src</a:t>
            </a:r>
            <a:endParaRPr lang="ko-KR" altLang="en-US" sz="1600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3357555" y="2913054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rot="16200000" flipH="1">
            <a:off x="3148007" y="3124189"/>
            <a:ext cx="442920" cy="23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28992" y="2714620"/>
            <a:ext cx="9560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</a:t>
            </a:r>
            <a:r>
              <a:rPr lang="en-US" altLang="ko-KR" sz="1600" dirty="0" smtClean="0"/>
              <a:t>ackage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.</a:t>
            </a:r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3473093" y="3304760"/>
            <a:ext cx="9560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package</a:t>
            </a:r>
            <a:endParaRPr lang="ko-KR" altLang="en-US" sz="1600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4357686" y="2927346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473225" y="2714620"/>
            <a:ext cx="1343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Source code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.</a:t>
            </a:r>
            <a:endParaRPr lang="ko-KR" altLang="en-US" sz="1600" dirty="0"/>
          </a:p>
        </p:txBody>
      </p:sp>
      <p:cxnSp>
        <p:nvCxnSpPr>
          <p:cNvPr id="29" name="직선 화살표 연결선 28"/>
          <p:cNvCxnSpPr/>
          <p:nvPr/>
        </p:nvCxnSpPr>
        <p:spPr>
          <a:xfrm rot="10800000">
            <a:off x="5715008" y="2928934"/>
            <a:ext cx="50006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15074" y="2786058"/>
            <a:ext cx="1936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저장과 동시에 </a:t>
            </a:r>
            <a:endParaRPr lang="en-US" altLang="ko-KR" sz="1200" dirty="0" smtClean="0"/>
          </a:p>
          <a:p>
            <a:r>
              <a:rPr lang="ko-KR" altLang="en-US" sz="1200" dirty="0" smtClean="0"/>
              <a:t>컴파일이 되면서</a:t>
            </a:r>
            <a:endParaRPr lang="en-US" altLang="ko-KR" sz="1200" dirty="0" smtClean="0"/>
          </a:p>
          <a:p>
            <a:r>
              <a:rPr lang="ko-KR" altLang="en-US" sz="1200" dirty="0" smtClean="0"/>
              <a:t>패키지와 </a:t>
            </a:r>
            <a:r>
              <a:rPr lang="en-US" altLang="ko-KR" sz="1200" dirty="0" smtClean="0"/>
              <a:t>byte code</a:t>
            </a:r>
            <a:r>
              <a:rPr lang="ko-KR" altLang="en-US" sz="1200" dirty="0" smtClean="0"/>
              <a:t>가</a:t>
            </a:r>
            <a:endParaRPr lang="en-US" altLang="ko-KR" sz="1200" dirty="0" smtClean="0"/>
          </a:p>
          <a:p>
            <a:r>
              <a:rPr lang="en-US" altLang="ko-KR" sz="1200" dirty="0" smtClean="0"/>
              <a:t>bin directory</a:t>
            </a:r>
            <a:r>
              <a:rPr lang="ko-KR" altLang="en-US" sz="1200" dirty="0" smtClean="0"/>
              <a:t>에 배포된다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31" name="자유형 30"/>
          <p:cNvSpPr/>
          <p:nvPr/>
        </p:nvSpPr>
        <p:spPr>
          <a:xfrm>
            <a:off x="3333750" y="1785938"/>
            <a:ext cx="3009778" cy="1128712"/>
          </a:xfrm>
          <a:custGeom>
            <a:avLst/>
            <a:gdLst>
              <a:gd name="connsiteX0" fmla="*/ 2990850 w 3009778"/>
              <a:gd name="connsiteY0" fmla="*/ 1128712 h 1128712"/>
              <a:gd name="connsiteX1" fmla="*/ 2986088 w 3009778"/>
              <a:gd name="connsiteY1" fmla="*/ 976312 h 1128712"/>
              <a:gd name="connsiteX2" fmla="*/ 2976563 w 3009778"/>
              <a:gd name="connsiteY2" fmla="*/ 933450 h 1128712"/>
              <a:gd name="connsiteX3" fmla="*/ 2952750 w 3009778"/>
              <a:gd name="connsiteY3" fmla="*/ 890587 h 1128712"/>
              <a:gd name="connsiteX4" fmla="*/ 2938463 w 3009778"/>
              <a:gd name="connsiteY4" fmla="*/ 862012 h 1128712"/>
              <a:gd name="connsiteX5" fmla="*/ 2928938 w 3009778"/>
              <a:gd name="connsiteY5" fmla="*/ 833437 h 1128712"/>
              <a:gd name="connsiteX6" fmla="*/ 2909888 w 3009778"/>
              <a:gd name="connsiteY6" fmla="*/ 804862 h 1128712"/>
              <a:gd name="connsiteX7" fmla="*/ 2890838 w 3009778"/>
              <a:gd name="connsiteY7" fmla="*/ 771525 h 1128712"/>
              <a:gd name="connsiteX8" fmla="*/ 2867025 w 3009778"/>
              <a:gd name="connsiteY8" fmla="*/ 719137 h 1128712"/>
              <a:gd name="connsiteX9" fmla="*/ 2838450 w 3009778"/>
              <a:gd name="connsiteY9" fmla="*/ 681037 h 1128712"/>
              <a:gd name="connsiteX10" fmla="*/ 2819400 w 3009778"/>
              <a:gd name="connsiteY10" fmla="*/ 647700 h 1128712"/>
              <a:gd name="connsiteX11" fmla="*/ 2795588 w 3009778"/>
              <a:gd name="connsiteY11" fmla="*/ 614362 h 1128712"/>
              <a:gd name="connsiteX12" fmla="*/ 2781300 w 3009778"/>
              <a:gd name="connsiteY12" fmla="*/ 590550 h 1128712"/>
              <a:gd name="connsiteX13" fmla="*/ 2762250 w 3009778"/>
              <a:gd name="connsiteY13" fmla="*/ 566737 h 1128712"/>
              <a:gd name="connsiteX14" fmla="*/ 2728913 w 3009778"/>
              <a:gd name="connsiteY14" fmla="*/ 533400 h 1128712"/>
              <a:gd name="connsiteX15" fmla="*/ 2657475 w 3009778"/>
              <a:gd name="connsiteY15" fmla="*/ 452437 h 1128712"/>
              <a:gd name="connsiteX16" fmla="*/ 2605088 w 3009778"/>
              <a:gd name="connsiteY16" fmla="*/ 400050 h 1128712"/>
              <a:gd name="connsiteX17" fmla="*/ 2576513 w 3009778"/>
              <a:gd name="connsiteY17" fmla="*/ 371475 h 1128712"/>
              <a:gd name="connsiteX18" fmla="*/ 2543175 w 3009778"/>
              <a:gd name="connsiteY18" fmla="*/ 352425 h 1128712"/>
              <a:gd name="connsiteX19" fmla="*/ 2490788 w 3009778"/>
              <a:gd name="connsiteY19" fmla="*/ 309562 h 1128712"/>
              <a:gd name="connsiteX20" fmla="*/ 2462213 w 3009778"/>
              <a:gd name="connsiteY20" fmla="*/ 290512 h 1128712"/>
              <a:gd name="connsiteX21" fmla="*/ 2433638 w 3009778"/>
              <a:gd name="connsiteY21" fmla="*/ 266700 h 1128712"/>
              <a:gd name="connsiteX22" fmla="*/ 2409825 w 3009778"/>
              <a:gd name="connsiteY22" fmla="*/ 252412 h 1128712"/>
              <a:gd name="connsiteX23" fmla="*/ 2395538 w 3009778"/>
              <a:gd name="connsiteY23" fmla="*/ 242887 h 1128712"/>
              <a:gd name="connsiteX24" fmla="*/ 2347913 w 3009778"/>
              <a:gd name="connsiteY24" fmla="*/ 219075 h 1128712"/>
              <a:gd name="connsiteX25" fmla="*/ 2276475 w 3009778"/>
              <a:gd name="connsiteY25" fmla="*/ 171450 h 1128712"/>
              <a:gd name="connsiteX26" fmla="*/ 2190750 w 3009778"/>
              <a:gd name="connsiteY26" fmla="*/ 109537 h 1128712"/>
              <a:gd name="connsiteX27" fmla="*/ 2157413 w 3009778"/>
              <a:gd name="connsiteY27" fmla="*/ 100012 h 1128712"/>
              <a:gd name="connsiteX28" fmla="*/ 2133600 w 3009778"/>
              <a:gd name="connsiteY28" fmla="*/ 85725 h 1128712"/>
              <a:gd name="connsiteX29" fmla="*/ 2085975 w 3009778"/>
              <a:gd name="connsiteY29" fmla="*/ 71437 h 1128712"/>
              <a:gd name="connsiteX30" fmla="*/ 2043113 w 3009778"/>
              <a:gd name="connsiteY30" fmla="*/ 57150 h 1128712"/>
              <a:gd name="connsiteX31" fmla="*/ 2019300 w 3009778"/>
              <a:gd name="connsiteY31" fmla="*/ 47625 h 1128712"/>
              <a:gd name="connsiteX32" fmla="*/ 1985963 w 3009778"/>
              <a:gd name="connsiteY32" fmla="*/ 42862 h 1128712"/>
              <a:gd name="connsiteX33" fmla="*/ 1962150 w 3009778"/>
              <a:gd name="connsiteY33" fmla="*/ 38100 h 1128712"/>
              <a:gd name="connsiteX34" fmla="*/ 1909763 w 3009778"/>
              <a:gd name="connsiteY34" fmla="*/ 19050 h 1128712"/>
              <a:gd name="connsiteX35" fmla="*/ 1857375 w 3009778"/>
              <a:gd name="connsiteY35" fmla="*/ 14287 h 1128712"/>
              <a:gd name="connsiteX36" fmla="*/ 1800225 w 3009778"/>
              <a:gd name="connsiteY36" fmla="*/ 4762 h 1128712"/>
              <a:gd name="connsiteX37" fmla="*/ 1766888 w 3009778"/>
              <a:gd name="connsiteY37" fmla="*/ 0 h 1128712"/>
              <a:gd name="connsiteX38" fmla="*/ 1057275 w 3009778"/>
              <a:gd name="connsiteY38" fmla="*/ 4762 h 1128712"/>
              <a:gd name="connsiteX39" fmla="*/ 995363 w 3009778"/>
              <a:gd name="connsiteY39" fmla="*/ 23812 h 1128712"/>
              <a:gd name="connsiteX40" fmla="*/ 976313 w 3009778"/>
              <a:gd name="connsiteY40" fmla="*/ 28575 h 1128712"/>
              <a:gd name="connsiteX41" fmla="*/ 900113 w 3009778"/>
              <a:gd name="connsiteY41" fmla="*/ 52387 h 1128712"/>
              <a:gd name="connsiteX42" fmla="*/ 862013 w 3009778"/>
              <a:gd name="connsiteY42" fmla="*/ 57150 h 1128712"/>
              <a:gd name="connsiteX43" fmla="*/ 819150 w 3009778"/>
              <a:gd name="connsiteY43" fmla="*/ 76200 h 1128712"/>
              <a:gd name="connsiteX44" fmla="*/ 790575 w 3009778"/>
              <a:gd name="connsiteY44" fmla="*/ 80962 h 1128712"/>
              <a:gd name="connsiteX45" fmla="*/ 766763 w 3009778"/>
              <a:gd name="connsiteY45" fmla="*/ 95250 h 1128712"/>
              <a:gd name="connsiteX46" fmla="*/ 752475 w 3009778"/>
              <a:gd name="connsiteY46" fmla="*/ 100012 h 1128712"/>
              <a:gd name="connsiteX47" fmla="*/ 709613 w 3009778"/>
              <a:gd name="connsiteY47" fmla="*/ 109537 h 1128712"/>
              <a:gd name="connsiteX48" fmla="*/ 685800 w 3009778"/>
              <a:gd name="connsiteY48" fmla="*/ 119062 h 1128712"/>
              <a:gd name="connsiteX49" fmla="*/ 604838 w 3009778"/>
              <a:gd name="connsiteY49" fmla="*/ 138112 h 1128712"/>
              <a:gd name="connsiteX50" fmla="*/ 566738 w 3009778"/>
              <a:gd name="connsiteY50" fmla="*/ 157162 h 1128712"/>
              <a:gd name="connsiteX51" fmla="*/ 552450 w 3009778"/>
              <a:gd name="connsiteY51" fmla="*/ 161925 h 1128712"/>
              <a:gd name="connsiteX52" fmla="*/ 528638 w 3009778"/>
              <a:gd name="connsiteY52" fmla="*/ 176212 h 1128712"/>
              <a:gd name="connsiteX53" fmla="*/ 495300 w 3009778"/>
              <a:gd name="connsiteY53" fmla="*/ 185737 h 1128712"/>
              <a:gd name="connsiteX54" fmla="*/ 471488 w 3009778"/>
              <a:gd name="connsiteY54" fmla="*/ 200025 h 1128712"/>
              <a:gd name="connsiteX55" fmla="*/ 457200 w 3009778"/>
              <a:gd name="connsiteY55" fmla="*/ 204787 h 1128712"/>
              <a:gd name="connsiteX56" fmla="*/ 433388 w 3009778"/>
              <a:gd name="connsiteY56" fmla="*/ 214312 h 1128712"/>
              <a:gd name="connsiteX57" fmla="*/ 385763 w 3009778"/>
              <a:gd name="connsiteY57" fmla="*/ 238125 h 1128712"/>
              <a:gd name="connsiteX58" fmla="*/ 361950 w 3009778"/>
              <a:gd name="connsiteY58" fmla="*/ 252412 h 1128712"/>
              <a:gd name="connsiteX59" fmla="*/ 323850 w 3009778"/>
              <a:gd name="connsiteY59" fmla="*/ 271462 h 1128712"/>
              <a:gd name="connsiteX60" fmla="*/ 285750 w 3009778"/>
              <a:gd name="connsiteY60" fmla="*/ 295275 h 1128712"/>
              <a:gd name="connsiteX61" fmla="*/ 271463 w 3009778"/>
              <a:gd name="connsiteY61" fmla="*/ 300037 h 1128712"/>
              <a:gd name="connsiteX62" fmla="*/ 252413 w 3009778"/>
              <a:gd name="connsiteY62" fmla="*/ 314325 h 1128712"/>
              <a:gd name="connsiteX63" fmla="*/ 233363 w 3009778"/>
              <a:gd name="connsiteY63" fmla="*/ 323850 h 1128712"/>
              <a:gd name="connsiteX64" fmla="*/ 219075 w 3009778"/>
              <a:gd name="connsiteY64" fmla="*/ 338137 h 1128712"/>
              <a:gd name="connsiteX65" fmla="*/ 180975 w 3009778"/>
              <a:gd name="connsiteY65" fmla="*/ 366712 h 1128712"/>
              <a:gd name="connsiteX66" fmla="*/ 166688 w 3009778"/>
              <a:gd name="connsiteY66" fmla="*/ 376237 h 1128712"/>
              <a:gd name="connsiteX67" fmla="*/ 119063 w 3009778"/>
              <a:gd name="connsiteY67" fmla="*/ 404812 h 1128712"/>
              <a:gd name="connsiteX68" fmla="*/ 90488 w 3009778"/>
              <a:gd name="connsiteY68" fmla="*/ 423862 h 1128712"/>
              <a:gd name="connsiteX69" fmla="*/ 76200 w 3009778"/>
              <a:gd name="connsiteY69" fmla="*/ 433387 h 1128712"/>
              <a:gd name="connsiteX70" fmla="*/ 57150 w 3009778"/>
              <a:gd name="connsiteY70" fmla="*/ 442912 h 1128712"/>
              <a:gd name="connsiteX71" fmla="*/ 28575 w 3009778"/>
              <a:gd name="connsiteY71" fmla="*/ 457200 h 1128712"/>
              <a:gd name="connsiteX72" fmla="*/ 14288 w 3009778"/>
              <a:gd name="connsiteY72" fmla="*/ 471487 h 1128712"/>
              <a:gd name="connsiteX73" fmla="*/ 0 w 3009778"/>
              <a:gd name="connsiteY73" fmla="*/ 476250 h 112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3009778" h="1128712">
                <a:moveTo>
                  <a:pt x="2990850" y="1128712"/>
                </a:moveTo>
                <a:cubicBezTo>
                  <a:pt x="3009778" y="1071935"/>
                  <a:pt x="2999907" y="1107590"/>
                  <a:pt x="2986088" y="976312"/>
                </a:cubicBezTo>
                <a:cubicBezTo>
                  <a:pt x="2984556" y="961757"/>
                  <a:pt x="2981191" y="947335"/>
                  <a:pt x="2976563" y="933450"/>
                </a:cubicBezTo>
                <a:cubicBezTo>
                  <a:pt x="2966578" y="903495"/>
                  <a:pt x="2964493" y="911726"/>
                  <a:pt x="2952750" y="890587"/>
                </a:cubicBezTo>
                <a:cubicBezTo>
                  <a:pt x="2947578" y="881278"/>
                  <a:pt x="2942559" y="871842"/>
                  <a:pt x="2938463" y="862012"/>
                </a:cubicBezTo>
                <a:cubicBezTo>
                  <a:pt x="2934601" y="852744"/>
                  <a:pt x="2933428" y="842417"/>
                  <a:pt x="2928938" y="833437"/>
                </a:cubicBezTo>
                <a:cubicBezTo>
                  <a:pt x="2923818" y="823198"/>
                  <a:pt x="2915888" y="814611"/>
                  <a:pt x="2909888" y="804862"/>
                </a:cubicBezTo>
                <a:cubicBezTo>
                  <a:pt x="2903180" y="793962"/>
                  <a:pt x="2896562" y="782972"/>
                  <a:pt x="2890838" y="771525"/>
                </a:cubicBezTo>
                <a:cubicBezTo>
                  <a:pt x="2882259" y="754368"/>
                  <a:pt x="2876636" y="735738"/>
                  <a:pt x="2867025" y="719137"/>
                </a:cubicBezTo>
                <a:cubicBezTo>
                  <a:pt x="2859071" y="705398"/>
                  <a:pt x="2847256" y="694246"/>
                  <a:pt x="2838450" y="681037"/>
                </a:cubicBezTo>
                <a:cubicBezTo>
                  <a:pt x="2831351" y="670388"/>
                  <a:pt x="2826321" y="658466"/>
                  <a:pt x="2819400" y="647700"/>
                </a:cubicBezTo>
                <a:cubicBezTo>
                  <a:pt x="2812015" y="636213"/>
                  <a:pt x="2803163" y="625725"/>
                  <a:pt x="2795588" y="614362"/>
                </a:cubicBezTo>
                <a:cubicBezTo>
                  <a:pt x="2790453" y="606660"/>
                  <a:pt x="2786608" y="598133"/>
                  <a:pt x="2781300" y="590550"/>
                </a:cubicBezTo>
                <a:cubicBezTo>
                  <a:pt x="2775471" y="582222"/>
                  <a:pt x="2769119" y="574230"/>
                  <a:pt x="2762250" y="566737"/>
                </a:cubicBezTo>
                <a:cubicBezTo>
                  <a:pt x="2751631" y="555152"/>
                  <a:pt x="2738047" y="546188"/>
                  <a:pt x="2728913" y="533400"/>
                </a:cubicBezTo>
                <a:cubicBezTo>
                  <a:pt x="2692051" y="481793"/>
                  <a:pt x="2714757" y="509719"/>
                  <a:pt x="2657475" y="452437"/>
                </a:cubicBezTo>
                <a:lnTo>
                  <a:pt x="2605088" y="400050"/>
                </a:lnTo>
                <a:cubicBezTo>
                  <a:pt x="2595563" y="390525"/>
                  <a:pt x="2588209" y="378158"/>
                  <a:pt x="2576513" y="371475"/>
                </a:cubicBezTo>
                <a:cubicBezTo>
                  <a:pt x="2565400" y="365125"/>
                  <a:pt x="2553551" y="359919"/>
                  <a:pt x="2543175" y="352425"/>
                </a:cubicBezTo>
                <a:cubicBezTo>
                  <a:pt x="2524884" y="339215"/>
                  <a:pt x="2509561" y="322077"/>
                  <a:pt x="2490788" y="309562"/>
                </a:cubicBezTo>
                <a:cubicBezTo>
                  <a:pt x="2481263" y="303212"/>
                  <a:pt x="2471371" y="297381"/>
                  <a:pt x="2462213" y="290512"/>
                </a:cubicBezTo>
                <a:cubicBezTo>
                  <a:pt x="2452294" y="283073"/>
                  <a:pt x="2443665" y="273992"/>
                  <a:pt x="2433638" y="266700"/>
                </a:cubicBezTo>
                <a:cubicBezTo>
                  <a:pt x="2426152" y="261255"/>
                  <a:pt x="2417675" y="257318"/>
                  <a:pt x="2409825" y="252412"/>
                </a:cubicBezTo>
                <a:cubicBezTo>
                  <a:pt x="2404971" y="249378"/>
                  <a:pt x="2400578" y="245601"/>
                  <a:pt x="2395538" y="242887"/>
                </a:cubicBezTo>
                <a:cubicBezTo>
                  <a:pt x="2379911" y="234472"/>
                  <a:pt x="2361923" y="229972"/>
                  <a:pt x="2347913" y="219075"/>
                </a:cubicBezTo>
                <a:cubicBezTo>
                  <a:pt x="2223270" y="122130"/>
                  <a:pt x="2364408" y="227407"/>
                  <a:pt x="2276475" y="171450"/>
                </a:cubicBezTo>
                <a:cubicBezTo>
                  <a:pt x="2245798" y="151928"/>
                  <a:pt x="2229572" y="120629"/>
                  <a:pt x="2190750" y="109537"/>
                </a:cubicBezTo>
                <a:lnTo>
                  <a:pt x="2157413" y="100012"/>
                </a:lnTo>
                <a:cubicBezTo>
                  <a:pt x="2149475" y="95250"/>
                  <a:pt x="2142027" y="89555"/>
                  <a:pt x="2133600" y="85725"/>
                </a:cubicBezTo>
                <a:cubicBezTo>
                  <a:pt x="2110182" y="75081"/>
                  <a:pt x="2107355" y="78016"/>
                  <a:pt x="2085975" y="71437"/>
                </a:cubicBezTo>
                <a:cubicBezTo>
                  <a:pt x="2071581" y="67008"/>
                  <a:pt x="2057096" y="62743"/>
                  <a:pt x="2043113" y="57150"/>
                </a:cubicBezTo>
                <a:cubicBezTo>
                  <a:pt x="2035175" y="53975"/>
                  <a:pt x="2027594" y="49699"/>
                  <a:pt x="2019300" y="47625"/>
                </a:cubicBezTo>
                <a:cubicBezTo>
                  <a:pt x="2008410" y="44902"/>
                  <a:pt x="1997035" y="44707"/>
                  <a:pt x="1985963" y="42862"/>
                </a:cubicBezTo>
                <a:cubicBezTo>
                  <a:pt x="1977978" y="41531"/>
                  <a:pt x="1970088" y="39687"/>
                  <a:pt x="1962150" y="38100"/>
                </a:cubicBezTo>
                <a:cubicBezTo>
                  <a:pt x="1950935" y="33614"/>
                  <a:pt x="1920705" y="20981"/>
                  <a:pt x="1909763" y="19050"/>
                </a:cubicBezTo>
                <a:cubicBezTo>
                  <a:pt x="1892495" y="16003"/>
                  <a:pt x="1874802" y="16223"/>
                  <a:pt x="1857375" y="14287"/>
                </a:cubicBezTo>
                <a:cubicBezTo>
                  <a:pt x="1810658" y="9096"/>
                  <a:pt x="1838915" y="11210"/>
                  <a:pt x="1800225" y="4762"/>
                </a:cubicBezTo>
                <a:cubicBezTo>
                  <a:pt x="1789153" y="2917"/>
                  <a:pt x="1778000" y="1587"/>
                  <a:pt x="1766888" y="0"/>
                </a:cubicBezTo>
                <a:lnTo>
                  <a:pt x="1057275" y="4762"/>
                </a:lnTo>
                <a:cubicBezTo>
                  <a:pt x="1049685" y="4908"/>
                  <a:pt x="1004147" y="21177"/>
                  <a:pt x="995363" y="23812"/>
                </a:cubicBezTo>
                <a:cubicBezTo>
                  <a:pt x="989094" y="25693"/>
                  <a:pt x="982523" y="26505"/>
                  <a:pt x="976313" y="28575"/>
                </a:cubicBezTo>
                <a:cubicBezTo>
                  <a:pt x="928154" y="44628"/>
                  <a:pt x="976713" y="36261"/>
                  <a:pt x="900113" y="52387"/>
                </a:cubicBezTo>
                <a:cubicBezTo>
                  <a:pt x="887589" y="55024"/>
                  <a:pt x="874713" y="55562"/>
                  <a:pt x="862013" y="57150"/>
                </a:cubicBezTo>
                <a:cubicBezTo>
                  <a:pt x="849649" y="63332"/>
                  <a:pt x="833782" y="72949"/>
                  <a:pt x="819150" y="76200"/>
                </a:cubicBezTo>
                <a:cubicBezTo>
                  <a:pt x="809724" y="78295"/>
                  <a:pt x="800100" y="79375"/>
                  <a:pt x="790575" y="80962"/>
                </a:cubicBezTo>
                <a:cubicBezTo>
                  <a:pt x="782638" y="85725"/>
                  <a:pt x="775042" y="91110"/>
                  <a:pt x="766763" y="95250"/>
                </a:cubicBezTo>
                <a:cubicBezTo>
                  <a:pt x="762273" y="97495"/>
                  <a:pt x="757345" y="98794"/>
                  <a:pt x="752475" y="100012"/>
                </a:cubicBezTo>
                <a:cubicBezTo>
                  <a:pt x="738276" y="103562"/>
                  <a:pt x="723686" y="105516"/>
                  <a:pt x="709613" y="109537"/>
                </a:cubicBezTo>
                <a:cubicBezTo>
                  <a:pt x="701393" y="111886"/>
                  <a:pt x="694002" y="116650"/>
                  <a:pt x="685800" y="119062"/>
                </a:cubicBezTo>
                <a:cubicBezTo>
                  <a:pt x="651257" y="129222"/>
                  <a:pt x="635349" y="132010"/>
                  <a:pt x="604838" y="138112"/>
                </a:cubicBezTo>
                <a:cubicBezTo>
                  <a:pt x="592138" y="144462"/>
                  <a:pt x="580208" y="152672"/>
                  <a:pt x="566738" y="157162"/>
                </a:cubicBezTo>
                <a:cubicBezTo>
                  <a:pt x="561975" y="158750"/>
                  <a:pt x="556940" y="159680"/>
                  <a:pt x="552450" y="161925"/>
                </a:cubicBezTo>
                <a:cubicBezTo>
                  <a:pt x="544171" y="166065"/>
                  <a:pt x="537182" y="172652"/>
                  <a:pt x="528638" y="176212"/>
                </a:cubicBezTo>
                <a:cubicBezTo>
                  <a:pt x="517970" y="180657"/>
                  <a:pt x="506413" y="182562"/>
                  <a:pt x="495300" y="185737"/>
                </a:cubicBezTo>
                <a:cubicBezTo>
                  <a:pt x="487363" y="190500"/>
                  <a:pt x="479767" y="195885"/>
                  <a:pt x="471488" y="200025"/>
                </a:cubicBezTo>
                <a:cubicBezTo>
                  <a:pt x="466998" y="202270"/>
                  <a:pt x="461901" y="203024"/>
                  <a:pt x="457200" y="204787"/>
                </a:cubicBezTo>
                <a:cubicBezTo>
                  <a:pt x="449195" y="207789"/>
                  <a:pt x="441135" y="210697"/>
                  <a:pt x="433388" y="214312"/>
                </a:cubicBezTo>
                <a:cubicBezTo>
                  <a:pt x="417304" y="221818"/>
                  <a:pt x="400983" y="228994"/>
                  <a:pt x="385763" y="238125"/>
                </a:cubicBezTo>
                <a:cubicBezTo>
                  <a:pt x="377825" y="242887"/>
                  <a:pt x="370100" y="248023"/>
                  <a:pt x="361950" y="252412"/>
                </a:cubicBezTo>
                <a:cubicBezTo>
                  <a:pt x="349448" y="259144"/>
                  <a:pt x="335664" y="263586"/>
                  <a:pt x="323850" y="271462"/>
                </a:cubicBezTo>
                <a:cubicBezTo>
                  <a:pt x="312516" y="279019"/>
                  <a:pt x="297239" y="289530"/>
                  <a:pt x="285750" y="295275"/>
                </a:cubicBezTo>
                <a:cubicBezTo>
                  <a:pt x="281260" y="297520"/>
                  <a:pt x="276225" y="298450"/>
                  <a:pt x="271463" y="300037"/>
                </a:cubicBezTo>
                <a:cubicBezTo>
                  <a:pt x="265113" y="304800"/>
                  <a:pt x="259144" y="310118"/>
                  <a:pt x="252413" y="314325"/>
                </a:cubicBezTo>
                <a:cubicBezTo>
                  <a:pt x="246393" y="318088"/>
                  <a:pt x="239140" y="319724"/>
                  <a:pt x="233363" y="323850"/>
                </a:cubicBezTo>
                <a:cubicBezTo>
                  <a:pt x="227882" y="327765"/>
                  <a:pt x="224288" y="333872"/>
                  <a:pt x="219075" y="338137"/>
                </a:cubicBezTo>
                <a:cubicBezTo>
                  <a:pt x="206788" y="348190"/>
                  <a:pt x="194184" y="357906"/>
                  <a:pt x="180975" y="366712"/>
                </a:cubicBezTo>
                <a:cubicBezTo>
                  <a:pt x="176213" y="369887"/>
                  <a:pt x="171563" y="373237"/>
                  <a:pt x="166688" y="376237"/>
                </a:cubicBezTo>
                <a:cubicBezTo>
                  <a:pt x="150921" y="385940"/>
                  <a:pt x="134467" y="394543"/>
                  <a:pt x="119063" y="404812"/>
                </a:cubicBezTo>
                <a:lnTo>
                  <a:pt x="90488" y="423862"/>
                </a:lnTo>
                <a:cubicBezTo>
                  <a:pt x="85725" y="427037"/>
                  <a:pt x="81320" y="430827"/>
                  <a:pt x="76200" y="433387"/>
                </a:cubicBezTo>
                <a:cubicBezTo>
                  <a:pt x="69850" y="436562"/>
                  <a:pt x="63314" y="439390"/>
                  <a:pt x="57150" y="442912"/>
                </a:cubicBezTo>
                <a:cubicBezTo>
                  <a:pt x="31299" y="457684"/>
                  <a:pt x="54772" y="448467"/>
                  <a:pt x="28575" y="457200"/>
                </a:cubicBezTo>
                <a:cubicBezTo>
                  <a:pt x="23813" y="461962"/>
                  <a:pt x="19892" y="467751"/>
                  <a:pt x="14288" y="471487"/>
                </a:cubicBezTo>
                <a:cubicBezTo>
                  <a:pt x="10111" y="474272"/>
                  <a:pt x="0" y="476250"/>
                  <a:pt x="0" y="47625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>
            <a:off x="3357554" y="2412988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428991" y="2214554"/>
            <a:ext cx="9560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</a:t>
            </a:r>
            <a:r>
              <a:rPr lang="en-US" altLang="ko-KR" sz="1600" dirty="0" smtClean="0"/>
              <a:t>ackage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.</a:t>
            </a:r>
            <a:endParaRPr lang="ko-KR" altLang="en-US" sz="1600" dirty="0"/>
          </a:p>
        </p:txBody>
      </p:sp>
      <p:cxnSp>
        <p:nvCxnSpPr>
          <p:cNvPr id="34" name="직선 연결선 33"/>
          <p:cNvCxnSpPr/>
          <p:nvPr/>
        </p:nvCxnSpPr>
        <p:spPr>
          <a:xfrm>
            <a:off x="4357686" y="2414009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473225" y="2201283"/>
            <a:ext cx="1044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bytecode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.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73586"/>
            <a:ext cx="6032421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err="1" smtClean="0"/>
              <a:t>제어문</a:t>
            </a:r>
            <a:endParaRPr lang="en-US" altLang="ko-KR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프로그램의 순차적인 흐름을 변경하는 문장들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조건문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반복문</a:t>
            </a:r>
            <a:r>
              <a:rPr lang="en-US" altLang="ko-KR" sz="1600" dirty="0" smtClean="0"/>
              <a:t>, break, continue, return 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*</a:t>
            </a:r>
            <a:r>
              <a:rPr lang="ko-KR" altLang="en-US" sz="1600" dirty="0" err="1" smtClean="0"/>
              <a:t>조건문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 </a:t>
            </a:r>
            <a:r>
              <a:rPr lang="ko-KR" altLang="en-US" sz="1600" dirty="0" smtClean="0"/>
              <a:t>조건에 맞는 경우에만 코드를 실행해야 할 때 사용하는 문장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- if, else, </a:t>
            </a:r>
            <a:r>
              <a:rPr lang="en-US" altLang="ko-KR" sz="1600" dirty="0" err="1" smtClean="0"/>
              <a:t>switch~case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*if)</a:t>
            </a:r>
          </a:p>
          <a:p>
            <a:r>
              <a:rPr lang="en-US" altLang="ko-KR" sz="1600" dirty="0" smtClean="0"/>
              <a:t>   </a:t>
            </a:r>
            <a:r>
              <a:rPr lang="ko-KR" altLang="en-US" sz="1600" dirty="0" smtClean="0"/>
              <a:t>단일 </a:t>
            </a:r>
            <a:r>
              <a:rPr lang="en-US" altLang="ko-KR" sz="1600" dirty="0" smtClean="0"/>
              <a:t>if) – </a:t>
            </a:r>
            <a:r>
              <a:rPr lang="ko-KR" altLang="en-US" sz="1600" dirty="0" smtClean="0"/>
              <a:t>조건에 맞을 때에만 코드를 실행해야 할 때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</a:t>
            </a:r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if( </a:t>
            </a:r>
            <a:r>
              <a:rPr lang="ko-KR" altLang="en-US" sz="1600" dirty="0" err="1" smtClean="0"/>
              <a:t>조건식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)</a:t>
            </a:r>
            <a:r>
              <a:rPr lang="en-US" altLang="ko-KR" sz="1600" b="1" dirty="0" smtClean="0"/>
              <a:t>{</a:t>
            </a:r>
          </a:p>
          <a:p>
            <a:r>
              <a:rPr lang="en-US" altLang="ko-KR" sz="1600" dirty="0" smtClean="0"/>
              <a:t>        </a:t>
            </a:r>
            <a:r>
              <a:rPr lang="ko-KR" altLang="en-US" sz="1600" dirty="0" smtClean="0"/>
              <a:t>조건에 맞을 때 수행할 문장들 </a:t>
            </a:r>
            <a:r>
              <a:rPr lang="en-US" altLang="ko-KR" sz="1600" dirty="0" smtClean="0"/>
              <a:t>….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   </a:t>
            </a:r>
            <a:r>
              <a:rPr lang="en-US" altLang="ko-KR" sz="1600" b="1" dirty="0" smtClean="0"/>
              <a:t>}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endParaRPr lang="ko-KR" altLang="en-US" sz="16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642910" y="2071678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rot="5400000" flipH="1" flipV="1">
            <a:off x="821505" y="2107397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8596" y="2214554"/>
            <a:ext cx="2040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자바에 존재하는 모든 값을</a:t>
            </a:r>
            <a:endParaRPr lang="en-US" altLang="ko-KR" sz="1200" dirty="0" smtClean="0"/>
          </a:p>
          <a:p>
            <a:r>
              <a:rPr lang="ko-KR" altLang="en-US" sz="1200" dirty="0" smtClean="0"/>
              <a:t> 비교할 수 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수직적인 비교</a:t>
            </a:r>
            <a:endParaRPr lang="ko-KR" altLang="en-US" sz="1200" dirty="0"/>
          </a:p>
        </p:txBody>
      </p:sp>
      <p:cxnSp>
        <p:nvCxnSpPr>
          <p:cNvPr id="11" name="직선 화살표 연결선 10"/>
          <p:cNvCxnSpPr/>
          <p:nvPr/>
        </p:nvCxnSpPr>
        <p:spPr>
          <a:xfrm rot="10800000">
            <a:off x="2357422" y="2071678"/>
            <a:ext cx="57150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357290" y="2071678"/>
            <a:ext cx="11430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45371" y="2214554"/>
            <a:ext cx="4594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정수만 비교할 수 있다</a:t>
            </a:r>
            <a:r>
              <a:rPr lang="en-US" altLang="ko-KR" sz="1200" dirty="0" smtClean="0"/>
              <a:t>. ( JDK1.7</a:t>
            </a:r>
            <a:r>
              <a:rPr lang="ko-KR" altLang="en-US" sz="1200" dirty="0" smtClean="0"/>
              <a:t>에서부터는 문자열도 비교 가능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smtClean="0"/>
              <a:t>일치하는 정수를 비교할 때에는 </a:t>
            </a:r>
            <a:r>
              <a:rPr lang="en-US" altLang="ko-KR" sz="1200" dirty="0" smtClean="0"/>
              <a:t>if</a:t>
            </a:r>
            <a:r>
              <a:rPr lang="ko-KR" altLang="en-US" sz="1200" dirty="0" smtClean="0"/>
              <a:t>보다 빠르다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수평적인 비교</a:t>
            </a:r>
            <a:endParaRPr lang="ko-KR" alt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5143512"/>
            <a:ext cx="1785950" cy="139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직선 화살표 연결선 16"/>
          <p:cNvCxnSpPr/>
          <p:nvPr/>
        </p:nvCxnSpPr>
        <p:spPr>
          <a:xfrm rot="10800000" flipV="1">
            <a:off x="1714480" y="5786454"/>
            <a:ext cx="1143008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86050" y="5621553"/>
            <a:ext cx="3659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실행이 될 수 도 있고 되지 않을 수 도 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20" name="직선 화살표 연결선 19"/>
          <p:cNvCxnSpPr/>
          <p:nvPr/>
        </p:nvCxnSpPr>
        <p:spPr>
          <a:xfrm rot="10800000" flipV="1">
            <a:off x="1643042" y="3857628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57356" y="3643314"/>
            <a:ext cx="28216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관계연산자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논리연산자</a:t>
            </a:r>
            <a:r>
              <a:rPr lang="en-US" altLang="ko-KR" sz="1400" dirty="0" smtClean="0"/>
              <a:t>, method</a:t>
            </a:r>
            <a:endParaRPr lang="ko-KR" altLang="en-US" sz="1400" dirty="0"/>
          </a:p>
        </p:txBody>
      </p:sp>
      <p:cxnSp>
        <p:nvCxnSpPr>
          <p:cNvPr id="16" name="직선 연결선 15"/>
          <p:cNvCxnSpPr/>
          <p:nvPr/>
        </p:nvCxnSpPr>
        <p:spPr>
          <a:xfrm rot="5400000">
            <a:off x="3857620" y="4500570"/>
            <a:ext cx="8572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57686" y="3828826"/>
            <a:ext cx="365837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if</a:t>
            </a:r>
            <a:r>
              <a:rPr lang="ko-KR" altLang="en-US" sz="1400" dirty="0" smtClean="0"/>
              <a:t>를 탔을 때 수행할 문장이 딱 한 줄 이라면</a:t>
            </a:r>
            <a:endParaRPr lang="en-US" altLang="ko-KR" sz="1400" dirty="0" smtClean="0"/>
          </a:p>
          <a:p>
            <a:r>
              <a:rPr lang="en-US" altLang="ko-KR" sz="1400" dirty="0" smtClean="0"/>
              <a:t> </a:t>
            </a:r>
            <a:r>
              <a:rPr lang="en-US" altLang="ko-KR" sz="1400" b="1" dirty="0" smtClean="0"/>
              <a:t>{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를</a:t>
            </a:r>
            <a:r>
              <a:rPr lang="ko-KR" altLang="en-US" sz="1400" dirty="0" smtClean="0"/>
              <a:t> 생략 할 수 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if( </a:t>
            </a:r>
            <a:r>
              <a:rPr lang="ko-KR" altLang="en-US" sz="1400" dirty="0" err="1" smtClean="0"/>
              <a:t>조건식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문장 </a:t>
            </a:r>
            <a:r>
              <a:rPr lang="en-US" altLang="ko-KR" sz="1400" dirty="0" smtClean="0"/>
              <a:t>– if</a:t>
            </a:r>
            <a:r>
              <a:rPr lang="ko-KR" altLang="en-US" sz="1400" dirty="0" smtClean="0"/>
              <a:t>의 조건이 맞을 때 수행될 문장</a:t>
            </a:r>
            <a:endParaRPr lang="en-US" altLang="ko-KR" sz="1400" dirty="0" smtClean="0"/>
          </a:p>
          <a:p>
            <a:r>
              <a:rPr lang="en-US" altLang="ko-KR" sz="1400" dirty="0" smtClean="0"/>
              <a:t>  </a:t>
            </a:r>
            <a:r>
              <a:rPr lang="ko-KR" altLang="en-US" sz="1400" dirty="0" smtClean="0"/>
              <a:t>문장 </a:t>
            </a:r>
            <a:r>
              <a:rPr lang="en-US" altLang="ko-KR" sz="1400" dirty="0" smtClean="0"/>
              <a:t>–if</a:t>
            </a:r>
            <a:r>
              <a:rPr lang="ko-KR" altLang="en-US" sz="1400" dirty="0" smtClean="0"/>
              <a:t>와 상관없는 문장</a:t>
            </a:r>
            <a:endParaRPr lang="en-US" altLang="ko-KR" sz="1400" dirty="0" smtClean="0"/>
          </a:p>
          <a:p>
            <a:endParaRPr lang="ko-KR" alt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500042"/>
            <a:ext cx="38411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en-US" altLang="ko-KR" sz="1600" dirty="0" err="1" smtClean="0"/>
              <a:t>if~else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 smtClean="0"/>
              <a:t>둘 중 하나의 코드를 실행해야 할 때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if( </a:t>
            </a:r>
            <a:r>
              <a:rPr lang="ko-KR" altLang="en-US" sz="1600" dirty="0" err="1" smtClean="0"/>
              <a:t>조건식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){</a:t>
            </a:r>
          </a:p>
          <a:p>
            <a:r>
              <a:rPr lang="en-US" altLang="ko-KR" sz="1600" dirty="0" smtClean="0"/>
              <a:t>   </a:t>
            </a:r>
            <a:r>
              <a:rPr lang="ko-KR" altLang="en-US" sz="1600" dirty="0" smtClean="0"/>
              <a:t>조건에 맞을 때 수행할 문장들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 smtClean="0"/>
              <a:t> }else{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조건에 맞지 않을 때 수행할 문장 들</a:t>
            </a:r>
            <a:r>
              <a:rPr lang="en-US" altLang="ko-KR" sz="1600" dirty="0" smtClean="0"/>
              <a:t>..;</a:t>
            </a:r>
          </a:p>
          <a:p>
            <a:r>
              <a:rPr lang="en-US" altLang="ko-KR" sz="1600" dirty="0" smtClean="0"/>
              <a:t> }</a:t>
            </a:r>
            <a:endParaRPr lang="en-US" altLang="ko-KR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3000372"/>
            <a:ext cx="2428892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357422" y="2857496"/>
            <a:ext cx="3887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입력되는 수가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홀수인지 짝수인지 구분</a:t>
            </a:r>
            <a:endParaRPr lang="ko-KR" altLang="en-US" sz="16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36" y="3357562"/>
            <a:ext cx="2376489" cy="2271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572132" y="3429000"/>
            <a:ext cx="3252493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class Test{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public static void main(String[]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){</a:t>
            </a:r>
          </a:p>
          <a:p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num=</a:t>
            </a:r>
            <a:r>
              <a:rPr lang="en-US" altLang="ko-KR" sz="1400" dirty="0" err="1" smtClean="0"/>
              <a:t>Integer.parseInt</a:t>
            </a:r>
            <a:r>
              <a:rPr lang="en-US" altLang="ko-KR" sz="1400" dirty="0" smtClean="0"/>
              <a:t>(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[0]);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 smtClean="0"/>
              <a:t>( num+”</a:t>
            </a:r>
            <a:r>
              <a:rPr lang="ko-KR" altLang="en-US" sz="1400" dirty="0" smtClean="0"/>
              <a:t>은</a:t>
            </a:r>
            <a:r>
              <a:rPr lang="en-US" altLang="ko-KR" sz="1400" dirty="0" smtClean="0"/>
              <a:t>”);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endParaRPr lang="en-US" altLang="ko-KR" sz="1400" dirty="0"/>
          </a:p>
          <a:p>
            <a:r>
              <a:rPr lang="en-US" altLang="ko-KR" sz="1400" dirty="0" smtClean="0"/>
              <a:t>    if( num % 2 == 0){</a:t>
            </a:r>
          </a:p>
          <a:p>
            <a:r>
              <a:rPr lang="en-US" altLang="ko-KR" sz="1400" dirty="0" smtClean="0"/>
              <a:t>     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(“</a:t>
            </a:r>
            <a:r>
              <a:rPr lang="ko-KR" altLang="en-US" sz="1400" dirty="0" smtClean="0"/>
              <a:t>짝수</a:t>
            </a:r>
            <a:r>
              <a:rPr lang="en-US" altLang="ko-KR" sz="1400" dirty="0" smtClean="0"/>
              <a:t>” );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}else {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(“</a:t>
            </a:r>
            <a:r>
              <a:rPr lang="ko-KR" altLang="en-US" sz="1400" dirty="0"/>
              <a:t>홀</a:t>
            </a:r>
            <a:r>
              <a:rPr lang="ko-KR" altLang="en-US" sz="1400" dirty="0" smtClean="0"/>
              <a:t>수</a:t>
            </a:r>
            <a:r>
              <a:rPr lang="en-US" altLang="ko-KR" sz="1400" dirty="0" smtClean="0"/>
              <a:t>” );</a:t>
            </a:r>
            <a:endParaRPr lang="en-US" altLang="ko-KR" sz="1400" dirty="0"/>
          </a:p>
          <a:p>
            <a:r>
              <a:rPr lang="en-US" altLang="ko-KR" sz="1400" dirty="0" smtClean="0"/>
              <a:t>    }</a:t>
            </a:r>
            <a:endParaRPr lang="en-US" altLang="ko-KR" sz="1400" dirty="0"/>
          </a:p>
          <a:p>
            <a:r>
              <a:rPr lang="en-US" altLang="ko-KR" sz="1400" dirty="0" smtClean="0"/>
              <a:t> }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786182" y="3500438"/>
            <a:ext cx="171451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572132" y="3500438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72132" y="3927478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rot="5400000">
            <a:off x="5429256" y="3714752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714744" y="3929066"/>
            <a:ext cx="207170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3714744" y="4357694"/>
            <a:ext cx="207170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오른쪽 중괄호 19"/>
          <p:cNvSpPr/>
          <p:nvPr/>
        </p:nvSpPr>
        <p:spPr>
          <a:xfrm>
            <a:off x="4714876" y="4643446"/>
            <a:ext cx="357190" cy="7858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왼쪽 중괄호 20"/>
          <p:cNvSpPr/>
          <p:nvPr/>
        </p:nvSpPr>
        <p:spPr>
          <a:xfrm>
            <a:off x="5786446" y="4714884"/>
            <a:ext cx="71438" cy="10715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5072066" y="5072074"/>
            <a:ext cx="71438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500694" y="5786454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500694" y="6213494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rot="5400000">
            <a:off x="5357818" y="6000768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4099" idx="2"/>
          </p:cNvCxnSpPr>
          <p:nvPr/>
        </p:nvCxnSpPr>
        <p:spPr>
          <a:xfrm rot="16200000" flipH="1">
            <a:off x="4480307" y="4908942"/>
            <a:ext cx="371499" cy="18121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5993949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*Flow Chart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코드의 흐름을 몇 가지의 도형을 사용하여 도식화한 </a:t>
            </a:r>
            <a:r>
              <a:rPr lang="en-US" altLang="ko-KR" sz="1600" dirty="0" smtClean="0"/>
              <a:t>diagram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복잡한 코드를 그릴 수 없다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간단한 코드를 보여줄 때 사용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857364"/>
            <a:ext cx="944489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시작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끝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출력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입력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처리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조건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데이터  </a:t>
            </a:r>
            <a:endParaRPr lang="ko-KR" alt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785926"/>
            <a:ext cx="422651" cy="419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1785926"/>
            <a:ext cx="642942" cy="422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2976" y="2357430"/>
            <a:ext cx="785818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71538" y="2786058"/>
            <a:ext cx="1571636" cy="430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42976" y="3286124"/>
            <a:ext cx="714380" cy="354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285852" y="3714752"/>
            <a:ext cx="1071570" cy="386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71538" y="4214818"/>
            <a:ext cx="1228725" cy="452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285852" y="4786322"/>
            <a:ext cx="1057275" cy="285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직선 연결선 14"/>
          <p:cNvCxnSpPr/>
          <p:nvPr/>
        </p:nvCxnSpPr>
        <p:spPr>
          <a:xfrm rot="16200000" flipH="1">
            <a:off x="1571604" y="3429000"/>
            <a:ext cx="3500462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28992" y="1714488"/>
            <a:ext cx="3249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입력된 수가 양수인지 음수인지</a:t>
            </a:r>
            <a:r>
              <a:rPr lang="en-US" altLang="ko-KR" sz="1600" dirty="0" smtClean="0"/>
              <a:t>?</a:t>
            </a:r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구분하는 </a:t>
            </a:r>
            <a:r>
              <a:rPr lang="ko-KR" altLang="en-US" sz="1600" dirty="0" err="1" smtClean="0"/>
              <a:t>플로우</a:t>
            </a:r>
            <a:r>
              <a:rPr lang="ko-KR" altLang="en-US" sz="1600" dirty="0" smtClean="0"/>
              <a:t> 차트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786182" y="2285992"/>
            <a:ext cx="2366965" cy="2533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603</Words>
  <Application>Microsoft Office PowerPoint</Application>
  <PresentationFormat>화면 슬라이드 쇼(4:3)</PresentationFormat>
  <Paragraphs>155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26</cp:revision>
  <dcterms:created xsi:type="dcterms:W3CDTF">2023-06-13T01:01:21Z</dcterms:created>
  <dcterms:modified xsi:type="dcterms:W3CDTF">2023-06-14T00:42:40Z</dcterms:modified>
</cp:coreProperties>
</file>