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718" autoAdjust="0"/>
    <p:restoredTop sz="94660"/>
  </p:normalViewPr>
  <p:slideViewPr>
    <p:cSldViewPr>
      <p:cViewPr>
        <p:scale>
          <a:sx n="200" d="100"/>
          <a:sy n="200" d="100"/>
        </p:scale>
        <p:origin x="-78" y="15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BE2-6E56-47BD-86EC-741D44CC5B2E}" type="datetimeFigureOut">
              <a:rPr lang="ko-KR" altLang="en-US" smtClean="0"/>
              <a:pPr/>
              <a:t>2023-09-04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97E0-2E2C-4D98-B6B4-16B3EC1C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BE2-6E56-47BD-86EC-741D44CC5B2E}" type="datetimeFigureOut">
              <a:rPr lang="ko-KR" altLang="en-US" smtClean="0"/>
              <a:pPr/>
              <a:t>2023-09-04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97E0-2E2C-4D98-B6B4-16B3EC1C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BE2-6E56-47BD-86EC-741D44CC5B2E}" type="datetimeFigureOut">
              <a:rPr lang="ko-KR" altLang="en-US" smtClean="0"/>
              <a:pPr/>
              <a:t>2023-09-04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97E0-2E2C-4D98-B6B4-16B3EC1C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BE2-6E56-47BD-86EC-741D44CC5B2E}" type="datetimeFigureOut">
              <a:rPr lang="ko-KR" altLang="en-US" smtClean="0"/>
              <a:pPr/>
              <a:t>2023-09-04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97E0-2E2C-4D98-B6B4-16B3EC1C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BE2-6E56-47BD-86EC-741D44CC5B2E}" type="datetimeFigureOut">
              <a:rPr lang="ko-KR" altLang="en-US" smtClean="0"/>
              <a:pPr/>
              <a:t>2023-09-04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97E0-2E2C-4D98-B6B4-16B3EC1C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BE2-6E56-47BD-86EC-741D44CC5B2E}" type="datetimeFigureOut">
              <a:rPr lang="ko-KR" altLang="en-US" smtClean="0"/>
              <a:pPr/>
              <a:t>2023-09-04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97E0-2E2C-4D98-B6B4-16B3EC1C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BE2-6E56-47BD-86EC-741D44CC5B2E}" type="datetimeFigureOut">
              <a:rPr lang="ko-KR" altLang="en-US" smtClean="0"/>
              <a:pPr/>
              <a:t>2023-09-04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97E0-2E2C-4D98-B6B4-16B3EC1C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BE2-6E56-47BD-86EC-741D44CC5B2E}" type="datetimeFigureOut">
              <a:rPr lang="ko-KR" altLang="en-US" smtClean="0"/>
              <a:pPr/>
              <a:t>2023-09-04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97E0-2E2C-4D98-B6B4-16B3EC1C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BE2-6E56-47BD-86EC-741D44CC5B2E}" type="datetimeFigureOut">
              <a:rPr lang="ko-KR" altLang="en-US" smtClean="0"/>
              <a:pPr/>
              <a:t>2023-09-04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97E0-2E2C-4D98-B6B4-16B3EC1C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BE2-6E56-47BD-86EC-741D44CC5B2E}" type="datetimeFigureOut">
              <a:rPr lang="ko-KR" altLang="en-US" smtClean="0"/>
              <a:pPr/>
              <a:t>2023-09-04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97E0-2E2C-4D98-B6B4-16B3EC1C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BE2-6E56-47BD-86EC-741D44CC5B2E}" type="datetimeFigureOut">
              <a:rPr lang="ko-KR" altLang="en-US" smtClean="0"/>
              <a:pPr/>
              <a:t>2023-09-04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97E0-2E2C-4D98-B6B4-16B3EC1C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78BE2-6E56-47BD-86EC-741D44CC5B2E}" type="datetimeFigureOut">
              <a:rPr lang="ko-KR" altLang="en-US" smtClean="0"/>
              <a:pPr/>
              <a:t>2023-09-04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697E0-2E2C-4D98-B6B4-16B3EC1C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664797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*class selector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웹 페이지에서 디자인을 선택하여 사용할 태그가 여러 개 일 때 사용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클래스 정의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.</a:t>
            </a:r>
            <a:r>
              <a:rPr lang="ko-KR" altLang="en-US" sz="1600" dirty="0" err="1" smtClean="0"/>
              <a:t>클래스명</a:t>
            </a:r>
            <a:r>
              <a:rPr lang="en-US" altLang="ko-KR" sz="1600" dirty="0" smtClean="0"/>
              <a:t>{ </a:t>
            </a:r>
            <a:r>
              <a:rPr lang="ko-KR" altLang="en-US" sz="1600" dirty="0" smtClean="0"/>
              <a:t>속성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,,,,,,,, }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&lt;</a:t>
            </a:r>
            <a:r>
              <a:rPr lang="ko-KR" altLang="en-US" sz="1600" dirty="0" err="1" smtClean="0"/>
              <a:t>태그명</a:t>
            </a:r>
            <a:r>
              <a:rPr lang="ko-KR" altLang="en-US" sz="1600" dirty="0" smtClean="0"/>
              <a:t> </a:t>
            </a:r>
            <a:r>
              <a:rPr lang="en-US" altLang="ko-KR" sz="1600" b="1" dirty="0" smtClean="0"/>
              <a:t>class</a:t>
            </a:r>
            <a:r>
              <a:rPr lang="en-US" altLang="ko-KR" sz="1600" dirty="0" smtClean="0"/>
              <a:t>=“</a:t>
            </a:r>
            <a:r>
              <a:rPr lang="ko-KR" altLang="en-US" sz="1600" dirty="0" err="1" smtClean="0"/>
              <a:t>클래스명</a:t>
            </a:r>
            <a:r>
              <a:rPr lang="en-US" altLang="ko-KR" sz="1600" dirty="0" smtClean="0"/>
              <a:t>”&gt;</a:t>
            </a:r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5" name="자유형 4"/>
          <p:cNvSpPr/>
          <p:nvPr/>
        </p:nvSpPr>
        <p:spPr>
          <a:xfrm>
            <a:off x="1190625" y="1952625"/>
            <a:ext cx="1352550" cy="547688"/>
          </a:xfrm>
          <a:custGeom>
            <a:avLst/>
            <a:gdLst>
              <a:gd name="connsiteX0" fmla="*/ 1352550 w 1352550"/>
              <a:gd name="connsiteY0" fmla="*/ 547688 h 547688"/>
              <a:gd name="connsiteX1" fmla="*/ 1347788 w 1352550"/>
              <a:gd name="connsiteY1" fmla="*/ 533400 h 547688"/>
              <a:gd name="connsiteX2" fmla="*/ 1343025 w 1352550"/>
              <a:gd name="connsiteY2" fmla="*/ 514350 h 547688"/>
              <a:gd name="connsiteX3" fmla="*/ 1328738 w 1352550"/>
              <a:gd name="connsiteY3" fmla="*/ 490538 h 547688"/>
              <a:gd name="connsiteX4" fmla="*/ 1309688 w 1352550"/>
              <a:gd name="connsiteY4" fmla="*/ 447675 h 547688"/>
              <a:gd name="connsiteX5" fmla="*/ 1295400 w 1352550"/>
              <a:gd name="connsiteY5" fmla="*/ 428625 h 547688"/>
              <a:gd name="connsiteX6" fmla="*/ 1285875 w 1352550"/>
              <a:gd name="connsiteY6" fmla="*/ 414338 h 547688"/>
              <a:gd name="connsiteX7" fmla="*/ 1271588 w 1352550"/>
              <a:gd name="connsiteY7" fmla="*/ 404813 h 547688"/>
              <a:gd name="connsiteX8" fmla="*/ 1257300 w 1352550"/>
              <a:gd name="connsiteY8" fmla="*/ 385763 h 547688"/>
              <a:gd name="connsiteX9" fmla="*/ 1243013 w 1352550"/>
              <a:gd name="connsiteY9" fmla="*/ 376238 h 547688"/>
              <a:gd name="connsiteX10" fmla="*/ 1223963 w 1352550"/>
              <a:gd name="connsiteY10" fmla="*/ 357188 h 547688"/>
              <a:gd name="connsiteX11" fmla="*/ 1190625 w 1352550"/>
              <a:gd name="connsiteY11" fmla="*/ 352425 h 547688"/>
              <a:gd name="connsiteX12" fmla="*/ 1095375 w 1352550"/>
              <a:gd name="connsiteY12" fmla="*/ 333375 h 547688"/>
              <a:gd name="connsiteX13" fmla="*/ 528638 w 1352550"/>
              <a:gd name="connsiteY13" fmla="*/ 328613 h 547688"/>
              <a:gd name="connsiteX14" fmla="*/ 476250 w 1352550"/>
              <a:gd name="connsiteY14" fmla="*/ 314325 h 547688"/>
              <a:gd name="connsiteX15" fmla="*/ 461963 w 1352550"/>
              <a:gd name="connsiteY15" fmla="*/ 309563 h 547688"/>
              <a:gd name="connsiteX16" fmla="*/ 419100 w 1352550"/>
              <a:gd name="connsiteY16" fmla="*/ 300038 h 547688"/>
              <a:gd name="connsiteX17" fmla="*/ 400050 w 1352550"/>
              <a:gd name="connsiteY17" fmla="*/ 295275 h 547688"/>
              <a:gd name="connsiteX18" fmla="*/ 357188 w 1352550"/>
              <a:gd name="connsiteY18" fmla="*/ 280988 h 547688"/>
              <a:gd name="connsiteX19" fmla="*/ 333375 w 1352550"/>
              <a:gd name="connsiteY19" fmla="*/ 276225 h 547688"/>
              <a:gd name="connsiteX20" fmla="*/ 280988 w 1352550"/>
              <a:gd name="connsiteY20" fmla="*/ 257175 h 547688"/>
              <a:gd name="connsiteX21" fmla="*/ 252413 w 1352550"/>
              <a:gd name="connsiteY21" fmla="*/ 252413 h 547688"/>
              <a:gd name="connsiteX22" fmla="*/ 238125 w 1352550"/>
              <a:gd name="connsiteY22" fmla="*/ 242888 h 547688"/>
              <a:gd name="connsiteX23" fmla="*/ 190500 w 1352550"/>
              <a:gd name="connsiteY23" fmla="*/ 223838 h 547688"/>
              <a:gd name="connsiteX24" fmla="*/ 138113 w 1352550"/>
              <a:gd name="connsiteY24" fmla="*/ 176213 h 547688"/>
              <a:gd name="connsiteX25" fmla="*/ 119063 w 1352550"/>
              <a:gd name="connsiteY25" fmla="*/ 161925 h 547688"/>
              <a:gd name="connsiteX26" fmla="*/ 109538 w 1352550"/>
              <a:gd name="connsiteY26" fmla="*/ 147638 h 547688"/>
              <a:gd name="connsiteX27" fmla="*/ 95250 w 1352550"/>
              <a:gd name="connsiteY27" fmla="*/ 133350 h 547688"/>
              <a:gd name="connsiteX28" fmla="*/ 76200 w 1352550"/>
              <a:gd name="connsiteY28" fmla="*/ 104775 h 547688"/>
              <a:gd name="connsiteX29" fmla="*/ 66675 w 1352550"/>
              <a:gd name="connsiteY29" fmla="*/ 85725 h 547688"/>
              <a:gd name="connsiteX30" fmla="*/ 52388 w 1352550"/>
              <a:gd name="connsiteY30" fmla="*/ 71438 h 547688"/>
              <a:gd name="connsiteX31" fmla="*/ 28575 w 1352550"/>
              <a:gd name="connsiteY31" fmla="*/ 38100 h 547688"/>
              <a:gd name="connsiteX32" fmla="*/ 9525 w 1352550"/>
              <a:gd name="connsiteY32" fmla="*/ 4763 h 547688"/>
              <a:gd name="connsiteX33" fmla="*/ 0 w 1352550"/>
              <a:gd name="connsiteY33" fmla="*/ 0 h 547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352550" h="547688">
                <a:moveTo>
                  <a:pt x="1352550" y="547688"/>
                </a:moveTo>
                <a:cubicBezTo>
                  <a:pt x="1350963" y="542925"/>
                  <a:pt x="1349167" y="538227"/>
                  <a:pt x="1347788" y="533400"/>
                </a:cubicBezTo>
                <a:cubicBezTo>
                  <a:pt x="1345990" y="527106"/>
                  <a:pt x="1345683" y="520331"/>
                  <a:pt x="1343025" y="514350"/>
                </a:cubicBezTo>
                <a:cubicBezTo>
                  <a:pt x="1339266" y="505891"/>
                  <a:pt x="1332878" y="498817"/>
                  <a:pt x="1328738" y="490538"/>
                </a:cubicBezTo>
                <a:cubicBezTo>
                  <a:pt x="1317449" y="467959"/>
                  <a:pt x="1322312" y="467872"/>
                  <a:pt x="1309688" y="447675"/>
                </a:cubicBezTo>
                <a:cubicBezTo>
                  <a:pt x="1305481" y="440944"/>
                  <a:pt x="1300014" y="435084"/>
                  <a:pt x="1295400" y="428625"/>
                </a:cubicBezTo>
                <a:cubicBezTo>
                  <a:pt x="1292073" y="423968"/>
                  <a:pt x="1289922" y="418385"/>
                  <a:pt x="1285875" y="414338"/>
                </a:cubicBezTo>
                <a:cubicBezTo>
                  <a:pt x="1281828" y="410291"/>
                  <a:pt x="1275635" y="408860"/>
                  <a:pt x="1271588" y="404813"/>
                </a:cubicBezTo>
                <a:cubicBezTo>
                  <a:pt x="1265975" y="399200"/>
                  <a:pt x="1262913" y="391376"/>
                  <a:pt x="1257300" y="385763"/>
                </a:cubicBezTo>
                <a:cubicBezTo>
                  <a:pt x="1253253" y="381716"/>
                  <a:pt x="1247359" y="379963"/>
                  <a:pt x="1243013" y="376238"/>
                </a:cubicBezTo>
                <a:cubicBezTo>
                  <a:pt x="1236195" y="370394"/>
                  <a:pt x="1232138" y="360904"/>
                  <a:pt x="1223963" y="357188"/>
                </a:cubicBezTo>
                <a:cubicBezTo>
                  <a:pt x="1213744" y="352543"/>
                  <a:pt x="1201738" y="354013"/>
                  <a:pt x="1190625" y="352425"/>
                </a:cubicBezTo>
                <a:cubicBezTo>
                  <a:pt x="1144878" y="337176"/>
                  <a:pt x="1146752" y="334165"/>
                  <a:pt x="1095375" y="333375"/>
                </a:cubicBezTo>
                <a:lnTo>
                  <a:pt x="528638" y="328613"/>
                </a:lnTo>
                <a:cubicBezTo>
                  <a:pt x="494686" y="311637"/>
                  <a:pt x="524303" y="323936"/>
                  <a:pt x="476250" y="314325"/>
                </a:cubicBezTo>
                <a:cubicBezTo>
                  <a:pt x="471328" y="313341"/>
                  <a:pt x="466833" y="310780"/>
                  <a:pt x="461963" y="309563"/>
                </a:cubicBezTo>
                <a:cubicBezTo>
                  <a:pt x="447764" y="306013"/>
                  <a:pt x="433361" y="303329"/>
                  <a:pt x="419100" y="300038"/>
                </a:cubicBezTo>
                <a:cubicBezTo>
                  <a:pt x="412722" y="298566"/>
                  <a:pt x="406306" y="297200"/>
                  <a:pt x="400050" y="295275"/>
                </a:cubicBezTo>
                <a:cubicBezTo>
                  <a:pt x="385656" y="290846"/>
                  <a:pt x="371956" y="283942"/>
                  <a:pt x="357188" y="280988"/>
                </a:cubicBezTo>
                <a:cubicBezTo>
                  <a:pt x="349250" y="279400"/>
                  <a:pt x="341128" y="278551"/>
                  <a:pt x="333375" y="276225"/>
                </a:cubicBezTo>
                <a:cubicBezTo>
                  <a:pt x="286044" y="262025"/>
                  <a:pt x="334346" y="270514"/>
                  <a:pt x="280988" y="257175"/>
                </a:cubicBezTo>
                <a:cubicBezTo>
                  <a:pt x="271620" y="254833"/>
                  <a:pt x="261938" y="254000"/>
                  <a:pt x="252413" y="252413"/>
                </a:cubicBezTo>
                <a:cubicBezTo>
                  <a:pt x="247650" y="249238"/>
                  <a:pt x="243356" y="245213"/>
                  <a:pt x="238125" y="242888"/>
                </a:cubicBezTo>
                <a:cubicBezTo>
                  <a:pt x="208532" y="229736"/>
                  <a:pt x="214487" y="238830"/>
                  <a:pt x="190500" y="223838"/>
                </a:cubicBezTo>
                <a:cubicBezTo>
                  <a:pt x="151162" y="199251"/>
                  <a:pt x="192339" y="216884"/>
                  <a:pt x="138113" y="176213"/>
                </a:cubicBezTo>
                <a:cubicBezTo>
                  <a:pt x="131763" y="171450"/>
                  <a:pt x="124676" y="167538"/>
                  <a:pt x="119063" y="161925"/>
                </a:cubicBezTo>
                <a:cubicBezTo>
                  <a:pt x="115016" y="157878"/>
                  <a:pt x="113202" y="152035"/>
                  <a:pt x="109538" y="147638"/>
                </a:cubicBezTo>
                <a:cubicBezTo>
                  <a:pt x="105226" y="142464"/>
                  <a:pt x="100013" y="138113"/>
                  <a:pt x="95250" y="133350"/>
                </a:cubicBezTo>
                <a:cubicBezTo>
                  <a:pt x="84802" y="91555"/>
                  <a:pt x="99692" y="132965"/>
                  <a:pt x="76200" y="104775"/>
                </a:cubicBezTo>
                <a:cubicBezTo>
                  <a:pt x="71655" y="99321"/>
                  <a:pt x="70801" y="91502"/>
                  <a:pt x="66675" y="85725"/>
                </a:cubicBezTo>
                <a:cubicBezTo>
                  <a:pt x="62760" y="80245"/>
                  <a:pt x="56771" y="76552"/>
                  <a:pt x="52388" y="71438"/>
                </a:cubicBezTo>
                <a:cubicBezTo>
                  <a:pt x="48004" y="66323"/>
                  <a:pt x="32884" y="45641"/>
                  <a:pt x="28575" y="38100"/>
                </a:cubicBezTo>
                <a:cubicBezTo>
                  <a:pt x="23594" y="29383"/>
                  <a:pt x="17261" y="12499"/>
                  <a:pt x="9525" y="4763"/>
                </a:cubicBezTo>
                <a:cubicBezTo>
                  <a:pt x="7015" y="2253"/>
                  <a:pt x="3175" y="1588"/>
                  <a:pt x="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00100" y="2840552"/>
            <a:ext cx="2739853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&lt;!DOCTYPE html&gt;</a:t>
            </a:r>
          </a:p>
          <a:p>
            <a:r>
              <a:rPr lang="en-US" altLang="ko-KR" sz="1200" dirty="0" smtClean="0"/>
              <a:t>  &lt;html&gt;</a:t>
            </a:r>
          </a:p>
          <a:p>
            <a:r>
              <a:rPr lang="en-US" altLang="ko-KR" sz="1200" dirty="0" smtClean="0"/>
              <a:t>  &lt;head&gt;</a:t>
            </a:r>
          </a:p>
          <a:p>
            <a:r>
              <a:rPr lang="en-US" altLang="ko-KR" sz="1200" dirty="0" smtClean="0"/>
              <a:t>       &lt;</a:t>
            </a:r>
            <a:r>
              <a:rPr lang="en-US" altLang="ko-KR" sz="1200" dirty="0" err="1" smtClean="0"/>
              <a:t>titile</a:t>
            </a:r>
            <a:r>
              <a:rPr lang="en-US" altLang="ko-KR" sz="1200" dirty="0" smtClean="0"/>
              <a:t>&gt;&lt;/title&gt;</a:t>
            </a:r>
          </a:p>
          <a:p>
            <a:r>
              <a:rPr lang="en-US" altLang="ko-KR" sz="1200" dirty="0" smtClean="0"/>
              <a:t>       &lt;meta </a:t>
            </a:r>
            <a:r>
              <a:rPr lang="en-US" altLang="ko-KR" sz="1200" dirty="0" err="1" smtClean="0"/>
              <a:t>charset</a:t>
            </a:r>
            <a:r>
              <a:rPr lang="en-US" altLang="ko-KR" sz="1200" dirty="0" smtClean="0"/>
              <a:t>=“UTF-8”&gt;</a:t>
            </a:r>
          </a:p>
          <a:p>
            <a:r>
              <a:rPr lang="en-US" altLang="ko-KR" sz="1200" dirty="0" smtClean="0"/>
              <a:t>        &lt;style type=“text/</a:t>
            </a:r>
            <a:r>
              <a:rPr lang="en-US" altLang="ko-KR" sz="1200" dirty="0" err="1" smtClean="0"/>
              <a:t>css</a:t>
            </a:r>
            <a:r>
              <a:rPr lang="en-US" altLang="ko-KR" sz="1200" dirty="0" smtClean="0"/>
              <a:t>”&gt;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            </a:t>
            </a:r>
            <a:r>
              <a:rPr lang="en-US" altLang="ko-KR" sz="1200" b="1" dirty="0" smtClean="0"/>
              <a:t>.class</a:t>
            </a:r>
            <a:r>
              <a:rPr lang="ko-KR" altLang="en-US" sz="1200" b="1" dirty="0" smtClean="0"/>
              <a:t>명</a:t>
            </a:r>
            <a:r>
              <a:rPr lang="en-US" altLang="ko-KR" sz="1200" b="1" dirty="0" smtClean="0"/>
              <a:t> { </a:t>
            </a:r>
            <a:r>
              <a:rPr lang="ko-KR" altLang="en-US" sz="1200" b="1" dirty="0" smtClean="0"/>
              <a:t>디자인 코드</a:t>
            </a:r>
            <a:r>
              <a:rPr lang="en-US" altLang="ko-KR" sz="1200" b="1" dirty="0" smtClean="0"/>
              <a:t>,,,, } </a:t>
            </a:r>
          </a:p>
          <a:p>
            <a:r>
              <a:rPr lang="en-US" altLang="ko-KR" sz="1200" dirty="0" smtClean="0"/>
              <a:t>        &lt;/style&gt;</a:t>
            </a:r>
          </a:p>
          <a:p>
            <a:r>
              <a:rPr lang="en-US" altLang="ko-KR" sz="1200" dirty="0" smtClean="0"/>
              <a:t>   &lt;/head&gt;</a:t>
            </a:r>
          </a:p>
          <a:p>
            <a:r>
              <a:rPr lang="en-US" altLang="ko-KR" sz="1200" dirty="0" smtClean="0"/>
              <a:t>   &lt;body&gt;</a:t>
            </a:r>
          </a:p>
          <a:p>
            <a:endParaRPr lang="en-US" altLang="ko-KR" sz="1200" dirty="0" smtClean="0"/>
          </a:p>
          <a:p>
            <a:pPr lvl="1"/>
            <a:r>
              <a:rPr lang="en-US" altLang="ko-KR" sz="1200" b="1" dirty="0" smtClean="0"/>
              <a:t>&lt;</a:t>
            </a:r>
            <a:r>
              <a:rPr lang="ko-KR" altLang="en-US" sz="1200" b="1" dirty="0" err="1" smtClean="0"/>
              <a:t>태그명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class=“class</a:t>
            </a:r>
            <a:r>
              <a:rPr lang="ko-KR" altLang="en-US" sz="1200" b="1" dirty="0" smtClean="0"/>
              <a:t>명</a:t>
            </a:r>
            <a:r>
              <a:rPr lang="en-US" altLang="ko-KR" sz="1200" b="1" dirty="0" smtClean="0"/>
              <a:t>”/&gt;</a:t>
            </a:r>
          </a:p>
          <a:p>
            <a:pPr lvl="1"/>
            <a:r>
              <a:rPr lang="en-US" altLang="ko-KR" sz="1200" b="1" dirty="0" smtClean="0"/>
              <a:t>&lt;</a:t>
            </a:r>
            <a:r>
              <a:rPr lang="ko-KR" altLang="en-US" sz="1200" b="1" dirty="0" err="1" smtClean="0"/>
              <a:t>태그명</a:t>
            </a:r>
            <a:r>
              <a:rPr lang="en-US" altLang="ko-KR" sz="1200" b="1" dirty="0" smtClean="0"/>
              <a:t>&gt;</a:t>
            </a:r>
            <a:br>
              <a:rPr lang="en-US" altLang="ko-KR" sz="1200" b="1" dirty="0" smtClean="0"/>
            </a:br>
            <a:r>
              <a:rPr lang="en-US" altLang="ko-KR" sz="1200" b="1" dirty="0" smtClean="0"/>
              <a:t>&lt;</a:t>
            </a:r>
            <a:r>
              <a:rPr lang="ko-KR" altLang="en-US" sz="1200" b="1" dirty="0" err="1" smtClean="0"/>
              <a:t>태그명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class=“class</a:t>
            </a:r>
            <a:r>
              <a:rPr lang="ko-KR" altLang="en-US" sz="1200" b="1" dirty="0" smtClean="0"/>
              <a:t>명</a:t>
            </a:r>
            <a:r>
              <a:rPr lang="en-US" altLang="ko-KR" sz="1200" b="1" dirty="0" smtClean="0"/>
              <a:t>”/&gt;</a:t>
            </a:r>
          </a:p>
          <a:p>
            <a:pPr lvl="1"/>
            <a:r>
              <a:rPr lang="en-US" altLang="ko-KR" sz="1200" b="1" dirty="0" smtClean="0"/>
              <a:t>&lt;</a:t>
            </a:r>
            <a:r>
              <a:rPr lang="ko-KR" altLang="en-US" sz="1200" b="1" dirty="0" err="1" smtClean="0"/>
              <a:t>태그명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class=“class</a:t>
            </a:r>
            <a:r>
              <a:rPr lang="ko-KR" altLang="en-US" sz="1200" b="1" dirty="0" smtClean="0"/>
              <a:t>명</a:t>
            </a:r>
            <a:r>
              <a:rPr lang="en-US" altLang="ko-KR" sz="1200" b="1" dirty="0" smtClean="0"/>
              <a:t>”/&gt;</a:t>
            </a:r>
          </a:p>
          <a:p>
            <a:r>
              <a:rPr lang="en-US" altLang="ko-KR" sz="1200" dirty="0" smtClean="0"/>
              <a:t>   &lt;/body&gt;</a:t>
            </a:r>
          </a:p>
          <a:p>
            <a:r>
              <a:rPr lang="en-US" altLang="ko-KR" sz="1200" dirty="0" smtClean="0"/>
              <a:t>&lt;/html&gt;</a:t>
            </a:r>
            <a:endParaRPr lang="ko-KR" altLang="en-US" sz="1200" dirty="0" smtClean="0"/>
          </a:p>
          <a:p>
            <a:endParaRPr lang="ko-KR" altLang="en-US" sz="1200" dirty="0"/>
          </a:p>
        </p:txBody>
      </p:sp>
      <p:cxnSp>
        <p:nvCxnSpPr>
          <p:cNvPr id="8" name="직선 화살표 연결선 7"/>
          <p:cNvCxnSpPr/>
          <p:nvPr/>
        </p:nvCxnSpPr>
        <p:spPr>
          <a:xfrm rot="10800000">
            <a:off x="3428992" y="5143512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rot="10800000" flipV="1">
            <a:off x="3428992" y="5143512"/>
            <a:ext cx="57150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71934" y="5000636"/>
            <a:ext cx="3834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Style tag</a:t>
            </a:r>
            <a:r>
              <a:rPr lang="ko-KR" altLang="en-US" sz="1200" dirty="0" smtClean="0"/>
              <a:t>에서 선언된 디자인이 적용된 태그를 그린다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 rot="16200000" flipH="1">
            <a:off x="2107389" y="4321975"/>
            <a:ext cx="857256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rot="16200000" flipH="1">
            <a:off x="1857356" y="4572008"/>
            <a:ext cx="121444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rot="16200000" flipH="1">
            <a:off x="1750199" y="4679165"/>
            <a:ext cx="1428760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6647974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*name</a:t>
            </a:r>
            <a:r>
              <a:rPr lang="ko-KR" altLang="en-US" dirty="0"/>
              <a:t> </a:t>
            </a:r>
            <a:r>
              <a:rPr lang="en-US" altLang="ko-KR" dirty="0" smtClean="0"/>
              <a:t>selector ( attribute selector)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웹 페이지에서 디자인을 선택하여 사용할 태그가 여러 개 일 때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태그에 정의되는 모든 속성으로 사용할 수 있는 </a:t>
            </a:r>
            <a:r>
              <a:rPr lang="en-US" altLang="ko-KR" sz="1600" dirty="0" smtClean="0"/>
              <a:t>selector.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smtClean="0"/>
              <a:t>선언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[</a:t>
            </a:r>
            <a:r>
              <a:rPr lang="ko-KR" altLang="en-US" sz="1600" dirty="0" err="1" smtClean="0"/>
              <a:t>속성명</a:t>
            </a:r>
            <a:r>
              <a:rPr lang="en-US" altLang="ko-KR" sz="1600" dirty="0" smtClean="0"/>
              <a:t>=</a:t>
            </a:r>
            <a:r>
              <a:rPr lang="en-US" altLang="ko-KR" sz="1600" b="1" dirty="0" smtClean="0"/>
              <a:t>‘</a:t>
            </a:r>
            <a:r>
              <a:rPr lang="ko-KR" altLang="en-US" sz="1600" dirty="0" smtClean="0"/>
              <a:t>값</a:t>
            </a:r>
            <a:r>
              <a:rPr lang="en-US" altLang="ko-KR" sz="1600" b="1" dirty="0" smtClean="0"/>
              <a:t>’</a:t>
            </a:r>
            <a:r>
              <a:rPr lang="en-US" altLang="ko-KR" sz="1600" dirty="0" smtClean="0"/>
              <a:t>]{  </a:t>
            </a:r>
            <a:r>
              <a:rPr lang="ko-KR" altLang="en-US" sz="1600" dirty="0" smtClean="0"/>
              <a:t>속성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,,,, } 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smtClean="0"/>
              <a:t>사용</a:t>
            </a:r>
            <a:endParaRPr lang="en-US" altLang="ko-KR" sz="1600" dirty="0"/>
          </a:p>
          <a:p>
            <a:r>
              <a:rPr lang="en-US" altLang="ko-KR" sz="1600" dirty="0" smtClean="0"/>
              <a:t>    &lt;</a:t>
            </a:r>
            <a:r>
              <a:rPr lang="ko-KR" altLang="en-US" sz="1600" dirty="0" err="1" smtClean="0"/>
              <a:t>태그명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속성명</a:t>
            </a:r>
            <a:r>
              <a:rPr lang="en-US" altLang="ko-KR" sz="1600" dirty="0" smtClean="0"/>
              <a:t>=“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”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 rot="16200000" flipV="1">
            <a:off x="2786050" y="1000108"/>
            <a:ext cx="21431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28926" y="1142984"/>
            <a:ext cx="2605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&lt;font </a:t>
            </a:r>
            <a:r>
              <a:rPr lang="en-US" altLang="ko-KR" sz="1200" b="1" dirty="0" smtClean="0"/>
              <a:t>size=“” color=“” face=“”</a:t>
            </a:r>
            <a:r>
              <a:rPr lang="en-US" altLang="ko-KR" sz="1200" dirty="0" smtClean="0"/>
              <a:t>&gt; 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571472" y="2000240"/>
            <a:ext cx="11430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rot="10800000">
            <a:off x="785786" y="2071678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85786" y="207167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HTML </a:t>
            </a:r>
            <a:r>
              <a:rPr lang="ko-KR" altLang="en-US" sz="1200" dirty="0" smtClean="0"/>
              <a:t>태그 속성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정의된 속성을 가진 태그는 디자인이 적용된다</a:t>
            </a:r>
            <a:r>
              <a:rPr lang="en-US" altLang="ko-KR" sz="1200" dirty="0" smtClean="0"/>
              <a:t>.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1500166" y="2714620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rot="16200000" flipH="1">
            <a:off x="1250133" y="2107397"/>
            <a:ext cx="714380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00100" y="3114162"/>
            <a:ext cx="307167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&lt;!DOCTYPE html&gt;</a:t>
            </a:r>
          </a:p>
          <a:p>
            <a:r>
              <a:rPr lang="en-US" altLang="ko-KR" sz="1200" dirty="0" smtClean="0"/>
              <a:t>  &lt;html&gt;</a:t>
            </a:r>
          </a:p>
          <a:p>
            <a:r>
              <a:rPr lang="en-US" altLang="ko-KR" sz="1200" dirty="0" smtClean="0"/>
              <a:t>  &lt;head&gt;</a:t>
            </a:r>
          </a:p>
          <a:p>
            <a:r>
              <a:rPr lang="en-US" altLang="ko-KR" sz="1200" dirty="0" smtClean="0"/>
              <a:t>       &lt;</a:t>
            </a:r>
            <a:r>
              <a:rPr lang="en-US" altLang="ko-KR" sz="1200" dirty="0" err="1" smtClean="0"/>
              <a:t>titile</a:t>
            </a:r>
            <a:r>
              <a:rPr lang="en-US" altLang="ko-KR" sz="1200" dirty="0" smtClean="0"/>
              <a:t>&gt;&lt;/title&gt;</a:t>
            </a:r>
          </a:p>
          <a:p>
            <a:r>
              <a:rPr lang="en-US" altLang="ko-KR" sz="1200" dirty="0" smtClean="0"/>
              <a:t>       &lt;meta </a:t>
            </a:r>
            <a:r>
              <a:rPr lang="en-US" altLang="ko-KR" sz="1200" dirty="0" err="1" smtClean="0"/>
              <a:t>charset</a:t>
            </a:r>
            <a:r>
              <a:rPr lang="en-US" altLang="ko-KR" sz="1200" dirty="0" smtClean="0"/>
              <a:t>=“UTF-8”&gt;</a:t>
            </a:r>
          </a:p>
          <a:p>
            <a:r>
              <a:rPr lang="en-US" altLang="ko-KR" sz="1200" dirty="0" smtClean="0"/>
              <a:t>        &lt;style type=“text/</a:t>
            </a:r>
            <a:r>
              <a:rPr lang="en-US" altLang="ko-KR" sz="1200" dirty="0" err="1" smtClean="0"/>
              <a:t>css</a:t>
            </a:r>
            <a:r>
              <a:rPr lang="en-US" altLang="ko-KR" sz="1200" dirty="0" smtClean="0"/>
              <a:t>”&gt;</a:t>
            </a:r>
          </a:p>
          <a:p>
            <a:r>
              <a:rPr lang="en-US" altLang="ko-KR" sz="1200" dirty="0" smtClean="0"/>
              <a:t>            </a:t>
            </a:r>
            <a:r>
              <a:rPr lang="en-US" altLang="ko-KR" sz="1200" b="1" dirty="0" smtClean="0"/>
              <a:t>[</a:t>
            </a:r>
            <a:r>
              <a:rPr lang="ko-KR" altLang="en-US" sz="1200" b="1" dirty="0" err="1" smtClean="0"/>
              <a:t>속성명</a:t>
            </a:r>
            <a:r>
              <a:rPr lang="en-US" altLang="ko-KR" sz="1200" b="1" dirty="0" smtClean="0"/>
              <a:t>=‘</a:t>
            </a:r>
            <a:r>
              <a:rPr lang="ko-KR" altLang="en-US" sz="1200" b="1" dirty="0" smtClean="0"/>
              <a:t>값</a:t>
            </a:r>
            <a:r>
              <a:rPr lang="en-US" altLang="ko-KR" sz="1200" b="1" dirty="0" smtClean="0"/>
              <a:t>’] { </a:t>
            </a:r>
            <a:r>
              <a:rPr lang="ko-KR" altLang="en-US" sz="1200" b="1" dirty="0" smtClean="0"/>
              <a:t>디자인 코드</a:t>
            </a:r>
            <a:r>
              <a:rPr lang="en-US" altLang="ko-KR" sz="1200" b="1" dirty="0" smtClean="0"/>
              <a:t>,,,, } 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       [value=‘a’]{ </a:t>
            </a:r>
            <a:r>
              <a:rPr lang="ko-KR" altLang="en-US" sz="1200" b="1" dirty="0" smtClean="0"/>
              <a:t>디자인코드</a:t>
            </a:r>
            <a:r>
              <a:rPr lang="en-US" altLang="ko-KR" sz="1200" b="1" dirty="0" smtClean="0"/>
              <a:t>,,,, }</a:t>
            </a:r>
          </a:p>
          <a:p>
            <a:r>
              <a:rPr lang="en-US" altLang="ko-KR" sz="1200" dirty="0" smtClean="0"/>
              <a:t>        &lt;/style&gt;</a:t>
            </a:r>
          </a:p>
          <a:p>
            <a:r>
              <a:rPr lang="en-US" altLang="ko-KR" sz="1200" dirty="0" smtClean="0"/>
              <a:t>   &lt;/head&gt;</a:t>
            </a:r>
          </a:p>
          <a:p>
            <a:r>
              <a:rPr lang="en-US" altLang="ko-KR" sz="1200" dirty="0" smtClean="0"/>
              <a:t>   &lt;body&gt;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&lt;</a:t>
            </a:r>
            <a:r>
              <a:rPr lang="ko-KR" altLang="en-US" sz="1200" dirty="0" err="1" smtClean="0"/>
              <a:t>태그명</a:t>
            </a:r>
            <a:r>
              <a:rPr lang="ko-KR" altLang="en-US" sz="1200" dirty="0"/>
              <a:t> </a:t>
            </a:r>
            <a:r>
              <a:rPr lang="en-US" altLang="ko-KR" sz="1200" b="1" dirty="0" smtClean="0"/>
              <a:t>value=“a”</a:t>
            </a:r>
            <a:r>
              <a:rPr lang="en-US" altLang="ko-KR" sz="1200" dirty="0" smtClean="0"/>
              <a:t>&gt;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&lt;</a:t>
            </a:r>
            <a:r>
              <a:rPr lang="ko-KR" altLang="en-US" sz="1200" dirty="0" err="1" smtClean="0"/>
              <a:t>태그명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value=“b”&gt; </a:t>
            </a:r>
          </a:p>
          <a:p>
            <a:r>
              <a:rPr lang="en-US" altLang="ko-KR" sz="1200" dirty="0" smtClean="0"/>
              <a:t>      &lt;</a:t>
            </a:r>
            <a:r>
              <a:rPr lang="ko-KR" altLang="en-US" sz="1200" dirty="0" err="1" smtClean="0"/>
              <a:t>태그명</a:t>
            </a:r>
            <a:r>
              <a:rPr lang="ko-KR" altLang="en-US" sz="1200" dirty="0" smtClean="0"/>
              <a:t> </a:t>
            </a:r>
            <a:r>
              <a:rPr lang="en-US" altLang="ko-KR" sz="1200" b="1" dirty="0" smtClean="0"/>
              <a:t>value=“a”</a:t>
            </a:r>
            <a:r>
              <a:rPr lang="en-US" altLang="ko-KR" sz="1200" dirty="0" smtClean="0"/>
              <a:t>&gt; </a:t>
            </a:r>
          </a:p>
          <a:p>
            <a:r>
              <a:rPr lang="en-US" altLang="ko-KR" sz="1200" dirty="0" smtClean="0"/>
              <a:t>      &lt;</a:t>
            </a:r>
            <a:r>
              <a:rPr lang="ko-KR" altLang="en-US" sz="1200" dirty="0" err="1" smtClean="0"/>
              <a:t>태그명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size=“10”&gt;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&lt;/body&gt;</a:t>
            </a:r>
          </a:p>
          <a:p>
            <a:r>
              <a:rPr lang="en-US" altLang="ko-KR" sz="1200" dirty="0" smtClean="0"/>
              <a:t>&lt;/html&gt;</a:t>
            </a:r>
            <a:endParaRPr lang="ko-KR" altLang="en-US" sz="1200" dirty="0" smtClean="0"/>
          </a:p>
          <a:p>
            <a:endParaRPr lang="ko-KR" altLang="en-US" sz="1200" dirty="0"/>
          </a:p>
        </p:txBody>
      </p:sp>
      <p:cxnSp>
        <p:nvCxnSpPr>
          <p:cNvPr id="23" name="직선 화살표 연결선 22"/>
          <p:cNvCxnSpPr/>
          <p:nvPr/>
        </p:nvCxnSpPr>
        <p:spPr>
          <a:xfrm rot="16200000" flipH="1">
            <a:off x="2000232" y="4714884"/>
            <a:ext cx="642942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rot="16200000" flipH="1">
            <a:off x="1714480" y="5000636"/>
            <a:ext cx="107157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rot="10800000">
            <a:off x="3000364" y="5286388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rot="10800000" flipV="1">
            <a:off x="2928926" y="5286388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86116" y="5152265"/>
            <a:ext cx="3834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Style tag</a:t>
            </a:r>
            <a:r>
              <a:rPr lang="ko-KR" altLang="en-US" sz="1200" dirty="0" smtClean="0"/>
              <a:t>에서 선언된 디자인이 적용된 태그를 그린다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60228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*tag selector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모든 태그에 디자인이 적용된다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smtClean="0"/>
              <a:t>선언</a:t>
            </a:r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ko-KR" altLang="en-US" sz="1600" dirty="0"/>
              <a:t> </a:t>
            </a:r>
            <a:r>
              <a:rPr lang="ko-KR" altLang="en-US" sz="1600" b="1" dirty="0" err="1" smtClean="0"/>
              <a:t>태그명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{ </a:t>
            </a:r>
            <a:r>
              <a:rPr lang="ko-KR" altLang="en-US" sz="1600" dirty="0" smtClean="0"/>
              <a:t>속성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값 </a:t>
            </a:r>
            <a:r>
              <a:rPr lang="en-US" altLang="ko-KR" sz="1600" dirty="0" smtClean="0"/>
              <a:t>,,,, }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-</a:t>
            </a:r>
            <a:r>
              <a:rPr lang="ko-KR" altLang="en-US" sz="1600" dirty="0" smtClean="0"/>
              <a:t>사용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같은 이름의 태그가 몇 개가 </a:t>
            </a:r>
            <a:r>
              <a:rPr lang="ko-KR" altLang="en-US" sz="1600" dirty="0" err="1" smtClean="0"/>
              <a:t>나온든</a:t>
            </a:r>
            <a:r>
              <a:rPr lang="ko-KR" altLang="en-US" sz="1600" dirty="0" smtClean="0"/>
              <a:t> 디자인이 적용된다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b="1" dirty="0" smtClean="0"/>
              <a:t>&lt;</a:t>
            </a:r>
            <a:r>
              <a:rPr lang="ko-KR" altLang="en-US" sz="1600" b="1" dirty="0" err="1" smtClean="0"/>
              <a:t>태그명</a:t>
            </a:r>
            <a:r>
              <a:rPr lang="en-US" altLang="ko-KR" sz="1600" b="1" dirty="0" smtClean="0"/>
              <a:t>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b="1" dirty="0" smtClean="0"/>
              <a:t>&lt;</a:t>
            </a:r>
            <a:r>
              <a:rPr lang="ko-KR" altLang="en-US" sz="1600" b="1" dirty="0" err="1" smtClean="0"/>
              <a:t>태그명</a:t>
            </a:r>
            <a:r>
              <a:rPr lang="ko-KR" altLang="en-US" sz="1600" dirty="0" smtClean="0"/>
              <a:t> 속성</a:t>
            </a:r>
            <a:r>
              <a:rPr lang="en-US" altLang="ko-KR" sz="1600" dirty="0" smtClean="0"/>
              <a:t>=“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”/&gt;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3000372"/>
            <a:ext cx="243528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&lt;!DOCTYPE html&gt;</a:t>
            </a:r>
          </a:p>
          <a:p>
            <a:r>
              <a:rPr lang="en-US" altLang="ko-KR" sz="1200" dirty="0" smtClean="0"/>
              <a:t>  &lt;html&gt;</a:t>
            </a:r>
          </a:p>
          <a:p>
            <a:r>
              <a:rPr lang="en-US" altLang="ko-KR" sz="1200" dirty="0" smtClean="0"/>
              <a:t>  &lt;head&gt;</a:t>
            </a:r>
          </a:p>
          <a:p>
            <a:r>
              <a:rPr lang="en-US" altLang="ko-KR" sz="1200" dirty="0" smtClean="0"/>
              <a:t>       &lt;</a:t>
            </a:r>
            <a:r>
              <a:rPr lang="en-US" altLang="ko-KR" sz="1200" dirty="0" err="1" smtClean="0"/>
              <a:t>titile</a:t>
            </a:r>
            <a:r>
              <a:rPr lang="en-US" altLang="ko-KR" sz="1200" dirty="0" smtClean="0"/>
              <a:t>&gt;&lt;/title&gt;</a:t>
            </a:r>
          </a:p>
          <a:p>
            <a:r>
              <a:rPr lang="en-US" altLang="ko-KR" sz="1200" dirty="0" smtClean="0"/>
              <a:t>       &lt;meta </a:t>
            </a:r>
            <a:r>
              <a:rPr lang="en-US" altLang="ko-KR" sz="1200" dirty="0" err="1" smtClean="0"/>
              <a:t>charset</a:t>
            </a:r>
            <a:r>
              <a:rPr lang="en-US" altLang="ko-KR" sz="1200" dirty="0" smtClean="0"/>
              <a:t>=“UTF-8”&gt;</a:t>
            </a:r>
          </a:p>
          <a:p>
            <a:r>
              <a:rPr lang="en-US" altLang="ko-KR" sz="1200" dirty="0" smtClean="0"/>
              <a:t>        &lt;style type=“text/</a:t>
            </a:r>
            <a:r>
              <a:rPr lang="en-US" altLang="ko-KR" sz="1200" dirty="0" err="1" smtClean="0"/>
              <a:t>css</a:t>
            </a:r>
            <a:r>
              <a:rPr lang="en-US" altLang="ko-KR" sz="1200" dirty="0" smtClean="0"/>
              <a:t>”&gt;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</a:t>
            </a:r>
            <a:r>
              <a:rPr lang="ko-KR" altLang="en-US" sz="1200" dirty="0" err="1" smtClean="0"/>
              <a:t>태그명</a:t>
            </a:r>
            <a:r>
              <a:rPr lang="en-US" altLang="ko-KR" sz="1200" dirty="0" smtClean="0"/>
              <a:t>{ </a:t>
            </a:r>
            <a:r>
              <a:rPr lang="ko-KR" altLang="en-US" sz="1200" dirty="0" smtClean="0"/>
              <a:t>속성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값</a:t>
            </a:r>
            <a:r>
              <a:rPr lang="en-US" altLang="ko-KR" sz="1200" dirty="0" smtClean="0"/>
              <a:t>,,, }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</a:t>
            </a:r>
            <a:r>
              <a:rPr lang="en-US" altLang="ko-KR" sz="1200" b="1" dirty="0" smtClean="0"/>
              <a:t>div</a:t>
            </a:r>
            <a:r>
              <a:rPr lang="en-US" altLang="ko-KR" sz="1200" dirty="0" smtClean="0"/>
              <a:t>{ </a:t>
            </a:r>
            <a:r>
              <a:rPr lang="ko-KR" altLang="en-US" sz="1200" dirty="0" smtClean="0"/>
              <a:t>속성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값</a:t>
            </a:r>
            <a:r>
              <a:rPr lang="en-US" altLang="ko-KR" sz="1200" dirty="0" smtClean="0"/>
              <a:t>,,,, } </a:t>
            </a:r>
          </a:p>
          <a:p>
            <a:r>
              <a:rPr lang="en-US" altLang="ko-KR" sz="1200" dirty="0" smtClean="0"/>
              <a:t>       &lt;/style&gt;</a:t>
            </a:r>
          </a:p>
          <a:p>
            <a:r>
              <a:rPr lang="en-US" altLang="ko-KR" sz="1200" dirty="0" smtClean="0"/>
              <a:t>   &lt;/head&gt;</a:t>
            </a:r>
          </a:p>
          <a:p>
            <a:r>
              <a:rPr lang="en-US" altLang="ko-KR" sz="1200" dirty="0" smtClean="0"/>
              <a:t>   &lt;body&gt;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&lt;a&gt; &lt;/a&gt;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&lt;p&gt;&lt;/p&gt;</a:t>
            </a:r>
          </a:p>
          <a:p>
            <a:r>
              <a:rPr lang="en-US" altLang="ko-KR" sz="1200" dirty="0" smtClean="0"/>
              <a:t>       </a:t>
            </a:r>
            <a:r>
              <a:rPr lang="en-US" altLang="ko-KR" sz="1200" b="1" dirty="0" smtClean="0"/>
              <a:t>&lt;div&gt;&lt;/div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        &lt;</a:t>
            </a:r>
            <a:r>
              <a:rPr lang="en-US" altLang="ko-KR" sz="1200" dirty="0" err="1" smtClean="0"/>
              <a:t>ul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           &lt;</a:t>
            </a:r>
            <a:r>
              <a:rPr lang="en-US" altLang="ko-KR" sz="1200" dirty="0" err="1" smtClean="0"/>
              <a:t>li</a:t>
            </a:r>
            <a:r>
              <a:rPr lang="en-US" altLang="ko-KR" sz="1200" dirty="0" smtClean="0"/>
              <a:t>&gt;</a:t>
            </a:r>
            <a:r>
              <a:rPr lang="en-US" altLang="ko-KR" sz="1200" b="1" dirty="0" smtClean="0"/>
              <a:t>&lt;div&gt;&lt;/div&gt;</a:t>
            </a:r>
            <a:r>
              <a:rPr lang="en-US" altLang="ko-KR" sz="1200" dirty="0" smtClean="0"/>
              <a:t>&lt;/</a:t>
            </a:r>
            <a:r>
              <a:rPr lang="en-US" altLang="ko-KR" sz="1200" dirty="0" err="1" smtClean="0"/>
              <a:t>li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&lt;/</a:t>
            </a:r>
            <a:r>
              <a:rPr lang="en-US" altLang="ko-KR" sz="1200" dirty="0" err="1" smtClean="0"/>
              <a:t>ul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</a:t>
            </a:r>
            <a:r>
              <a:rPr lang="en-US" altLang="ko-KR" sz="1200" b="1" dirty="0" smtClean="0"/>
              <a:t>&lt;div&gt;&lt;/div&gt;</a:t>
            </a:r>
            <a:endParaRPr lang="en-US" altLang="ko-KR" sz="1200" b="1" dirty="0"/>
          </a:p>
          <a:p>
            <a:r>
              <a:rPr lang="en-US" altLang="ko-KR" sz="1200" dirty="0" smtClean="0"/>
              <a:t>     </a:t>
            </a:r>
          </a:p>
          <a:p>
            <a:r>
              <a:rPr lang="en-US" altLang="ko-KR" sz="1200" dirty="0" smtClean="0"/>
              <a:t>    &lt;/body&gt;</a:t>
            </a:r>
          </a:p>
          <a:p>
            <a:r>
              <a:rPr lang="en-US" altLang="ko-KR" sz="1200" dirty="0" smtClean="0"/>
              <a:t>&lt;/html&gt;</a:t>
            </a:r>
            <a:endParaRPr lang="ko-KR" altLang="en-US" sz="1200" dirty="0" smtClean="0"/>
          </a:p>
          <a:p>
            <a:endParaRPr lang="ko-KR" altLang="en-US" sz="1200" dirty="0"/>
          </a:p>
        </p:txBody>
      </p:sp>
      <p:cxnSp>
        <p:nvCxnSpPr>
          <p:cNvPr id="7" name="직선 화살표 연결선 6"/>
          <p:cNvCxnSpPr/>
          <p:nvPr/>
        </p:nvCxnSpPr>
        <p:spPr>
          <a:xfrm rot="5400000">
            <a:off x="1000100" y="5000636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rot="16200000" flipH="1">
            <a:off x="1107257" y="4893479"/>
            <a:ext cx="128588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rot="16200000" flipH="1">
            <a:off x="678629" y="5322107"/>
            <a:ext cx="171451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071802" y="4857760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143240" y="6642122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16200000" flipH="1">
            <a:off x="2464579" y="5679297"/>
            <a:ext cx="1714512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28992" y="5000636"/>
            <a:ext cx="3587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</a:t>
            </a:r>
            <a:r>
              <a:rPr lang="en-US" altLang="ko-KR" sz="1200" dirty="0" smtClean="0"/>
              <a:t>iv</a:t>
            </a:r>
            <a:r>
              <a:rPr lang="ko-KR" altLang="en-US" sz="1200" dirty="0" smtClean="0"/>
              <a:t>라는 태그가 어디에 나오든 디자인이 적용된다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6548588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*multiple selector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모든 </a:t>
            </a:r>
            <a:r>
              <a:rPr lang="en-US" altLang="ko-KR" sz="1600" dirty="0" smtClean="0"/>
              <a:t>selector</a:t>
            </a:r>
            <a:r>
              <a:rPr lang="ko-KR" altLang="en-US" sz="1600" dirty="0" smtClean="0"/>
              <a:t>에 적용가능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하나의 디자인을 여러 </a:t>
            </a:r>
            <a:r>
              <a:rPr lang="en-US" altLang="ko-KR" sz="1600" dirty="0" smtClean="0"/>
              <a:t>selector</a:t>
            </a:r>
            <a:r>
              <a:rPr lang="ko-KR" altLang="en-US" sz="1600" dirty="0" smtClean="0"/>
              <a:t>에서 사용할 때 사용하는 문법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-selector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로 구분하여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디자인 코드의 중복을 </a:t>
            </a:r>
            <a:r>
              <a:rPr lang="ko-KR" altLang="en-US" sz="1600" dirty="0" smtClean="0"/>
              <a:t>최소화하고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다양한 이름으로 사용할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selector,,,,,, { </a:t>
            </a:r>
            <a:r>
              <a:rPr lang="ko-KR" altLang="en-US" sz="1600" dirty="0" smtClean="0"/>
              <a:t>속성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,,,, }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*sub selector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특정 상속관계의 태그에만 디자인을 적용할 때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 err="1" smtClean="0"/>
              <a:t>부모태그명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&gt; </a:t>
            </a:r>
            <a:r>
              <a:rPr lang="ko-KR" altLang="en-US" sz="1600" dirty="0" err="1" smtClean="0"/>
              <a:t>자식태그명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{ </a:t>
            </a:r>
            <a:r>
              <a:rPr lang="ko-KR" altLang="en-US" sz="1600" dirty="0" smtClean="0"/>
              <a:t>속성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,,,,, }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적용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&lt;</a:t>
            </a:r>
            <a:r>
              <a:rPr lang="ko-KR" altLang="en-US" sz="1600" dirty="0" err="1" smtClean="0"/>
              <a:t>부모태그명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&lt;</a:t>
            </a:r>
            <a:r>
              <a:rPr lang="ko-KR" altLang="en-US" sz="1600" dirty="0" err="1" smtClean="0"/>
              <a:t>자식태그명</a:t>
            </a:r>
            <a:r>
              <a:rPr lang="en-US" altLang="ko-KR" sz="1600" dirty="0" smtClean="0"/>
              <a:t>&gt;&lt;/</a:t>
            </a:r>
            <a:r>
              <a:rPr lang="ko-KR" altLang="en-US" sz="1600" dirty="0" err="1" smtClean="0"/>
              <a:t>자식태그명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&lt;/</a:t>
            </a:r>
            <a:r>
              <a:rPr lang="ko-KR" altLang="en-US" sz="1600" dirty="0" err="1" smtClean="0"/>
              <a:t>부모태그명</a:t>
            </a:r>
            <a:r>
              <a:rPr lang="en-US" altLang="ko-KR" sz="1600" dirty="0" smtClean="0"/>
              <a:t>&gt;</a:t>
            </a:r>
            <a:endParaRPr lang="ko-KR" altLang="en-US" sz="16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57158" y="3714752"/>
            <a:ext cx="242889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10800000">
            <a:off x="1714480" y="3786190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00232" y="3857628"/>
            <a:ext cx="3284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태그의 상속관계는 하나이상 정의가능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err="1" smtClean="0"/>
              <a:t>부모태그명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자식 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자식 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자식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,,,,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/>
          <p:nvPr/>
        </p:nvCxnSpPr>
        <p:spPr>
          <a:xfrm rot="16200000" flipH="1">
            <a:off x="750464" y="4179496"/>
            <a:ext cx="1214446" cy="284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65054" y="3429000"/>
            <a:ext cx="3356881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&lt;!DOCTYPE html&gt;</a:t>
            </a:r>
          </a:p>
          <a:p>
            <a:r>
              <a:rPr lang="en-US" altLang="ko-KR" sz="1200" dirty="0" smtClean="0"/>
              <a:t>  &lt;html&gt;</a:t>
            </a:r>
          </a:p>
          <a:p>
            <a:r>
              <a:rPr lang="en-US" altLang="ko-KR" sz="1200" dirty="0" smtClean="0"/>
              <a:t>  &lt;head&gt;</a:t>
            </a:r>
          </a:p>
          <a:p>
            <a:r>
              <a:rPr lang="en-US" altLang="ko-KR" sz="1200" dirty="0" smtClean="0"/>
              <a:t>       &lt;</a:t>
            </a:r>
            <a:r>
              <a:rPr lang="en-US" altLang="ko-KR" sz="1200" dirty="0" err="1" smtClean="0"/>
              <a:t>titile</a:t>
            </a:r>
            <a:r>
              <a:rPr lang="en-US" altLang="ko-KR" sz="1200" dirty="0" smtClean="0"/>
              <a:t>&gt;&lt;/title&gt;</a:t>
            </a:r>
          </a:p>
          <a:p>
            <a:r>
              <a:rPr lang="en-US" altLang="ko-KR" sz="1200" dirty="0" smtClean="0"/>
              <a:t>       &lt;meta </a:t>
            </a:r>
            <a:r>
              <a:rPr lang="en-US" altLang="ko-KR" sz="1200" dirty="0" err="1" smtClean="0"/>
              <a:t>charset</a:t>
            </a:r>
            <a:r>
              <a:rPr lang="en-US" altLang="ko-KR" sz="1200" dirty="0" smtClean="0"/>
              <a:t>=“UTF-8”&gt;</a:t>
            </a:r>
          </a:p>
          <a:p>
            <a:r>
              <a:rPr lang="en-US" altLang="ko-KR" sz="1200" dirty="0" smtClean="0"/>
              <a:t>        &lt;style type=“text/</a:t>
            </a:r>
            <a:r>
              <a:rPr lang="en-US" altLang="ko-KR" sz="1200" dirty="0" err="1" smtClean="0"/>
              <a:t>css</a:t>
            </a:r>
            <a:r>
              <a:rPr lang="en-US" altLang="ko-KR" sz="1200" dirty="0" smtClean="0"/>
              <a:t>”&gt;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</a:t>
            </a:r>
            <a:r>
              <a:rPr lang="en-US" altLang="ko-KR" sz="1200" b="1" dirty="0" smtClean="0"/>
              <a:t>div&gt;span</a:t>
            </a:r>
            <a:r>
              <a:rPr lang="en-US" altLang="ko-KR" sz="1200" dirty="0" smtClean="0"/>
              <a:t>{ </a:t>
            </a:r>
            <a:r>
              <a:rPr lang="ko-KR" altLang="en-US" sz="1200" dirty="0" smtClean="0"/>
              <a:t>속성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값</a:t>
            </a:r>
            <a:r>
              <a:rPr lang="en-US" altLang="ko-KR" sz="1200" dirty="0" smtClean="0"/>
              <a:t>,,,, } </a:t>
            </a:r>
          </a:p>
          <a:p>
            <a:r>
              <a:rPr lang="en-US" altLang="ko-KR" sz="1200" dirty="0" smtClean="0"/>
              <a:t>       &lt;/style&gt;</a:t>
            </a:r>
          </a:p>
          <a:p>
            <a:r>
              <a:rPr lang="en-US" altLang="ko-KR" sz="1200" dirty="0" smtClean="0"/>
              <a:t>   &lt;/head&gt;</a:t>
            </a:r>
          </a:p>
          <a:p>
            <a:r>
              <a:rPr lang="en-US" altLang="ko-KR" sz="1200" dirty="0" smtClean="0"/>
              <a:t>   &lt;body&gt;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&lt;a&gt;&lt;span&gt;&lt;/span&gt; &lt;/a&gt;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&lt;span&gt;&lt;/span&gt;</a:t>
            </a:r>
          </a:p>
          <a:p>
            <a:r>
              <a:rPr lang="en-US" altLang="ko-KR" sz="1200" dirty="0" smtClean="0"/>
              <a:t>       </a:t>
            </a:r>
            <a:r>
              <a:rPr lang="en-US" altLang="ko-KR" sz="1200" b="1" dirty="0" smtClean="0"/>
              <a:t>&lt;div&gt;&lt;span&gt;&lt;/span&gt;&lt;/div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&lt;table&gt;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&lt;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&lt;td&gt;&lt;div&gt;&lt;span&gt;&lt;/span&gt;&lt;/div&gt;</a:t>
            </a:r>
          </a:p>
          <a:p>
            <a:r>
              <a:rPr lang="en-US" altLang="ko-KR" sz="1200" dirty="0" smtClean="0"/>
              <a:t>&lt;/body&gt;</a:t>
            </a:r>
          </a:p>
          <a:p>
            <a:r>
              <a:rPr lang="en-US" altLang="ko-KR" sz="1200" dirty="0" smtClean="0"/>
              <a:t>&lt;/html&gt;</a:t>
            </a:r>
            <a:endParaRPr lang="ko-KR" altLang="en-US" sz="1200" dirty="0" smtClean="0"/>
          </a:p>
          <a:p>
            <a:endParaRPr lang="ko-KR" altLang="en-US" sz="12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6007996" y="4786322"/>
            <a:ext cx="7858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rot="16200000" flipH="1">
            <a:off x="6043715" y="5179231"/>
            <a:ext cx="92869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rot="16200000" flipH="1">
            <a:off x="5786446" y="5429264"/>
            <a:ext cx="150019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52892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*behavior selector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사용자의 동작이 있을 때 디자인을 적용하는 </a:t>
            </a:r>
            <a:r>
              <a:rPr lang="en-US" altLang="ko-KR" sz="1600" dirty="0" smtClean="0"/>
              <a:t>selector.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selector:</a:t>
            </a:r>
            <a:r>
              <a:rPr lang="ko-KR" altLang="en-US" sz="1600" dirty="0" smtClean="0"/>
              <a:t>동작 </a:t>
            </a:r>
            <a:r>
              <a:rPr lang="en-US" altLang="ko-KR" sz="1600" dirty="0" smtClean="0"/>
              <a:t>{ </a:t>
            </a:r>
            <a:r>
              <a:rPr lang="ko-KR" altLang="en-US" sz="1600" dirty="0" smtClean="0"/>
              <a:t>속성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,,, }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1756840"/>
            <a:ext cx="3426579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&lt;!DOCTYPE html&gt;</a:t>
            </a:r>
          </a:p>
          <a:p>
            <a:r>
              <a:rPr lang="en-US" altLang="ko-KR" sz="1200" dirty="0" smtClean="0"/>
              <a:t>  &lt;html&gt;</a:t>
            </a:r>
          </a:p>
          <a:p>
            <a:r>
              <a:rPr lang="en-US" altLang="ko-KR" sz="1200" dirty="0" smtClean="0"/>
              <a:t>  &lt;head&gt;</a:t>
            </a:r>
          </a:p>
          <a:p>
            <a:r>
              <a:rPr lang="en-US" altLang="ko-KR" sz="1200" dirty="0" smtClean="0"/>
              <a:t>       &lt;</a:t>
            </a:r>
            <a:r>
              <a:rPr lang="en-US" altLang="ko-KR" sz="1200" dirty="0" err="1" smtClean="0"/>
              <a:t>titile</a:t>
            </a:r>
            <a:r>
              <a:rPr lang="en-US" altLang="ko-KR" sz="1200" dirty="0" smtClean="0"/>
              <a:t>&gt;&lt;/title&gt;</a:t>
            </a:r>
          </a:p>
          <a:p>
            <a:r>
              <a:rPr lang="en-US" altLang="ko-KR" sz="1200" dirty="0" smtClean="0"/>
              <a:t>       &lt;meta </a:t>
            </a:r>
            <a:r>
              <a:rPr lang="en-US" altLang="ko-KR" sz="1200" dirty="0" err="1" smtClean="0"/>
              <a:t>charset</a:t>
            </a:r>
            <a:r>
              <a:rPr lang="en-US" altLang="ko-KR" sz="1200" dirty="0" smtClean="0"/>
              <a:t>=“UTF-8”&gt;</a:t>
            </a:r>
          </a:p>
          <a:p>
            <a:r>
              <a:rPr lang="en-US" altLang="ko-KR" sz="1200" dirty="0" smtClean="0"/>
              <a:t>        &lt;style type=“text/</a:t>
            </a:r>
            <a:r>
              <a:rPr lang="en-US" altLang="ko-KR" sz="1200" dirty="0" err="1" smtClean="0"/>
              <a:t>css</a:t>
            </a:r>
            <a:r>
              <a:rPr lang="en-US" altLang="ko-KR" sz="1200" dirty="0" smtClean="0"/>
              <a:t>”&gt;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</a:t>
            </a:r>
            <a:r>
              <a:rPr lang="en-US" altLang="ko-KR" sz="1200" b="1" dirty="0" err="1" smtClean="0"/>
              <a:t>div:hover</a:t>
            </a:r>
            <a:r>
              <a:rPr lang="en-US" altLang="ko-KR" sz="1200" dirty="0" smtClean="0"/>
              <a:t>{ </a:t>
            </a:r>
            <a:r>
              <a:rPr lang="ko-KR" altLang="en-US" sz="1200" dirty="0" smtClean="0"/>
              <a:t>속성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값</a:t>
            </a:r>
            <a:r>
              <a:rPr lang="en-US" altLang="ko-KR" sz="1200" dirty="0" smtClean="0"/>
              <a:t>,,,, } </a:t>
            </a:r>
          </a:p>
          <a:p>
            <a:r>
              <a:rPr lang="en-US" altLang="ko-KR" sz="1200" dirty="0" smtClean="0"/>
              <a:t>       &lt;/style&gt;</a:t>
            </a:r>
          </a:p>
          <a:p>
            <a:r>
              <a:rPr lang="en-US" altLang="ko-KR" sz="1200" dirty="0" smtClean="0"/>
              <a:t>   &lt;/head&gt;</a:t>
            </a:r>
          </a:p>
          <a:p>
            <a:r>
              <a:rPr lang="en-US" altLang="ko-KR" sz="1200" dirty="0" smtClean="0"/>
              <a:t>   &lt;body&gt;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&lt;a&gt;&lt;span&gt;&lt;/span&gt; &lt;/a&gt;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&lt;span&gt;&lt;/span&gt;</a:t>
            </a:r>
          </a:p>
          <a:p>
            <a:r>
              <a:rPr lang="en-US" altLang="ko-KR" sz="1200" dirty="0" smtClean="0"/>
              <a:t>       </a:t>
            </a:r>
            <a:r>
              <a:rPr lang="en-US" altLang="ko-KR" sz="1200" b="1" dirty="0" smtClean="0"/>
              <a:t>&lt;div&gt;&lt;span&gt;&lt;/span&gt;&lt;/div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&lt;table&gt;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&lt;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&lt;td</a:t>
            </a:r>
            <a:r>
              <a:rPr lang="en-US" altLang="ko-KR" sz="1200" b="1" dirty="0" smtClean="0"/>
              <a:t>&gt;&lt;div&gt;&lt;span&gt;&lt;/span&gt;</a:t>
            </a:r>
            <a:r>
              <a:rPr lang="en-US" altLang="ko-KR" sz="1200" dirty="0" smtClean="0"/>
              <a:t>&lt;/div&gt;</a:t>
            </a:r>
          </a:p>
          <a:p>
            <a:r>
              <a:rPr lang="en-US" altLang="ko-KR" sz="1200" dirty="0" smtClean="0"/>
              <a:t>&lt;/body&gt;</a:t>
            </a:r>
          </a:p>
          <a:p>
            <a:r>
              <a:rPr lang="en-US" altLang="ko-KR" sz="1200" dirty="0" smtClean="0"/>
              <a:t>&lt;/html&gt;</a:t>
            </a:r>
            <a:endParaRPr lang="ko-KR" altLang="en-US" sz="1200" dirty="0" smtClean="0"/>
          </a:p>
          <a:p>
            <a:endParaRPr lang="ko-KR" altLang="en-US" sz="1200" dirty="0"/>
          </a:p>
        </p:txBody>
      </p:sp>
      <p:cxnSp>
        <p:nvCxnSpPr>
          <p:cNvPr id="7" name="직선 화살표 연결선 6"/>
          <p:cNvCxnSpPr/>
          <p:nvPr/>
        </p:nvCxnSpPr>
        <p:spPr>
          <a:xfrm rot="5400000">
            <a:off x="964381" y="3393281"/>
            <a:ext cx="107157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rot="16200000" flipH="1">
            <a:off x="1071538" y="3643314"/>
            <a:ext cx="150019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142852"/>
            <a:ext cx="4908651" cy="4308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*CSS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속성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값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*</a:t>
            </a:r>
            <a:r>
              <a:rPr lang="ko-KR" altLang="en-US" sz="1600" dirty="0" smtClean="0"/>
              <a:t>글꼴 관련 속성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smtClean="0"/>
              <a:t>글꼴 설정 </a:t>
            </a:r>
            <a:r>
              <a:rPr lang="en-US" altLang="ko-KR" sz="1600" dirty="0" smtClean="0"/>
              <a:t>: font-family : </a:t>
            </a:r>
            <a:r>
              <a:rPr lang="ko-KR" altLang="en-US" sz="1600" dirty="0" smtClean="0"/>
              <a:t>글꼴</a:t>
            </a:r>
            <a:r>
              <a:rPr lang="en-US" altLang="ko-KR" sz="1600" dirty="0" smtClean="0"/>
              <a:t>, , , , , 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진하게 </a:t>
            </a:r>
            <a:r>
              <a:rPr lang="en-US" altLang="ko-KR" sz="1600" dirty="0" smtClean="0"/>
              <a:t>: font-weight : </a:t>
            </a:r>
            <a:r>
              <a:rPr lang="ko-KR" altLang="en-US" sz="1600" dirty="0" smtClean="0"/>
              <a:t>속성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이탤릭 </a:t>
            </a:r>
            <a:r>
              <a:rPr lang="en-US" altLang="ko-KR" sz="1600" dirty="0" smtClean="0"/>
              <a:t>: font-style : </a:t>
            </a:r>
            <a:r>
              <a:rPr lang="ko-KR" altLang="en-US" sz="1600" dirty="0" smtClean="0"/>
              <a:t>속성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색 </a:t>
            </a:r>
            <a:r>
              <a:rPr lang="en-US" altLang="ko-KR" sz="1600" dirty="0" smtClean="0"/>
              <a:t>: color:</a:t>
            </a:r>
            <a:r>
              <a:rPr lang="ko-KR" altLang="en-US" sz="1600" dirty="0" smtClean="0"/>
              <a:t>속성</a:t>
            </a:r>
            <a:r>
              <a:rPr lang="en-US" altLang="ko-KR" sz="1600" dirty="0" smtClean="0"/>
              <a:t>; - (</a:t>
            </a:r>
            <a:r>
              <a:rPr lang="ko-KR" altLang="en-US" sz="1600" dirty="0" err="1" smtClean="0"/>
              <a:t>전경색</a:t>
            </a:r>
            <a:r>
              <a:rPr lang="en-US" altLang="ko-KR" sz="1600" dirty="0" smtClean="0"/>
              <a:t>- foreground color </a:t>
            </a:r>
            <a:r>
              <a:rPr lang="ko-KR" altLang="en-US" sz="1600" dirty="0" smtClean="0"/>
              <a:t>변경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크기 </a:t>
            </a:r>
            <a:r>
              <a:rPr lang="en-US" altLang="ko-KR" sz="1600" dirty="0" smtClean="0"/>
              <a:t>: font-size : 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;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>
            <a:off x="3071802" y="1500174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43240" y="1500174"/>
            <a:ext cx="33281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“</a:t>
            </a:r>
            <a:r>
              <a:rPr lang="ko-KR" altLang="en-US" sz="1200" dirty="0" smtClean="0"/>
              <a:t>를 사용할 수 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</a:t>
            </a:r>
            <a:r>
              <a:rPr lang="ko-KR" altLang="en-US" sz="1200" dirty="0" smtClean="0"/>
              <a:t>궁서체</a:t>
            </a:r>
            <a:r>
              <a:rPr lang="en-US" altLang="ko-KR" sz="1200" dirty="0" smtClean="0"/>
              <a:t>, “</a:t>
            </a:r>
            <a:r>
              <a:rPr lang="ko-KR" altLang="en-US" sz="1200" dirty="0" smtClean="0"/>
              <a:t>궁서체</a:t>
            </a:r>
            <a:r>
              <a:rPr lang="en-US" altLang="ko-KR" sz="1200" dirty="0" smtClean="0"/>
              <a:t>”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“</a:t>
            </a:r>
            <a:r>
              <a:rPr lang="ko-KR" altLang="en-US" sz="1200" dirty="0" smtClean="0"/>
              <a:t>는 공백이 있는 글꼴을 사용해야 할 때 사용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“</a:t>
            </a:r>
            <a:r>
              <a:rPr lang="ko-KR" altLang="en-US" sz="1200" dirty="0" smtClean="0"/>
              <a:t>맑은 고딕</a:t>
            </a:r>
            <a:r>
              <a:rPr lang="en-US" altLang="ko-KR" sz="1200" dirty="0" smtClean="0"/>
              <a:t>”, “Apple Neo </a:t>
            </a:r>
            <a:r>
              <a:rPr lang="en-US" altLang="ko-KR" sz="1200" dirty="0" err="1" smtClean="0"/>
              <a:t>Godic</a:t>
            </a:r>
            <a:r>
              <a:rPr lang="en-US" altLang="ko-KR" sz="1200" dirty="0" smtClean="0"/>
              <a:t>”</a:t>
            </a:r>
            <a:endParaRPr lang="ko-KR" altLang="en-US" sz="1200" dirty="0"/>
          </a:p>
        </p:txBody>
      </p:sp>
      <p:cxnSp>
        <p:nvCxnSpPr>
          <p:cNvPr id="8" name="직선 화살표 연결선 7"/>
          <p:cNvCxnSpPr/>
          <p:nvPr/>
        </p:nvCxnSpPr>
        <p:spPr>
          <a:xfrm rot="10800000">
            <a:off x="2857489" y="2669441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28927" y="2669441"/>
            <a:ext cx="2446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</a:t>
            </a:r>
            <a:r>
              <a:rPr lang="en-US" altLang="ko-KR" sz="1200" dirty="0" smtClean="0"/>
              <a:t>ormal - </a:t>
            </a:r>
            <a:r>
              <a:rPr lang="ko-KR" altLang="en-US" sz="1200" dirty="0" smtClean="0"/>
              <a:t>일반글자</a:t>
            </a:r>
            <a:r>
              <a:rPr lang="en-US" altLang="ko-KR" sz="1200" dirty="0" smtClean="0"/>
              <a:t>, bold- </a:t>
            </a:r>
            <a:r>
              <a:rPr lang="ko-KR" altLang="en-US" sz="1200" dirty="0" smtClean="0"/>
              <a:t>진하게</a:t>
            </a:r>
            <a:endParaRPr lang="ko-KR" altLang="en-US" sz="1200" dirty="0"/>
          </a:p>
        </p:txBody>
      </p:sp>
      <p:cxnSp>
        <p:nvCxnSpPr>
          <p:cNvPr id="10" name="직선 화살표 연결선 9"/>
          <p:cNvCxnSpPr/>
          <p:nvPr/>
        </p:nvCxnSpPr>
        <p:spPr>
          <a:xfrm rot="10800000">
            <a:off x="2571737" y="3152001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43175" y="3152001"/>
            <a:ext cx="2603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</a:t>
            </a:r>
            <a:r>
              <a:rPr lang="en-US" altLang="ko-KR" sz="1200" dirty="0" smtClean="0"/>
              <a:t>ormal - </a:t>
            </a:r>
            <a:r>
              <a:rPr lang="ko-KR" altLang="en-US" sz="1200" dirty="0" smtClean="0"/>
              <a:t>일반글자</a:t>
            </a:r>
            <a:r>
              <a:rPr lang="en-US" altLang="ko-KR" sz="1200" dirty="0" smtClean="0"/>
              <a:t>, italic- </a:t>
            </a:r>
            <a:r>
              <a:rPr lang="ko-KR" altLang="en-US" sz="1200" dirty="0" err="1" smtClean="0"/>
              <a:t>이탤릭</a:t>
            </a:r>
            <a:r>
              <a:rPr lang="ko-KR" altLang="en-US" sz="1200" dirty="0" err="1"/>
              <a:t>체</a:t>
            </a:r>
            <a:endParaRPr lang="ko-KR" altLang="en-US" sz="1200" dirty="0"/>
          </a:p>
        </p:txBody>
      </p:sp>
      <p:cxnSp>
        <p:nvCxnSpPr>
          <p:cNvPr id="12" name="직선 화살표 연결선 11"/>
          <p:cNvCxnSpPr/>
          <p:nvPr/>
        </p:nvCxnSpPr>
        <p:spPr>
          <a:xfrm rot="10800000">
            <a:off x="1643042" y="3652067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14480" y="3652067"/>
            <a:ext cx="1177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영어단어</a:t>
            </a:r>
            <a:r>
              <a:rPr lang="en-US" altLang="ko-KR" sz="1200" dirty="0" smtClean="0"/>
              <a:t>, RGB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 rot="10800000">
            <a:off x="2214547" y="4437885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85985" y="4437885"/>
            <a:ext cx="963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글자크기</a:t>
            </a:r>
            <a:r>
              <a:rPr lang="en-US" altLang="ko-KR" sz="1200" dirty="0" err="1" smtClean="0"/>
              <a:t>px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786050" y="1142984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rot="10800000" flipV="1">
            <a:off x="3214678" y="857232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71868" y="571480"/>
            <a:ext cx="3857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앞의 글꼴이 적용되지 않으면 뒤에 있는 글꼴로 적용된다</a:t>
            </a:r>
            <a:r>
              <a:rPr lang="en-US" altLang="ko-KR" sz="1100" smtClean="0"/>
              <a:t>. </a:t>
            </a:r>
            <a:endParaRPr lang="ko-KR" altLang="en-U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941</Words>
  <Application>Microsoft Office PowerPoint</Application>
  <PresentationFormat>화면 슬라이드 쇼(4:3)</PresentationFormat>
  <Paragraphs>182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26</cp:revision>
  <dcterms:created xsi:type="dcterms:W3CDTF">2023-09-01T00:30:55Z</dcterms:created>
  <dcterms:modified xsi:type="dcterms:W3CDTF">2023-09-04T00:18:15Z</dcterms:modified>
</cp:coreProperties>
</file>