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93" autoAdjust="0"/>
    <p:restoredTop sz="94660"/>
  </p:normalViewPr>
  <p:slideViewPr>
    <p:cSldViewPr>
      <p:cViewPr>
        <p:scale>
          <a:sx n="200" d="100"/>
          <a:sy n="200" d="100"/>
        </p:scale>
        <p:origin x="66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5BBB-0296-4157-B162-0AB4FE58B25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A6345-89F8-4F4C-8683-DCFEFDAB12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A6345-89F8-4F4C-8683-DCFEFDAB12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3A07-B936-406F-9AC1-D6E24A999078}" type="datetimeFigureOut">
              <a:rPr lang="ko-KR" altLang="en-US" smtClean="0"/>
              <a:pPr/>
              <a:t>2023-07-11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0BC8-D68A-40A4-A126-EDEDA933DB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55508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*JFC (Java Foundation Class )</a:t>
            </a:r>
          </a:p>
          <a:p>
            <a:r>
              <a:rPr lang="en-US" altLang="ko-KR" sz="1600" dirty="0" smtClean="0"/>
              <a:t> - Java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GUI Application</a:t>
            </a:r>
            <a:r>
              <a:rPr lang="ko-KR" altLang="en-US" sz="1600" dirty="0" smtClean="0"/>
              <a:t>을 제작할 수 있는 클래스들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AWT(Abstract Window Toolkit)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Swing </a:t>
            </a:r>
            <a:r>
              <a:rPr lang="ko-KR" altLang="en-US" sz="1600" dirty="0" smtClean="0"/>
              <a:t>두 가지가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16200000" flipV="1">
            <a:off x="1785918" y="71435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9615" y="714356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Windows Application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1035819" y="125014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3821901" y="125014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596" y="1428736"/>
            <a:ext cx="30620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-Java</a:t>
            </a:r>
            <a:r>
              <a:rPr lang="ko-KR" altLang="en-US" sz="1400" dirty="0" smtClean="0"/>
              <a:t>가 처음 부터 제공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무거운 컴포넌트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느리다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지원되는 컴포넌트의 수가 적다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미려하지않은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컴포넌트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학습의 용이성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에러가 많다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-OS</a:t>
            </a:r>
            <a:r>
              <a:rPr lang="ko-KR" altLang="en-US" sz="1400" dirty="0" smtClean="0"/>
              <a:t>에 따라 컴포넌트의 크기와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디자인이 다르다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-java.awt</a:t>
            </a:r>
            <a:r>
              <a:rPr lang="ko-KR" altLang="en-US" sz="1400" dirty="0" smtClean="0"/>
              <a:t>패키지에서 제공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컴포넌트에 이미지를 넣을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6695" y="1428736"/>
            <a:ext cx="38603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</a:t>
            </a:r>
            <a:r>
              <a:rPr lang="ko-KR" altLang="en-US" sz="1400" dirty="0" smtClean="0"/>
              <a:t>가 처음 부터 제공</a:t>
            </a:r>
            <a:r>
              <a:rPr lang="en-US" altLang="ko-KR" sz="1400" dirty="0" smtClean="0"/>
              <a:t>x.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가벼운 컴포넌트 </a:t>
            </a:r>
            <a:r>
              <a:rPr lang="en-US" altLang="ko-KR" sz="1400" dirty="0" smtClean="0"/>
              <a:t>-&gt; AWT</a:t>
            </a:r>
            <a:r>
              <a:rPr lang="ko-KR" altLang="en-US" sz="1400" dirty="0" smtClean="0"/>
              <a:t>보다는 빠르다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지원되는 컴포넌트의 수가 많다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미려한 컴포넌트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학습의 난이도가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에러가 적다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-OS</a:t>
            </a:r>
            <a:r>
              <a:rPr lang="ko-KR" altLang="en-US" sz="1400" dirty="0" smtClean="0"/>
              <a:t>가 달라져도 동일한 크기와 디자인을 제공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패키지에서 제공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컴포넌트에 이미지를 넣을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1846" y="3643314"/>
            <a:ext cx="2560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exe </a:t>
            </a:r>
            <a:r>
              <a:rPr lang="ko-KR" altLang="en-US" sz="1600" dirty="0" smtClean="0"/>
              <a:t>파일을 만들 수 없다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컴포넌트 프로그래밍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그래픽성능이 떨어진다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1285852" y="421481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1670" y="4214818"/>
            <a:ext cx="4549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윈도우 프로그램을 작성하기 위해 제공하는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구성품</a:t>
            </a:r>
            <a:r>
              <a:rPr lang="ko-KR" altLang="en-US" sz="1400" dirty="0" smtClean="0"/>
              <a:t> 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643446"/>
            <a:ext cx="161925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직선 화살표 연결선 23"/>
          <p:cNvCxnSpPr>
            <a:endCxn id="1026" idx="0"/>
          </p:cNvCxnSpPr>
          <p:nvPr/>
        </p:nvCxnSpPr>
        <p:spPr>
          <a:xfrm rot="10800000" flipV="1">
            <a:off x="4738684" y="4500570"/>
            <a:ext cx="1047763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929198"/>
            <a:ext cx="8858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521495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직선 화살표 연결선 29"/>
          <p:cNvCxnSpPr>
            <a:endCxn id="1027" idx="3"/>
          </p:cNvCxnSpPr>
          <p:nvPr/>
        </p:nvCxnSpPr>
        <p:spPr>
          <a:xfrm rot="10800000" flipV="1">
            <a:off x="4814884" y="4500569"/>
            <a:ext cx="1043001" cy="533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28" idx="3"/>
          </p:cNvCxnSpPr>
          <p:nvPr/>
        </p:nvCxnSpPr>
        <p:spPr>
          <a:xfrm rot="10800000" flipV="1">
            <a:off x="4995858" y="4500569"/>
            <a:ext cx="862026" cy="838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69942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컴포넌트의 종류</a:t>
            </a:r>
            <a:endParaRPr lang="en-US" altLang="ko-KR" dirty="0" smtClean="0"/>
          </a:p>
          <a:p>
            <a:r>
              <a:rPr lang="en-US" altLang="ko-KR" sz="1600" dirty="0" smtClean="0"/>
              <a:t> - Widow Component , Container Component, Component 3</a:t>
            </a:r>
            <a:r>
              <a:rPr lang="ko-KR" altLang="en-US" sz="1600" dirty="0" smtClean="0"/>
              <a:t>가지가 제공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1000100" y="7857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34" y="928670"/>
            <a:ext cx="17508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Container Component</a:t>
            </a:r>
            <a:r>
              <a:rPr lang="ko-KR" altLang="en-US" sz="1100" dirty="0" smtClean="0"/>
              <a:t>나</a:t>
            </a:r>
            <a:endParaRPr lang="en-US" altLang="ko-KR" sz="1100" dirty="0" smtClean="0"/>
          </a:p>
          <a:p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를 저장하여</a:t>
            </a:r>
            <a:endParaRPr lang="en-US" altLang="ko-KR" sz="1100" dirty="0" smtClean="0"/>
          </a:p>
          <a:p>
            <a:r>
              <a:rPr lang="ko-KR" altLang="en-US" sz="1100" b="1" dirty="0" smtClean="0"/>
              <a:t>사용자에게 보여줄 때</a:t>
            </a:r>
            <a:endParaRPr lang="ko-KR" altLang="en-US" sz="1100" b="1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3143240" y="7857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3174" y="928670"/>
            <a:ext cx="17508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Container Component</a:t>
            </a:r>
            <a:r>
              <a:rPr lang="ko-KR" altLang="en-US" sz="1100" dirty="0" smtClean="0"/>
              <a:t>나</a:t>
            </a:r>
            <a:endParaRPr lang="en-US" altLang="ko-KR" sz="1100" dirty="0" smtClean="0"/>
          </a:p>
          <a:p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를 저장하여</a:t>
            </a:r>
            <a:endParaRPr lang="en-US" altLang="ko-KR" sz="1100" dirty="0" smtClean="0"/>
          </a:p>
          <a:p>
            <a:r>
              <a:rPr lang="ko-KR" altLang="en-US" sz="1100" b="1" dirty="0" smtClean="0"/>
              <a:t>배치할 때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5035778" y="78579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5712" y="9286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기능제공</a:t>
            </a:r>
            <a:endParaRPr lang="ko-KR" altLang="en-US" sz="11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85926"/>
            <a:ext cx="1857388" cy="1357322"/>
          </a:xfrm>
          <a:prstGeom prst="rect">
            <a:avLst/>
          </a:prstGeom>
          <a:ln>
            <a:tailEnd type="triangle"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71612"/>
            <a:ext cx="9620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000240"/>
            <a:ext cx="3071834" cy="99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2571736" y="1857364"/>
            <a:ext cx="1928826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838575" y="2047498"/>
            <a:ext cx="1533525" cy="424712"/>
          </a:xfrm>
          <a:custGeom>
            <a:avLst/>
            <a:gdLst>
              <a:gd name="connsiteX0" fmla="*/ 1533525 w 1533525"/>
              <a:gd name="connsiteY0" fmla="*/ 390902 h 424712"/>
              <a:gd name="connsiteX1" fmla="*/ 1123950 w 1533525"/>
              <a:gd name="connsiteY1" fmla="*/ 381377 h 424712"/>
              <a:gd name="connsiteX2" fmla="*/ 1047750 w 1533525"/>
              <a:gd name="connsiteY2" fmla="*/ 348040 h 424712"/>
              <a:gd name="connsiteX3" fmla="*/ 1047750 w 1533525"/>
              <a:gd name="connsiteY3" fmla="*/ 348040 h 424712"/>
              <a:gd name="connsiteX4" fmla="*/ 995363 w 1533525"/>
              <a:gd name="connsiteY4" fmla="*/ 319465 h 424712"/>
              <a:gd name="connsiteX5" fmla="*/ 952500 w 1533525"/>
              <a:gd name="connsiteY5" fmla="*/ 309940 h 424712"/>
              <a:gd name="connsiteX6" fmla="*/ 904875 w 1533525"/>
              <a:gd name="connsiteY6" fmla="*/ 286127 h 424712"/>
              <a:gd name="connsiteX7" fmla="*/ 876300 w 1533525"/>
              <a:gd name="connsiteY7" fmla="*/ 271840 h 424712"/>
              <a:gd name="connsiteX8" fmla="*/ 847725 w 1533525"/>
              <a:gd name="connsiteY8" fmla="*/ 262315 h 424712"/>
              <a:gd name="connsiteX9" fmla="*/ 800100 w 1533525"/>
              <a:gd name="connsiteY9" fmla="*/ 238502 h 424712"/>
              <a:gd name="connsiteX10" fmla="*/ 771525 w 1533525"/>
              <a:gd name="connsiteY10" fmla="*/ 224215 h 424712"/>
              <a:gd name="connsiteX11" fmla="*/ 723900 w 1533525"/>
              <a:gd name="connsiteY11" fmla="*/ 205165 h 424712"/>
              <a:gd name="connsiteX12" fmla="*/ 695325 w 1533525"/>
              <a:gd name="connsiteY12" fmla="*/ 195640 h 424712"/>
              <a:gd name="connsiteX13" fmla="*/ 638175 w 1533525"/>
              <a:gd name="connsiteY13" fmla="*/ 171827 h 424712"/>
              <a:gd name="connsiteX14" fmla="*/ 623888 w 1533525"/>
              <a:gd name="connsiteY14" fmla="*/ 157540 h 424712"/>
              <a:gd name="connsiteX15" fmla="*/ 590550 w 1533525"/>
              <a:gd name="connsiteY15" fmla="*/ 148015 h 424712"/>
              <a:gd name="connsiteX16" fmla="*/ 542925 w 1533525"/>
              <a:gd name="connsiteY16" fmla="*/ 114677 h 424712"/>
              <a:gd name="connsiteX17" fmla="*/ 523875 w 1533525"/>
              <a:gd name="connsiteY17" fmla="*/ 105152 h 424712"/>
              <a:gd name="connsiteX18" fmla="*/ 504825 w 1533525"/>
              <a:gd name="connsiteY18" fmla="*/ 100390 h 424712"/>
              <a:gd name="connsiteX19" fmla="*/ 471488 w 1533525"/>
              <a:gd name="connsiteY19" fmla="*/ 90865 h 424712"/>
              <a:gd name="connsiteX20" fmla="*/ 442913 w 1533525"/>
              <a:gd name="connsiteY20" fmla="*/ 81340 h 424712"/>
              <a:gd name="connsiteX21" fmla="*/ 385763 w 1533525"/>
              <a:gd name="connsiteY21" fmla="*/ 71815 h 424712"/>
              <a:gd name="connsiteX22" fmla="*/ 357188 w 1533525"/>
              <a:gd name="connsiteY22" fmla="*/ 62290 h 424712"/>
              <a:gd name="connsiteX23" fmla="*/ 228600 w 1533525"/>
              <a:gd name="connsiteY23" fmla="*/ 48002 h 424712"/>
              <a:gd name="connsiteX24" fmla="*/ 0 w 1533525"/>
              <a:gd name="connsiteY24" fmla="*/ 57527 h 42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3525" h="424712">
                <a:moveTo>
                  <a:pt x="1533525" y="390902"/>
                </a:moveTo>
                <a:cubicBezTo>
                  <a:pt x="1400824" y="424081"/>
                  <a:pt x="1253946" y="424712"/>
                  <a:pt x="1123950" y="381377"/>
                </a:cubicBezTo>
                <a:cubicBezTo>
                  <a:pt x="1088835" y="355042"/>
                  <a:pt x="1112430" y="369600"/>
                  <a:pt x="1047750" y="348040"/>
                </a:cubicBezTo>
                <a:lnTo>
                  <a:pt x="1047750" y="348040"/>
                </a:lnTo>
                <a:cubicBezTo>
                  <a:pt x="1034824" y="340284"/>
                  <a:pt x="1009188" y="324073"/>
                  <a:pt x="995363" y="319465"/>
                </a:cubicBezTo>
                <a:cubicBezTo>
                  <a:pt x="981478" y="314837"/>
                  <a:pt x="966788" y="313115"/>
                  <a:pt x="952500" y="309940"/>
                </a:cubicBezTo>
                <a:lnTo>
                  <a:pt x="904875" y="286127"/>
                </a:lnTo>
                <a:cubicBezTo>
                  <a:pt x="895350" y="281365"/>
                  <a:pt x="886403" y="275208"/>
                  <a:pt x="876300" y="271840"/>
                </a:cubicBezTo>
                <a:cubicBezTo>
                  <a:pt x="866775" y="268665"/>
                  <a:pt x="856923" y="266339"/>
                  <a:pt x="847725" y="262315"/>
                </a:cubicBezTo>
                <a:cubicBezTo>
                  <a:pt x="831464" y="255201"/>
                  <a:pt x="815975" y="246440"/>
                  <a:pt x="800100" y="238502"/>
                </a:cubicBezTo>
                <a:cubicBezTo>
                  <a:pt x="790575" y="233740"/>
                  <a:pt x="781628" y="227583"/>
                  <a:pt x="771525" y="224215"/>
                </a:cubicBezTo>
                <a:cubicBezTo>
                  <a:pt x="676754" y="192625"/>
                  <a:pt x="793976" y="233195"/>
                  <a:pt x="723900" y="205165"/>
                </a:cubicBezTo>
                <a:cubicBezTo>
                  <a:pt x="714578" y="201436"/>
                  <a:pt x="704593" y="199502"/>
                  <a:pt x="695325" y="195640"/>
                </a:cubicBezTo>
                <a:cubicBezTo>
                  <a:pt x="620215" y="164343"/>
                  <a:pt x="712260" y="196522"/>
                  <a:pt x="638175" y="171827"/>
                </a:cubicBezTo>
                <a:cubicBezTo>
                  <a:pt x="633413" y="167065"/>
                  <a:pt x="629492" y="161276"/>
                  <a:pt x="623888" y="157540"/>
                </a:cubicBezTo>
                <a:cubicBezTo>
                  <a:pt x="619786" y="154806"/>
                  <a:pt x="593094" y="148651"/>
                  <a:pt x="590550" y="148015"/>
                </a:cubicBezTo>
                <a:cubicBezTo>
                  <a:pt x="578602" y="139054"/>
                  <a:pt x="554654" y="120541"/>
                  <a:pt x="542925" y="114677"/>
                </a:cubicBezTo>
                <a:cubicBezTo>
                  <a:pt x="536575" y="111502"/>
                  <a:pt x="530523" y="107645"/>
                  <a:pt x="523875" y="105152"/>
                </a:cubicBezTo>
                <a:cubicBezTo>
                  <a:pt x="517746" y="102854"/>
                  <a:pt x="511140" y="102112"/>
                  <a:pt x="504825" y="100390"/>
                </a:cubicBezTo>
                <a:cubicBezTo>
                  <a:pt x="493675" y="97349"/>
                  <a:pt x="482534" y="94264"/>
                  <a:pt x="471488" y="90865"/>
                </a:cubicBezTo>
                <a:cubicBezTo>
                  <a:pt x="461892" y="87912"/>
                  <a:pt x="452599" y="83982"/>
                  <a:pt x="442913" y="81340"/>
                </a:cubicBezTo>
                <a:cubicBezTo>
                  <a:pt x="427587" y="77160"/>
                  <a:pt x="400082" y="73860"/>
                  <a:pt x="385763" y="71815"/>
                </a:cubicBezTo>
                <a:cubicBezTo>
                  <a:pt x="376238" y="68640"/>
                  <a:pt x="367033" y="64259"/>
                  <a:pt x="357188" y="62290"/>
                </a:cubicBezTo>
                <a:cubicBezTo>
                  <a:pt x="310495" y="52951"/>
                  <a:pt x="275584" y="51616"/>
                  <a:pt x="228600" y="48002"/>
                </a:cubicBezTo>
                <a:cubicBezTo>
                  <a:pt x="2518" y="52813"/>
                  <a:pt x="57539" y="0"/>
                  <a:pt x="0" y="5752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095750" y="1693128"/>
            <a:ext cx="1214438" cy="1209952"/>
          </a:xfrm>
          <a:custGeom>
            <a:avLst/>
            <a:gdLst>
              <a:gd name="connsiteX0" fmla="*/ 1214438 w 1214438"/>
              <a:gd name="connsiteY0" fmla="*/ 16610 h 1209952"/>
              <a:gd name="connsiteX1" fmla="*/ 1195388 w 1214438"/>
              <a:gd name="connsiteY1" fmla="*/ 11847 h 1209952"/>
              <a:gd name="connsiteX2" fmla="*/ 1181100 w 1214438"/>
              <a:gd name="connsiteY2" fmla="*/ 2322 h 1209952"/>
              <a:gd name="connsiteX3" fmla="*/ 1138238 w 1214438"/>
              <a:gd name="connsiteY3" fmla="*/ 7085 h 1209952"/>
              <a:gd name="connsiteX4" fmla="*/ 1109663 w 1214438"/>
              <a:gd name="connsiteY4" fmla="*/ 40422 h 1209952"/>
              <a:gd name="connsiteX5" fmla="*/ 1071563 w 1214438"/>
              <a:gd name="connsiteY5" fmla="*/ 88047 h 1209952"/>
              <a:gd name="connsiteX6" fmla="*/ 1042988 w 1214438"/>
              <a:gd name="connsiteY6" fmla="*/ 116622 h 1209952"/>
              <a:gd name="connsiteX7" fmla="*/ 985838 w 1214438"/>
              <a:gd name="connsiteY7" fmla="*/ 216635 h 1209952"/>
              <a:gd name="connsiteX8" fmla="*/ 933450 w 1214438"/>
              <a:gd name="connsiteY8" fmla="*/ 292835 h 1209952"/>
              <a:gd name="connsiteX9" fmla="*/ 919163 w 1214438"/>
              <a:gd name="connsiteY9" fmla="*/ 330935 h 1209952"/>
              <a:gd name="connsiteX10" fmla="*/ 904875 w 1214438"/>
              <a:gd name="connsiteY10" fmla="*/ 364272 h 1209952"/>
              <a:gd name="connsiteX11" fmla="*/ 890588 w 1214438"/>
              <a:gd name="connsiteY11" fmla="*/ 407135 h 1209952"/>
              <a:gd name="connsiteX12" fmla="*/ 871538 w 1214438"/>
              <a:gd name="connsiteY12" fmla="*/ 445235 h 1209952"/>
              <a:gd name="connsiteX13" fmla="*/ 857250 w 1214438"/>
              <a:gd name="connsiteY13" fmla="*/ 478572 h 1209952"/>
              <a:gd name="connsiteX14" fmla="*/ 842963 w 1214438"/>
              <a:gd name="connsiteY14" fmla="*/ 507147 h 1209952"/>
              <a:gd name="connsiteX15" fmla="*/ 828675 w 1214438"/>
              <a:gd name="connsiteY15" fmla="*/ 540485 h 1209952"/>
              <a:gd name="connsiteX16" fmla="*/ 814388 w 1214438"/>
              <a:gd name="connsiteY16" fmla="*/ 578585 h 1209952"/>
              <a:gd name="connsiteX17" fmla="*/ 800100 w 1214438"/>
              <a:gd name="connsiteY17" fmla="*/ 602397 h 1209952"/>
              <a:gd name="connsiteX18" fmla="*/ 785813 w 1214438"/>
              <a:gd name="connsiteY18" fmla="*/ 630972 h 1209952"/>
              <a:gd name="connsiteX19" fmla="*/ 752475 w 1214438"/>
              <a:gd name="connsiteY19" fmla="*/ 688122 h 1209952"/>
              <a:gd name="connsiteX20" fmla="*/ 719138 w 1214438"/>
              <a:gd name="connsiteY20" fmla="*/ 745272 h 1209952"/>
              <a:gd name="connsiteX21" fmla="*/ 704850 w 1214438"/>
              <a:gd name="connsiteY21" fmla="*/ 769085 h 1209952"/>
              <a:gd name="connsiteX22" fmla="*/ 681038 w 1214438"/>
              <a:gd name="connsiteY22" fmla="*/ 797660 h 1209952"/>
              <a:gd name="connsiteX23" fmla="*/ 642938 w 1214438"/>
              <a:gd name="connsiteY23" fmla="*/ 854810 h 1209952"/>
              <a:gd name="connsiteX24" fmla="*/ 604838 w 1214438"/>
              <a:gd name="connsiteY24" fmla="*/ 883385 h 1209952"/>
              <a:gd name="connsiteX25" fmla="*/ 538163 w 1214438"/>
              <a:gd name="connsiteY25" fmla="*/ 950060 h 1209952"/>
              <a:gd name="connsiteX26" fmla="*/ 523875 w 1214438"/>
              <a:gd name="connsiteY26" fmla="*/ 964347 h 1209952"/>
              <a:gd name="connsiteX27" fmla="*/ 500063 w 1214438"/>
              <a:gd name="connsiteY27" fmla="*/ 978635 h 1209952"/>
              <a:gd name="connsiteX28" fmla="*/ 476250 w 1214438"/>
              <a:gd name="connsiteY28" fmla="*/ 1002447 h 1209952"/>
              <a:gd name="connsiteX29" fmla="*/ 452438 w 1214438"/>
              <a:gd name="connsiteY29" fmla="*/ 1026260 h 1209952"/>
              <a:gd name="connsiteX30" fmla="*/ 390525 w 1214438"/>
              <a:gd name="connsiteY30" fmla="*/ 1069122 h 1209952"/>
              <a:gd name="connsiteX31" fmla="*/ 361950 w 1214438"/>
              <a:gd name="connsiteY31" fmla="*/ 1088172 h 1209952"/>
              <a:gd name="connsiteX32" fmla="*/ 342900 w 1214438"/>
              <a:gd name="connsiteY32" fmla="*/ 1107222 h 1209952"/>
              <a:gd name="connsiteX33" fmla="*/ 319088 w 1214438"/>
              <a:gd name="connsiteY33" fmla="*/ 1116747 h 1209952"/>
              <a:gd name="connsiteX34" fmla="*/ 280988 w 1214438"/>
              <a:gd name="connsiteY34" fmla="*/ 1135797 h 1209952"/>
              <a:gd name="connsiteX35" fmla="*/ 242888 w 1214438"/>
              <a:gd name="connsiteY35" fmla="*/ 1159610 h 1209952"/>
              <a:gd name="connsiteX36" fmla="*/ 209550 w 1214438"/>
              <a:gd name="connsiteY36" fmla="*/ 1178660 h 1209952"/>
              <a:gd name="connsiteX37" fmla="*/ 195263 w 1214438"/>
              <a:gd name="connsiteY37" fmla="*/ 1188185 h 1209952"/>
              <a:gd name="connsiteX38" fmla="*/ 166688 w 1214438"/>
              <a:gd name="connsiteY38" fmla="*/ 1197710 h 1209952"/>
              <a:gd name="connsiteX39" fmla="*/ 142875 w 1214438"/>
              <a:gd name="connsiteY39" fmla="*/ 1207235 h 1209952"/>
              <a:gd name="connsiteX40" fmla="*/ 0 w 1214438"/>
              <a:gd name="connsiteY40" fmla="*/ 1207235 h 120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4438" h="1209952">
                <a:moveTo>
                  <a:pt x="1214438" y="16610"/>
                </a:moveTo>
                <a:cubicBezTo>
                  <a:pt x="1208088" y="15022"/>
                  <a:pt x="1201404" y="14425"/>
                  <a:pt x="1195388" y="11847"/>
                </a:cubicBezTo>
                <a:cubicBezTo>
                  <a:pt x="1190127" y="9592"/>
                  <a:pt x="1186804" y="2797"/>
                  <a:pt x="1181100" y="2322"/>
                </a:cubicBezTo>
                <a:cubicBezTo>
                  <a:pt x="1166774" y="1128"/>
                  <a:pt x="1152525" y="5497"/>
                  <a:pt x="1138238" y="7085"/>
                </a:cubicBezTo>
                <a:cubicBezTo>
                  <a:pt x="1116370" y="39886"/>
                  <a:pt x="1144311" y="0"/>
                  <a:pt x="1109663" y="40422"/>
                </a:cubicBezTo>
                <a:cubicBezTo>
                  <a:pt x="1096432" y="55858"/>
                  <a:pt x="1085938" y="73672"/>
                  <a:pt x="1071563" y="88047"/>
                </a:cubicBezTo>
                <a:cubicBezTo>
                  <a:pt x="1062038" y="97572"/>
                  <a:pt x="1051258" y="105989"/>
                  <a:pt x="1042988" y="116622"/>
                </a:cubicBezTo>
                <a:cubicBezTo>
                  <a:pt x="958956" y="224663"/>
                  <a:pt x="1039631" y="126980"/>
                  <a:pt x="985838" y="216635"/>
                </a:cubicBezTo>
                <a:cubicBezTo>
                  <a:pt x="969979" y="243066"/>
                  <a:pt x="944273" y="263974"/>
                  <a:pt x="933450" y="292835"/>
                </a:cubicBezTo>
                <a:cubicBezTo>
                  <a:pt x="928688" y="305535"/>
                  <a:pt x="924200" y="318342"/>
                  <a:pt x="919163" y="330935"/>
                </a:cubicBezTo>
                <a:cubicBezTo>
                  <a:pt x="914673" y="342160"/>
                  <a:pt x="909120" y="352952"/>
                  <a:pt x="904875" y="364272"/>
                </a:cubicBezTo>
                <a:cubicBezTo>
                  <a:pt x="899587" y="378374"/>
                  <a:pt x="896322" y="393209"/>
                  <a:pt x="890588" y="407135"/>
                </a:cubicBezTo>
                <a:cubicBezTo>
                  <a:pt x="885182" y="420265"/>
                  <a:pt x="877543" y="432368"/>
                  <a:pt x="871538" y="445235"/>
                </a:cubicBezTo>
                <a:cubicBezTo>
                  <a:pt x="866425" y="456191"/>
                  <a:pt x="862316" y="467595"/>
                  <a:pt x="857250" y="478572"/>
                </a:cubicBezTo>
                <a:cubicBezTo>
                  <a:pt x="852787" y="488241"/>
                  <a:pt x="847426" y="497478"/>
                  <a:pt x="842963" y="507147"/>
                </a:cubicBezTo>
                <a:cubicBezTo>
                  <a:pt x="837897" y="518124"/>
                  <a:pt x="833165" y="529259"/>
                  <a:pt x="828675" y="540485"/>
                </a:cubicBezTo>
                <a:cubicBezTo>
                  <a:pt x="823638" y="553078"/>
                  <a:pt x="820072" y="566270"/>
                  <a:pt x="814388" y="578585"/>
                </a:cubicBezTo>
                <a:cubicBezTo>
                  <a:pt x="810509" y="586990"/>
                  <a:pt x="804533" y="594271"/>
                  <a:pt x="800100" y="602397"/>
                </a:cubicBezTo>
                <a:cubicBezTo>
                  <a:pt x="795001" y="611746"/>
                  <a:pt x="790985" y="621663"/>
                  <a:pt x="785813" y="630972"/>
                </a:cubicBezTo>
                <a:cubicBezTo>
                  <a:pt x="775102" y="650251"/>
                  <a:pt x="762338" y="668396"/>
                  <a:pt x="752475" y="688122"/>
                </a:cubicBezTo>
                <a:cubicBezTo>
                  <a:pt x="729200" y="734673"/>
                  <a:pt x="748253" y="699520"/>
                  <a:pt x="719138" y="745272"/>
                </a:cubicBezTo>
                <a:cubicBezTo>
                  <a:pt x="714168" y="753082"/>
                  <a:pt x="710295" y="761599"/>
                  <a:pt x="704850" y="769085"/>
                </a:cubicBezTo>
                <a:cubicBezTo>
                  <a:pt x="697558" y="779112"/>
                  <a:pt x="688297" y="787609"/>
                  <a:pt x="681038" y="797660"/>
                </a:cubicBezTo>
                <a:cubicBezTo>
                  <a:pt x="667633" y="816221"/>
                  <a:pt x="661254" y="841073"/>
                  <a:pt x="642938" y="854810"/>
                </a:cubicBezTo>
                <a:cubicBezTo>
                  <a:pt x="630238" y="864335"/>
                  <a:pt x="616063" y="872160"/>
                  <a:pt x="604838" y="883385"/>
                </a:cubicBezTo>
                <a:lnTo>
                  <a:pt x="538163" y="950060"/>
                </a:lnTo>
                <a:cubicBezTo>
                  <a:pt x="533400" y="954823"/>
                  <a:pt x="529650" y="960882"/>
                  <a:pt x="523875" y="964347"/>
                </a:cubicBezTo>
                <a:lnTo>
                  <a:pt x="500063" y="978635"/>
                </a:lnTo>
                <a:cubicBezTo>
                  <a:pt x="481011" y="1007212"/>
                  <a:pt x="501652" y="980220"/>
                  <a:pt x="476250" y="1002447"/>
                </a:cubicBezTo>
                <a:cubicBezTo>
                  <a:pt x="467802" y="1009839"/>
                  <a:pt x="460961" y="1018955"/>
                  <a:pt x="452438" y="1026260"/>
                </a:cubicBezTo>
                <a:cubicBezTo>
                  <a:pt x="383995" y="1084926"/>
                  <a:pt x="433600" y="1043277"/>
                  <a:pt x="390525" y="1069122"/>
                </a:cubicBezTo>
                <a:cubicBezTo>
                  <a:pt x="380709" y="1075012"/>
                  <a:pt x="370889" y="1081021"/>
                  <a:pt x="361950" y="1088172"/>
                </a:cubicBezTo>
                <a:cubicBezTo>
                  <a:pt x="354938" y="1093782"/>
                  <a:pt x="350372" y="1102241"/>
                  <a:pt x="342900" y="1107222"/>
                </a:cubicBezTo>
                <a:cubicBezTo>
                  <a:pt x="335787" y="1111964"/>
                  <a:pt x="326734" y="1112924"/>
                  <a:pt x="319088" y="1116747"/>
                </a:cubicBezTo>
                <a:cubicBezTo>
                  <a:pt x="262020" y="1145281"/>
                  <a:pt x="363383" y="1102838"/>
                  <a:pt x="280988" y="1135797"/>
                </a:cubicBezTo>
                <a:cubicBezTo>
                  <a:pt x="255918" y="1160867"/>
                  <a:pt x="278966" y="1141571"/>
                  <a:pt x="242888" y="1159610"/>
                </a:cubicBezTo>
                <a:cubicBezTo>
                  <a:pt x="231440" y="1165334"/>
                  <a:pt x="220525" y="1172075"/>
                  <a:pt x="209550" y="1178660"/>
                </a:cubicBezTo>
                <a:cubicBezTo>
                  <a:pt x="204642" y="1181605"/>
                  <a:pt x="200493" y="1185860"/>
                  <a:pt x="195263" y="1188185"/>
                </a:cubicBezTo>
                <a:cubicBezTo>
                  <a:pt x="186088" y="1192263"/>
                  <a:pt x="176010" y="1193981"/>
                  <a:pt x="166688" y="1197710"/>
                </a:cubicBezTo>
                <a:cubicBezTo>
                  <a:pt x="158750" y="1200885"/>
                  <a:pt x="151410" y="1206747"/>
                  <a:pt x="142875" y="1207235"/>
                </a:cubicBezTo>
                <a:cubicBezTo>
                  <a:pt x="95328" y="1209952"/>
                  <a:pt x="47625" y="1207235"/>
                  <a:pt x="0" y="120723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770527" y="2328863"/>
            <a:ext cx="925048" cy="76200"/>
          </a:xfrm>
          <a:custGeom>
            <a:avLst/>
            <a:gdLst>
              <a:gd name="connsiteX0" fmla="*/ 925048 w 925048"/>
              <a:gd name="connsiteY0" fmla="*/ 0 h 76200"/>
              <a:gd name="connsiteX1" fmla="*/ 120186 w 925048"/>
              <a:gd name="connsiteY1" fmla="*/ 14287 h 76200"/>
              <a:gd name="connsiteX2" fmla="*/ 53511 w 925048"/>
              <a:gd name="connsiteY2" fmla="*/ 33337 h 76200"/>
              <a:gd name="connsiteX3" fmla="*/ 15411 w 925048"/>
              <a:gd name="connsiteY3" fmla="*/ 57150 h 76200"/>
              <a:gd name="connsiteX4" fmla="*/ 1123 w 925048"/>
              <a:gd name="connsiteY4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048" h="76200">
                <a:moveTo>
                  <a:pt x="925048" y="0"/>
                </a:moveTo>
                <a:cubicBezTo>
                  <a:pt x="656761" y="4762"/>
                  <a:pt x="388320" y="4031"/>
                  <a:pt x="120186" y="14287"/>
                </a:cubicBezTo>
                <a:cubicBezTo>
                  <a:pt x="97089" y="15170"/>
                  <a:pt x="53511" y="33337"/>
                  <a:pt x="53511" y="33337"/>
                </a:cubicBezTo>
                <a:cubicBezTo>
                  <a:pt x="50189" y="35330"/>
                  <a:pt x="21696" y="51913"/>
                  <a:pt x="15411" y="57150"/>
                </a:cubicBezTo>
                <a:cubicBezTo>
                  <a:pt x="0" y="69992"/>
                  <a:pt x="1123" y="65307"/>
                  <a:pt x="1123" y="762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8596" y="318602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JWindow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JFrame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err="1" smtClean="0"/>
              <a:t>JDialog</a:t>
            </a:r>
            <a:r>
              <a:rPr lang="en-US" altLang="ko-KR" sz="1100" dirty="0" smtClean="0"/>
              <a:t>,  </a:t>
            </a:r>
            <a:r>
              <a:rPr lang="en-US" altLang="ko-KR" sz="1100" dirty="0" err="1" smtClean="0"/>
              <a:t>FileDialog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3174" y="3214686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JPanel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JScrollPane</a:t>
            </a:r>
            <a:r>
              <a:rPr lang="en-US" altLang="ko-KR" sz="1100" dirty="0" smtClean="0"/>
              <a:t>,,,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249674" y="3214686"/>
            <a:ext cx="2618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JCheckBox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JList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 err="1" smtClean="0"/>
              <a:t>JTable</a:t>
            </a:r>
            <a:r>
              <a:rPr lang="en-US" altLang="ko-KR" sz="1100" dirty="0" smtClean="0"/>
              <a:t>,,,,,,,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20" y="3929066"/>
            <a:ext cx="195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*AWT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Swing</a:t>
            </a:r>
            <a:r>
              <a:rPr lang="ko-KR" altLang="en-US" sz="1400" dirty="0" smtClean="0"/>
              <a:t>의 구조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6357958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57356" y="635795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H/W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357158" y="5786454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57356" y="578645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OS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버튼의 모양과 기능을 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57158" y="5214950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28794" y="5214950"/>
            <a:ext cx="21531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JVM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컴포넌트의 기능만 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누를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이벤트가 </a:t>
            </a:r>
            <a:endParaRPr lang="en-US" altLang="ko-KR" sz="1100" dirty="0" smtClean="0"/>
          </a:p>
          <a:p>
            <a:r>
              <a:rPr lang="ko-KR" altLang="en-US" sz="1100" dirty="0" smtClean="0"/>
              <a:t>발생되었을 </a:t>
            </a:r>
            <a:r>
              <a:rPr lang="en-US" altLang="ko-KR" sz="1100" dirty="0" smtClean="0"/>
              <a:t>method </a:t>
            </a:r>
            <a:r>
              <a:rPr lang="ko-KR" altLang="en-US" sz="1100" dirty="0" smtClean="0"/>
              <a:t>호출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357158" y="4643446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57356" y="4714884"/>
            <a:ext cx="13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실행할 </a:t>
            </a:r>
            <a:r>
              <a:rPr lang="en-US" altLang="ko-KR" sz="1200" dirty="0" err="1" smtClean="0"/>
              <a:t>bytecode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?</a:t>
            </a:r>
            <a:r>
              <a:rPr lang="en-US" altLang="ko-KR" sz="1200" b="1" dirty="0" smtClean="0"/>
              <a:t>.class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57158" y="4643446"/>
            <a:ext cx="150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Button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smtClean="0"/>
              <a:t>new Button(“</a:t>
            </a:r>
            <a:r>
              <a:rPr lang="ko-KR" altLang="en-US" sz="1200" dirty="0" err="1" smtClean="0"/>
              <a:t>헬로</a:t>
            </a:r>
            <a:r>
              <a:rPr lang="en-US" altLang="ko-KR" sz="1200" dirty="0" smtClean="0"/>
              <a:t>”)</a:t>
            </a:r>
          </a:p>
        </p:txBody>
      </p:sp>
      <p:sp>
        <p:nvSpPr>
          <p:cNvPr id="34" name="자유형 33"/>
          <p:cNvSpPr/>
          <p:nvPr/>
        </p:nvSpPr>
        <p:spPr>
          <a:xfrm>
            <a:off x="735462" y="5067302"/>
            <a:ext cx="169413" cy="420606"/>
          </a:xfrm>
          <a:custGeom>
            <a:avLst/>
            <a:gdLst>
              <a:gd name="connsiteX0" fmla="*/ 169413 w 169413"/>
              <a:gd name="connsiteY0" fmla="*/ 0 h 420606"/>
              <a:gd name="connsiteX1" fmla="*/ 155126 w 169413"/>
              <a:gd name="connsiteY1" fmla="*/ 4763 h 420606"/>
              <a:gd name="connsiteX2" fmla="*/ 107501 w 169413"/>
              <a:gd name="connsiteY2" fmla="*/ 47625 h 420606"/>
              <a:gd name="connsiteX3" fmla="*/ 93213 w 169413"/>
              <a:gd name="connsiteY3" fmla="*/ 61913 h 420606"/>
              <a:gd name="connsiteX4" fmla="*/ 78926 w 169413"/>
              <a:gd name="connsiteY4" fmla="*/ 76200 h 420606"/>
              <a:gd name="connsiteX5" fmla="*/ 69401 w 169413"/>
              <a:gd name="connsiteY5" fmla="*/ 90488 h 420606"/>
              <a:gd name="connsiteX6" fmla="*/ 36063 w 169413"/>
              <a:gd name="connsiteY6" fmla="*/ 123825 h 420606"/>
              <a:gd name="connsiteX7" fmla="*/ 31301 w 169413"/>
              <a:gd name="connsiteY7" fmla="*/ 138113 h 420606"/>
              <a:gd name="connsiteX8" fmla="*/ 17013 w 169413"/>
              <a:gd name="connsiteY8" fmla="*/ 147638 h 420606"/>
              <a:gd name="connsiteX9" fmla="*/ 7488 w 169413"/>
              <a:gd name="connsiteY9" fmla="*/ 176213 h 420606"/>
              <a:gd name="connsiteX10" fmla="*/ 7488 w 169413"/>
              <a:gd name="connsiteY10" fmla="*/ 328613 h 420606"/>
              <a:gd name="connsiteX11" fmla="*/ 21776 w 169413"/>
              <a:gd name="connsiteY11" fmla="*/ 366713 h 420606"/>
              <a:gd name="connsiteX12" fmla="*/ 26538 w 169413"/>
              <a:gd name="connsiteY12" fmla="*/ 381000 h 420606"/>
              <a:gd name="connsiteX13" fmla="*/ 55113 w 169413"/>
              <a:gd name="connsiteY13" fmla="*/ 404813 h 420606"/>
              <a:gd name="connsiteX14" fmla="*/ 74163 w 169413"/>
              <a:gd name="connsiteY14" fmla="*/ 409575 h 420606"/>
              <a:gd name="connsiteX15" fmla="*/ 117026 w 169413"/>
              <a:gd name="connsiteY15" fmla="*/ 419100 h 42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413" h="420606">
                <a:moveTo>
                  <a:pt x="169413" y="0"/>
                </a:moveTo>
                <a:cubicBezTo>
                  <a:pt x="164651" y="1588"/>
                  <a:pt x="159485" y="2272"/>
                  <a:pt x="155126" y="4763"/>
                </a:cubicBezTo>
                <a:cubicBezTo>
                  <a:pt x="137725" y="14707"/>
                  <a:pt x="120602" y="34524"/>
                  <a:pt x="107501" y="47625"/>
                </a:cubicBezTo>
                <a:lnTo>
                  <a:pt x="93213" y="61913"/>
                </a:lnTo>
                <a:cubicBezTo>
                  <a:pt x="88451" y="66675"/>
                  <a:pt x="82662" y="70596"/>
                  <a:pt x="78926" y="76200"/>
                </a:cubicBezTo>
                <a:cubicBezTo>
                  <a:pt x="75751" y="80963"/>
                  <a:pt x="73230" y="86233"/>
                  <a:pt x="69401" y="90488"/>
                </a:cubicBezTo>
                <a:cubicBezTo>
                  <a:pt x="58888" y="102169"/>
                  <a:pt x="36063" y="123825"/>
                  <a:pt x="36063" y="123825"/>
                </a:cubicBezTo>
                <a:cubicBezTo>
                  <a:pt x="34476" y="128588"/>
                  <a:pt x="34437" y="134193"/>
                  <a:pt x="31301" y="138113"/>
                </a:cubicBezTo>
                <a:cubicBezTo>
                  <a:pt x="27725" y="142583"/>
                  <a:pt x="20047" y="142784"/>
                  <a:pt x="17013" y="147638"/>
                </a:cubicBezTo>
                <a:cubicBezTo>
                  <a:pt x="11692" y="156152"/>
                  <a:pt x="7488" y="176213"/>
                  <a:pt x="7488" y="176213"/>
                </a:cubicBezTo>
                <a:cubicBezTo>
                  <a:pt x="1532" y="253644"/>
                  <a:pt x="0" y="238756"/>
                  <a:pt x="7488" y="328613"/>
                </a:cubicBezTo>
                <a:cubicBezTo>
                  <a:pt x="9450" y="352151"/>
                  <a:pt x="10536" y="349852"/>
                  <a:pt x="21776" y="366713"/>
                </a:cubicBezTo>
                <a:cubicBezTo>
                  <a:pt x="23363" y="371475"/>
                  <a:pt x="23753" y="376823"/>
                  <a:pt x="26538" y="381000"/>
                </a:cubicBezTo>
                <a:cubicBezTo>
                  <a:pt x="31115" y="387865"/>
                  <a:pt x="46914" y="401299"/>
                  <a:pt x="55113" y="404813"/>
                </a:cubicBezTo>
                <a:cubicBezTo>
                  <a:pt x="61129" y="407391"/>
                  <a:pt x="67894" y="407694"/>
                  <a:pt x="74163" y="409575"/>
                </a:cubicBezTo>
                <a:cubicBezTo>
                  <a:pt x="110935" y="420606"/>
                  <a:pt x="90953" y="419100"/>
                  <a:pt x="117026" y="419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5786" y="52863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기능</a:t>
            </a:r>
            <a:endParaRPr lang="ko-KR" altLang="en-US" sz="1200" dirty="0"/>
          </a:p>
        </p:txBody>
      </p:sp>
      <p:sp>
        <p:nvSpPr>
          <p:cNvPr id="37" name="자유형 36"/>
          <p:cNvSpPr/>
          <p:nvPr/>
        </p:nvSpPr>
        <p:spPr>
          <a:xfrm>
            <a:off x="738188" y="5600702"/>
            <a:ext cx="87485" cy="461963"/>
          </a:xfrm>
          <a:custGeom>
            <a:avLst/>
            <a:gdLst>
              <a:gd name="connsiteX0" fmla="*/ 85725 w 87485"/>
              <a:gd name="connsiteY0" fmla="*/ 0 h 461963"/>
              <a:gd name="connsiteX1" fmla="*/ 66675 w 87485"/>
              <a:gd name="connsiteY1" fmla="*/ 28575 h 461963"/>
              <a:gd name="connsiteX2" fmla="*/ 47625 w 87485"/>
              <a:gd name="connsiteY2" fmla="*/ 57150 h 461963"/>
              <a:gd name="connsiteX3" fmla="*/ 42862 w 87485"/>
              <a:gd name="connsiteY3" fmla="*/ 80963 h 461963"/>
              <a:gd name="connsiteX4" fmla="*/ 28575 w 87485"/>
              <a:gd name="connsiteY4" fmla="*/ 123825 h 461963"/>
              <a:gd name="connsiteX5" fmla="*/ 23812 w 87485"/>
              <a:gd name="connsiteY5" fmla="*/ 147638 h 461963"/>
              <a:gd name="connsiteX6" fmla="*/ 19050 w 87485"/>
              <a:gd name="connsiteY6" fmla="*/ 161925 h 461963"/>
              <a:gd name="connsiteX7" fmla="*/ 9525 w 87485"/>
              <a:gd name="connsiteY7" fmla="*/ 214313 h 461963"/>
              <a:gd name="connsiteX8" fmla="*/ 4762 w 87485"/>
              <a:gd name="connsiteY8" fmla="*/ 247650 h 461963"/>
              <a:gd name="connsiteX9" fmla="*/ 0 w 87485"/>
              <a:gd name="connsiteY9" fmla="*/ 261938 h 461963"/>
              <a:gd name="connsiteX10" fmla="*/ 4762 w 87485"/>
              <a:gd name="connsiteY10" fmla="*/ 366713 h 461963"/>
              <a:gd name="connsiteX11" fmla="*/ 14287 w 87485"/>
              <a:gd name="connsiteY11" fmla="*/ 381000 h 461963"/>
              <a:gd name="connsiteX12" fmla="*/ 33337 w 87485"/>
              <a:gd name="connsiteY12" fmla="*/ 414338 h 461963"/>
              <a:gd name="connsiteX13" fmla="*/ 47625 w 87485"/>
              <a:gd name="connsiteY13" fmla="*/ 423863 h 461963"/>
              <a:gd name="connsiteX14" fmla="*/ 61912 w 87485"/>
              <a:gd name="connsiteY14" fmla="*/ 442913 h 461963"/>
              <a:gd name="connsiteX15" fmla="*/ 76200 w 87485"/>
              <a:gd name="connsiteY15" fmla="*/ 447675 h 461963"/>
              <a:gd name="connsiteX16" fmla="*/ 85725 w 87485"/>
              <a:gd name="connsiteY16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485" h="461963">
                <a:moveTo>
                  <a:pt x="85725" y="0"/>
                </a:moveTo>
                <a:cubicBezTo>
                  <a:pt x="76616" y="27326"/>
                  <a:pt x="87485" y="1819"/>
                  <a:pt x="66675" y="28575"/>
                </a:cubicBezTo>
                <a:cubicBezTo>
                  <a:pt x="59647" y="37611"/>
                  <a:pt x="47625" y="57150"/>
                  <a:pt x="47625" y="57150"/>
                </a:cubicBezTo>
                <a:cubicBezTo>
                  <a:pt x="46037" y="65088"/>
                  <a:pt x="45086" y="73180"/>
                  <a:pt x="42862" y="80963"/>
                </a:cubicBezTo>
                <a:cubicBezTo>
                  <a:pt x="38725" y="95444"/>
                  <a:pt x="31529" y="109057"/>
                  <a:pt x="28575" y="123825"/>
                </a:cubicBezTo>
                <a:cubicBezTo>
                  <a:pt x="26987" y="131763"/>
                  <a:pt x="25775" y="139785"/>
                  <a:pt x="23812" y="147638"/>
                </a:cubicBezTo>
                <a:cubicBezTo>
                  <a:pt x="22594" y="152508"/>
                  <a:pt x="20268" y="157055"/>
                  <a:pt x="19050" y="161925"/>
                </a:cubicBezTo>
                <a:cubicBezTo>
                  <a:pt x="16075" y="173825"/>
                  <a:pt x="11226" y="203259"/>
                  <a:pt x="9525" y="214313"/>
                </a:cubicBezTo>
                <a:cubicBezTo>
                  <a:pt x="7818" y="225408"/>
                  <a:pt x="6963" y="236643"/>
                  <a:pt x="4762" y="247650"/>
                </a:cubicBezTo>
                <a:cubicBezTo>
                  <a:pt x="3777" y="252573"/>
                  <a:pt x="1587" y="257175"/>
                  <a:pt x="0" y="261938"/>
                </a:cubicBezTo>
                <a:cubicBezTo>
                  <a:pt x="1587" y="296863"/>
                  <a:pt x="597" y="332001"/>
                  <a:pt x="4762" y="366713"/>
                </a:cubicBezTo>
                <a:cubicBezTo>
                  <a:pt x="5444" y="372396"/>
                  <a:pt x="11447" y="376030"/>
                  <a:pt x="14287" y="381000"/>
                </a:cubicBezTo>
                <a:cubicBezTo>
                  <a:pt x="19267" y="389715"/>
                  <a:pt x="25602" y="406603"/>
                  <a:pt x="33337" y="414338"/>
                </a:cubicBezTo>
                <a:cubicBezTo>
                  <a:pt x="37384" y="418385"/>
                  <a:pt x="42862" y="420688"/>
                  <a:pt x="47625" y="423863"/>
                </a:cubicBezTo>
                <a:cubicBezTo>
                  <a:pt x="52387" y="430213"/>
                  <a:pt x="55814" y="437832"/>
                  <a:pt x="61912" y="442913"/>
                </a:cubicBezTo>
                <a:cubicBezTo>
                  <a:pt x="65769" y="446127"/>
                  <a:pt x="72280" y="444539"/>
                  <a:pt x="76200" y="447675"/>
                </a:cubicBezTo>
                <a:cubicBezTo>
                  <a:pt x="80670" y="451251"/>
                  <a:pt x="85725" y="461963"/>
                  <a:pt x="85725" y="4619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14348" y="5929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</a:t>
            </a:r>
            <a:r>
              <a:rPr lang="ko-KR" altLang="en-US" sz="1200" dirty="0"/>
              <a:t>양</a:t>
            </a:r>
          </a:p>
        </p:txBody>
      </p:sp>
      <p:sp>
        <p:nvSpPr>
          <p:cNvPr id="39" name="자유형 38"/>
          <p:cNvSpPr/>
          <p:nvPr/>
        </p:nvSpPr>
        <p:spPr>
          <a:xfrm>
            <a:off x="1181100" y="5486402"/>
            <a:ext cx="147638" cy="533400"/>
          </a:xfrm>
          <a:custGeom>
            <a:avLst/>
            <a:gdLst>
              <a:gd name="connsiteX0" fmla="*/ 0 w 147638"/>
              <a:gd name="connsiteY0" fmla="*/ 533400 h 533400"/>
              <a:gd name="connsiteX1" fmla="*/ 38100 w 147638"/>
              <a:gd name="connsiteY1" fmla="*/ 523875 h 533400"/>
              <a:gd name="connsiteX2" fmla="*/ 66675 w 147638"/>
              <a:gd name="connsiteY2" fmla="*/ 495300 h 533400"/>
              <a:gd name="connsiteX3" fmla="*/ 90488 w 147638"/>
              <a:gd name="connsiteY3" fmla="*/ 461963 h 533400"/>
              <a:gd name="connsiteX4" fmla="*/ 104775 w 147638"/>
              <a:gd name="connsiteY4" fmla="*/ 433388 h 533400"/>
              <a:gd name="connsiteX5" fmla="*/ 109538 w 147638"/>
              <a:gd name="connsiteY5" fmla="*/ 419100 h 533400"/>
              <a:gd name="connsiteX6" fmla="*/ 119063 w 147638"/>
              <a:gd name="connsiteY6" fmla="*/ 400050 h 533400"/>
              <a:gd name="connsiteX7" fmla="*/ 133350 w 147638"/>
              <a:gd name="connsiteY7" fmla="*/ 347663 h 533400"/>
              <a:gd name="connsiteX8" fmla="*/ 147638 w 147638"/>
              <a:gd name="connsiteY8" fmla="*/ 290513 h 533400"/>
              <a:gd name="connsiteX9" fmla="*/ 142875 w 147638"/>
              <a:gd name="connsiteY9" fmla="*/ 123825 h 533400"/>
              <a:gd name="connsiteX10" fmla="*/ 138113 w 147638"/>
              <a:gd name="connsiteY10" fmla="*/ 100013 h 533400"/>
              <a:gd name="connsiteX11" fmla="*/ 119063 w 147638"/>
              <a:gd name="connsiteY11" fmla="*/ 71438 h 533400"/>
              <a:gd name="connsiteX12" fmla="*/ 80963 w 147638"/>
              <a:gd name="connsiteY12" fmla="*/ 28575 h 533400"/>
              <a:gd name="connsiteX13" fmla="*/ 66675 w 147638"/>
              <a:gd name="connsiteY13" fmla="*/ 23813 h 533400"/>
              <a:gd name="connsiteX14" fmla="*/ 57150 w 147638"/>
              <a:gd name="connsiteY14" fmla="*/ 9525 h 533400"/>
              <a:gd name="connsiteX15" fmla="*/ 42863 w 147638"/>
              <a:gd name="connsiteY15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638" h="533400">
                <a:moveTo>
                  <a:pt x="0" y="533400"/>
                </a:moveTo>
                <a:cubicBezTo>
                  <a:pt x="1492" y="533102"/>
                  <a:pt x="33029" y="527820"/>
                  <a:pt x="38100" y="523875"/>
                </a:cubicBezTo>
                <a:cubicBezTo>
                  <a:pt x="48733" y="515605"/>
                  <a:pt x="60651" y="507348"/>
                  <a:pt x="66675" y="495300"/>
                </a:cubicBezTo>
                <a:cubicBezTo>
                  <a:pt x="79212" y="470226"/>
                  <a:pt x="71180" y="481270"/>
                  <a:pt x="90488" y="461963"/>
                </a:cubicBezTo>
                <a:cubicBezTo>
                  <a:pt x="102455" y="426056"/>
                  <a:pt x="86314" y="470310"/>
                  <a:pt x="104775" y="433388"/>
                </a:cubicBezTo>
                <a:cubicBezTo>
                  <a:pt x="107020" y="428898"/>
                  <a:pt x="107560" y="423714"/>
                  <a:pt x="109538" y="419100"/>
                </a:cubicBezTo>
                <a:cubicBezTo>
                  <a:pt x="112335" y="412575"/>
                  <a:pt x="116266" y="406576"/>
                  <a:pt x="119063" y="400050"/>
                </a:cubicBezTo>
                <a:cubicBezTo>
                  <a:pt x="125240" y="385637"/>
                  <a:pt x="129713" y="358574"/>
                  <a:pt x="133350" y="347663"/>
                </a:cubicBezTo>
                <a:cubicBezTo>
                  <a:pt x="145929" y="309927"/>
                  <a:pt x="141224" y="328992"/>
                  <a:pt x="147638" y="290513"/>
                </a:cubicBezTo>
                <a:cubicBezTo>
                  <a:pt x="146050" y="234950"/>
                  <a:pt x="145651" y="179341"/>
                  <a:pt x="142875" y="123825"/>
                </a:cubicBezTo>
                <a:cubicBezTo>
                  <a:pt x="142471" y="115741"/>
                  <a:pt x="141462" y="107382"/>
                  <a:pt x="138113" y="100013"/>
                </a:cubicBezTo>
                <a:cubicBezTo>
                  <a:pt x="133376" y="89591"/>
                  <a:pt x="125413" y="80963"/>
                  <a:pt x="119063" y="71438"/>
                </a:cubicBezTo>
                <a:cubicBezTo>
                  <a:pt x="109987" y="57824"/>
                  <a:pt x="94945" y="33235"/>
                  <a:pt x="80963" y="28575"/>
                </a:cubicBezTo>
                <a:lnTo>
                  <a:pt x="66675" y="23813"/>
                </a:lnTo>
                <a:cubicBezTo>
                  <a:pt x="63500" y="19050"/>
                  <a:pt x="61197" y="13573"/>
                  <a:pt x="57150" y="9525"/>
                </a:cubicBezTo>
                <a:cubicBezTo>
                  <a:pt x="53103" y="5478"/>
                  <a:pt x="42863" y="0"/>
                  <a:pt x="4286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1395413" y="5023436"/>
            <a:ext cx="1914525" cy="405816"/>
          </a:xfrm>
          <a:custGeom>
            <a:avLst/>
            <a:gdLst>
              <a:gd name="connsiteX0" fmla="*/ 0 w 1914525"/>
              <a:gd name="connsiteY0" fmla="*/ 405816 h 405816"/>
              <a:gd name="connsiteX1" fmla="*/ 4762 w 1914525"/>
              <a:gd name="connsiteY1" fmla="*/ 386766 h 405816"/>
              <a:gd name="connsiteX2" fmla="*/ 33337 w 1914525"/>
              <a:gd name="connsiteY2" fmla="*/ 367716 h 405816"/>
              <a:gd name="connsiteX3" fmla="*/ 52387 w 1914525"/>
              <a:gd name="connsiteY3" fmla="*/ 353429 h 405816"/>
              <a:gd name="connsiteX4" fmla="*/ 66675 w 1914525"/>
              <a:gd name="connsiteY4" fmla="*/ 348666 h 405816"/>
              <a:gd name="connsiteX5" fmla="*/ 104775 w 1914525"/>
              <a:gd name="connsiteY5" fmla="*/ 334379 h 405816"/>
              <a:gd name="connsiteX6" fmla="*/ 147637 w 1914525"/>
              <a:gd name="connsiteY6" fmla="*/ 320091 h 405816"/>
              <a:gd name="connsiteX7" fmla="*/ 233362 w 1914525"/>
              <a:gd name="connsiteY7" fmla="*/ 296279 h 405816"/>
              <a:gd name="connsiteX8" fmla="*/ 352425 w 1914525"/>
              <a:gd name="connsiteY8" fmla="*/ 281991 h 405816"/>
              <a:gd name="connsiteX9" fmla="*/ 376237 w 1914525"/>
              <a:gd name="connsiteY9" fmla="*/ 277229 h 405816"/>
              <a:gd name="connsiteX10" fmla="*/ 457200 w 1914525"/>
              <a:gd name="connsiteY10" fmla="*/ 267704 h 405816"/>
              <a:gd name="connsiteX11" fmla="*/ 547687 w 1914525"/>
              <a:gd name="connsiteY11" fmla="*/ 248654 h 405816"/>
              <a:gd name="connsiteX12" fmla="*/ 614362 w 1914525"/>
              <a:gd name="connsiteY12" fmla="*/ 239129 h 405816"/>
              <a:gd name="connsiteX13" fmla="*/ 652462 w 1914525"/>
              <a:gd name="connsiteY13" fmla="*/ 234366 h 405816"/>
              <a:gd name="connsiteX14" fmla="*/ 681037 w 1914525"/>
              <a:gd name="connsiteY14" fmla="*/ 220079 h 405816"/>
              <a:gd name="connsiteX15" fmla="*/ 785812 w 1914525"/>
              <a:gd name="connsiteY15" fmla="*/ 210554 h 405816"/>
              <a:gd name="connsiteX16" fmla="*/ 876300 w 1914525"/>
              <a:gd name="connsiteY16" fmla="*/ 191504 h 405816"/>
              <a:gd name="connsiteX17" fmla="*/ 947737 w 1914525"/>
              <a:gd name="connsiteY17" fmla="*/ 177216 h 405816"/>
              <a:gd name="connsiteX18" fmla="*/ 971550 w 1914525"/>
              <a:gd name="connsiteY18" fmla="*/ 172454 h 405816"/>
              <a:gd name="connsiteX19" fmla="*/ 1081087 w 1914525"/>
              <a:gd name="connsiteY19" fmla="*/ 158166 h 405816"/>
              <a:gd name="connsiteX20" fmla="*/ 1123950 w 1914525"/>
              <a:gd name="connsiteY20" fmla="*/ 153404 h 405816"/>
              <a:gd name="connsiteX21" fmla="*/ 1152525 w 1914525"/>
              <a:gd name="connsiteY21" fmla="*/ 148641 h 405816"/>
              <a:gd name="connsiteX22" fmla="*/ 1219200 w 1914525"/>
              <a:gd name="connsiteY22" fmla="*/ 143879 h 405816"/>
              <a:gd name="connsiteX23" fmla="*/ 1243012 w 1914525"/>
              <a:gd name="connsiteY23" fmla="*/ 134354 h 405816"/>
              <a:gd name="connsiteX24" fmla="*/ 1319212 w 1914525"/>
              <a:gd name="connsiteY24" fmla="*/ 124829 h 405816"/>
              <a:gd name="connsiteX25" fmla="*/ 1390650 w 1914525"/>
              <a:gd name="connsiteY25" fmla="*/ 115304 h 405816"/>
              <a:gd name="connsiteX26" fmla="*/ 1466850 w 1914525"/>
              <a:gd name="connsiteY26" fmla="*/ 105779 h 405816"/>
              <a:gd name="connsiteX27" fmla="*/ 1628775 w 1914525"/>
              <a:gd name="connsiteY27" fmla="*/ 101016 h 405816"/>
              <a:gd name="connsiteX28" fmla="*/ 1647825 w 1914525"/>
              <a:gd name="connsiteY28" fmla="*/ 91491 h 405816"/>
              <a:gd name="connsiteX29" fmla="*/ 1666875 w 1914525"/>
              <a:gd name="connsiteY29" fmla="*/ 86729 h 405816"/>
              <a:gd name="connsiteX30" fmla="*/ 1681162 w 1914525"/>
              <a:gd name="connsiteY30" fmla="*/ 77204 h 405816"/>
              <a:gd name="connsiteX31" fmla="*/ 1719262 w 1914525"/>
              <a:gd name="connsiteY31" fmla="*/ 72441 h 405816"/>
              <a:gd name="connsiteX32" fmla="*/ 1766887 w 1914525"/>
              <a:gd name="connsiteY32" fmla="*/ 53391 h 405816"/>
              <a:gd name="connsiteX33" fmla="*/ 1819275 w 1914525"/>
              <a:gd name="connsiteY33" fmla="*/ 34341 h 405816"/>
              <a:gd name="connsiteX34" fmla="*/ 1847850 w 1914525"/>
              <a:gd name="connsiteY34" fmla="*/ 20054 h 405816"/>
              <a:gd name="connsiteX35" fmla="*/ 1866900 w 1914525"/>
              <a:gd name="connsiteY35" fmla="*/ 10529 h 405816"/>
              <a:gd name="connsiteX36" fmla="*/ 1890712 w 1914525"/>
              <a:gd name="connsiteY36" fmla="*/ 5766 h 405816"/>
              <a:gd name="connsiteX37" fmla="*/ 1914525 w 1914525"/>
              <a:gd name="connsiteY37" fmla="*/ 1004 h 40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4525" h="405816">
                <a:moveTo>
                  <a:pt x="0" y="405816"/>
                </a:moveTo>
                <a:cubicBezTo>
                  <a:pt x="1587" y="399466"/>
                  <a:pt x="452" y="391692"/>
                  <a:pt x="4762" y="386766"/>
                </a:cubicBezTo>
                <a:cubicBezTo>
                  <a:pt x="12300" y="378151"/>
                  <a:pt x="24179" y="374584"/>
                  <a:pt x="33337" y="367716"/>
                </a:cubicBezTo>
                <a:cubicBezTo>
                  <a:pt x="39687" y="362954"/>
                  <a:pt x="45495" y="357367"/>
                  <a:pt x="52387" y="353429"/>
                </a:cubicBezTo>
                <a:cubicBezTo>
                  <a:pt x="56746" y="350938"/>
                  <a:pt x="61957" y="350382"/>
                  <a:pt x="66675" y="348666"/>
                </a:cubicBezTo>
                <a:cubicBezTo>
                  <a:pt x="79422" y="344031"/>
                  <a:pt x="91985" y="338893"/>
                  <a:pt x="104775" y="334379"/>
                </a:cubicBezTo>
                <a:cubicBezTo>
                  <a:pt x="118977" y="329367"/>
                  <a:pt x="133350" y="324854"/>
                  <a:pt x="147637" y="320091"/>
                </a:cubicBezTo>
                <a:cubicBezTo>
                  <a:pt x="172855" y="311685"/>
                  <a:pt x="209471" y="298668"/>
                  <a:pt x="233362" y="296279"/>
                </a:cubicBezTo>
                <a:cubicBezTo>
                  <a:pt x="285575" y="291057"/>
                  <a:pt x="294258" y="290716"/>
                  <a:pt x="352425" y="281991"/>
                </a:cubicBezTo>
                <a:cubicBezTo>
                  <a:pt x="360430" y="280790"/>
                  <a:pt x="368253" y="278560"/>
                  <a:pt x="376237" y="277229"/>
                </a:cubicBezTo>
                <a:cubicBezTo>
                  <a:pt x="407834" y="271963"/>
                  <a:pt x="423326" y="271091"/>
                  <a:pt x="457200" y="267704"/>
                </a:cubicBezTo>
                <a:cubicBezTo>
                  <a:pt x="501857" y="249841"/>
                  <a:pt x="472548" y="259388"/>
                  <a:pt x="547687" y="248654"/>
                </a:cubicBezTo>
                <a:lnTo>
                  <a:pt x="614362" y="239129"/>
                </a:lnTo>
                <a:lnTo>
                  <a:pt x="652462" y="234366"/>
                </a:lnTo>
                <a:cubicBezTo>
                  <a:pt x="661987" y="229604"/>
                  <a:pt x="670706" y="222662"/>
                  <a:pt x="681037" y="220079"/>
                </a:cubicBezTo>
                <a:cubicBezTo>
                  <a:pt x="687709" y="218411"/>
                  <a:pt x="784623" y="210653"/>
                  <a:pt x="785812" y="210554"/>
                </a:cubicBezTo>
                <a:cubicBezTo>
                  <a:pt x="845279" y="193564"/>
                  <a:pt x="795118" y="206538"/>
                  <a:pt x="876300" y="191504"/>
                </a:cubicBezTo>
                <a:cubicBezTo>
                  <a:pt x="900178" y="187082"/>
                  <a:pt x="923925" y="181978"/>
                  <a:pt x="947737" y="177216"/>
                </a:cubicBezTo>
                <a:cubicBezTo>
                  <a:pt x="955675" y="175628"/>
                  <a:pt x="963523" y="173501"/>
                  <a:pt x="971550" y="172454"/>
                </a:cubicBezTo>
                <a:lnTo>
                  <a:pt x="1081087" y="158166"/>
                </a:lnTo>
                <a:cubicBezTo>
                  <a:pt x="1095375" y="156579"/>
                  <a:pt x="1109701" y="155304"/>
                  <a:pt x="1123950" y="153404"/>
                </a:cubicBezTo>
                <a:cubicBezTo>
                  <a:pt x="1133522" y="152128"/>
                  <a:pt x="1142917" y="149602"/>
                  <a:pt x="1152525" y="148641"/>
                </a:cubicBezTo>
                <a:cubicBezTo>
                  <a:pt x="1174696" y="146424"/>
                  <a:pt x="1196975" y="145466"/>
                  <a:pt x="1219200" y="143879"/>
                </a:cubicBezTo>
                <a:cubicBezTo>
                  <a:pt x="1227137" y="140704"/>
                  <a:pt x="1234718" y="136427"/>
                  <a:pt x="1243012" y="134354"/>
                </a:cubicBezTo>
                <a:cubicBezTo>
                  <a:pt x="1254502" y="131481"/>
                  <a:pt x="1311395" y="125806"/>
                  <a:pt x="1319212" y="124829"/>
                </a:cubicBezTo>
                <a:lnTo>
                  <a:pt x="1390650" y="115304"/>
                </a:lnTo>
                <a:cubicBezTo>
                  <a:pt x="1438806" y="108080"/>
                  <a:pt x="1390911" y="109154"/>
                  <a:pt x="1466850" y="105779"/>
                </a:cubicBezTo>
                <a:cubicBezTo>
                  <a:pt x="1520795" y="103381"/>
                  <a:pt x="1574800" y="102604"/>
                  <a:pt x="1628775" y="101016"/>
                </a:cubicBezTo>
                <a:cubicBezTo>
                  <a:pt x="1635125" y="97841"/>
                  <a:pt x="1641177" y="93984"/>
                  <a:pt x="1647825" y="91491"/>
                </a:cubicBezTo>
                <a:cubicBezTo>
                  <a:pt x="1653954" y="89193"/>
                  <a:pt x="1660859" y="89307"/>
                  <a:pt x="1666875" y="86729"/>
                </a:cubicBezTo>
                <a:cubicBezTo>
                  <a:pt x="1672136" y="84474"/>
                  <a:pt x="1675640" y="78710"/>
                  <a:pt x="1681162" y="77204"/>
                </a:cubicBezTo>
                <a:cubicBezTo>
                  <a:pt x="1693510" y="73836"/>
                  <a:pt x="1706562" y="74029"/>
                  <a:pt x="1719262" y="72441"/>
                </a:cubicBezTo>
                <a:cubicBezTo>
                  <a:pt x="1787628" y="31423"/>
                  <a:pt x="1701108" y="79703"/>
                  <a:pt x="1766887" y="53391"/>
                </a:cubicBezTo>
                <a:cubicBezTo>
                  <a:pt x="1826487" y="29551"/>
                  <a:pt x="1752875" y="45409"/>
                  <a:pt x="1819275" y="34341"/>
                </a:cubicBezTo>
                <a:cubicBezTo>
                  <a:pt x="1846732" y="16036"/>
                  <a:pt x="1820244" y="31884"/>
                  <a:pt x="1847850" y="20054"/>
                </a:cubicBezTo>
                <a:cubicBezTo>
                  <a:pt x="1854376" y="17257"/>
                  <a:pt x="1860165" y="12774"/>
                  <a:pt x="1866900" y="10529"/>
                </a:cubicBezTo>
                <a:cubicBezTo>
                  <a:pt x="1874579" y="7969"/>
                  <a:pt x="1882859" y="7729"/>
                  <a:pt x="1890712" y="5766"/>
                </a:cubicBezTo>
                <a:cubicBezTo>
                  <a:pt x="1913776" y="0"/>
                  <a:pt x="1896335" y="1004"/>
                  <a:pt x="1914525" y="100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20" y="4357694"/>
            <a:ext cx="62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*AWT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847738" y="6357958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347936" y="635795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H/W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4847738" y="5786454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347936" y="578645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OS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버튼의 모양과 기능을 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847738" y="5214950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19374" y="5214950"/>
            <a:ext cx="29290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JVM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컴포넌트의 기능과 디자인모두 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누를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이벤트가 </a:t>
            </a:r>
            <a:endParaRPr lang="en-US" altLang="ko-KR" sz="1100" dirty="0" smtClean="0"/>
          </a:p>
          <a:p>
            <a:r>
              <a:rPr lang="ko-KR" altLang="en-US" sz="1100" dirty="0" smtClean="0"/>
              <a:t>발생되었을 </a:t>
            </a:r>
            <a:r>
              <a:rPr lang="en-US" altLang="ko-KR" sz="1100" dirty="0" smtClean="0"/>
              <a:t>method </a:t>
            </a:r>
            <a:r>
              <a:rPr lang="ko-KR" altLang="en-US" sz="1100" dirty="0" smtClean="0"/>
              <a:t>호출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4847738" y="4643446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47936" y="4714884"/>
            <a:ext cx="13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실행할 </a:t>
            </a:r>
            <a:r>
              <a:rPr lang="en-US" altLang="ko-KR" sz="1200" dirty="0" err="1" smtClean="0"/>
              <a:t>bytecode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?</a:t>
            </a:r>
            <a:r>
              <a:rPr lang="en-US" altLang="ko-KR" sz="1200" b="1" dirty="0" smtClean="0"/>
              <a:t>.class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47738" y="4643446"/>
            <a:ext cx="156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smtClean="0"/>
              <a:t>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(“</a:t>
            </a:r>
            <a:r>
              <a:rPr lang="ko-KR" altLang="en-US" sz="1200" dirty="0" err="1" smtClean="0"/>
              <a:t>헬로</a:t>
            </a:r>
            <a:r>
              <a:rPr lang="en-US" altLang="ko-KR" sz="1200" dirty="0" smtClean="0"/>
              <a:t>”)</a:t>
            </a:r>
          </a:p>
        </p:txBody>
      </p:sp>
      <p:sp>
        <p:nvSpPr>
          <p:cNvPr id="52" name="자유형 51"/>
          <p:cNvSpPr/>
          <p:nvPr/>
        </p:nvSpPr>
        <p:spPr>
          <a:xfrm>
            <a:off x="5226042" y="5067302"/>
            <a:ext cx="169413" cy="420606"/>
          </a:xfrm>
          <a:custGeom>
            <a:avLst/>
            <a:gdLst>
              <a:gd name="connsiteX0" fmla="*/ 169413 w 169413"/>
              <a:gd name="connsiteY0" fmla="*/ 0 h 420606"/>
              <a:gd name="connsiteX1" fmla="*/ 155126 w 169413"/>
              <a:gd name="connsiteY1" fmla="*/ 4763 h 420606"/>
              <a:gd name="connsiteX2" fmla="*/ 107501 w 169413"/>
              <a:gd name="connsiteY2" fmla="*/ 47625 h 420606"/>
              <a:gd name="connsiteX3" fmla="*/ 93213 w 169413"/>
              <a:gd name="connsiteY3" fmla="*/ 61913 h 420606"/>
              <a:gd name="connsiteX4" fmla="*/ 78926 w 169413"/>
              <a:gd name="connsiteY4" fmla="*/ 76200 h 420606"/>
              <a:gd name="connsiteX5" fmla="*/ 69401 w 169413"/>
              <a:gd name="connsiteY5" fmla="*/ 90488 h 420606"/>
              <a:gd name="connsiteX6" fmla="*/ 36063 w 169413"/>
              <a:gd name="connsiteY6" fmla="*/ 123825 h 420606"/>
              <a:gd name="connsiteX7" fmla="*/ 31301 w 169413"/>
              <a:gd name="connsiteY7" fmla="*/ 138113 h 420606"/>
              <a:gd name="connsiteX8" fmla="*/ 17013 w 169413"/>
              <a:gd name="connsiteY8" fmla="*/ 147638 h 420606"/>
              <a:gd name="connsiteX9" fmla="*/ 7488 w 169413"/>
              <a:gd name="connsiteY9" fmla="*/ 176213 h 420606"/>
              <a:gd name="connsiteX10" fmla="*/ 7488 w 169413"/>
              <a:gd name="connsiteY10" fmla="*/ 328613 h 420606"/>
              <a:gd name="connsiteX11" fmla="*/ 21776 w 169413"/>
              <a:gd name="connsiteY11" fmla="*/ 366713 h 420606"/>
              <a:gd name="connsiteX12" fmla="*/ 26538 w 169413"/>
              <a:gd name="connsiteY12" fmla="*/ 381000 h 420606"/>
              <a:gd name="connsiteX13" fmla="*/ 55113 w 169413"/>
              <a:gd name="connsiteY13" fmla="*/ 404813 h 420606"/>
              <a:gd name="connsiteX14" fmla="*/ 74163 w 169413"/>
              <a:gd name="connsiteY14" fmla="*/ 409575 h 420606"/>
              <a:gd name="connsiteX15" fmla="*/ 117026 w 169413"/>
              <a:gd name="connsiteY15" fmla="*/ 419100 h 42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413" h="420606">
                <a:moveTo>
                  <a:pt x="169413" y="0"/>
                </a:moveTo>
                <a:cubicBezTo>
                  <a:pt x="164651" y="1588"/>
                  <a:pt x="159485" y="2272"/>
                  <a:pt x="155126" y="4763"/>
                </a:cubicBezTo>
                <a:cubicBezTo>
                  <a:pt x="137725" y="14707"/>
                  <a:pt x="120602" y="34524"/>
                  <a:pt x="107501" y="47625"/>
                </a:cubicBezTo>
                <a:lnTo>
                  <a:pt x="93213" y="61913"/>
                </a:lnTo>
                <a:cubicBezTo>
                  <a:pt x="88451" y="66675"/>
                  <a:pt x="82662" y="70596"/>
                  <a:pt x="78926" y="76200"/>
                </a:cubicBezTo>
                <a:cubicBezTo>
                  <a:pt x="75751" y="80963"/>
                  <a:pt x="73230" y="86233"/>
                  <a:pt x="69401" y="90488"/>
                </a:cubicBezTo>
                <a:cubicBezTo>
                  <a:pt x="58888" y="102169"/>
                  <a:pt x="36063" y="123825"/>
                  <a:pt x="36063" y="123825"/>
                </a:cubicBezTo>
                <a:cubicBezTo>
                  <a:pt x="34476" y="128588"/>
                  <a:pt x="34437" y="134193"/>
                  <a:pt x="31301" y="138113"/>
                </a:cubicBezTo>
                <a:cubicBezTo>
                  <a:pt x="27725" y="142583"/>
                  <a:pt x="20047" y="142784"/>
                  <a:pt x="17013" y="147638"/>
                </a:cubicBezTo>
                <a:cubicBezTo>
                  <a:pt x="11692" y="156152"/>
                  <a:pt x="7488" y="176213"/>
                  <a:pt x="7488" y="176213"/>
                </a:cubicBezTo>
                <a:cubicBezTo>
                  <a:pt x="1532" y="253644"/>
                  <a:pt x="0" y="238756"/>
                  <a:pt x="7488" y="328613"/>
                </a:cubicBezTo>
                <a:cubicBezTo>
                  <a:pt x="9450" y="352151"/>
                  <a:pt x="10536" y="349852"/>
                  <a:pt x="21776" y="366713"/>
                </a:cubicBezTo>
                <a:cubicBezTo>
                  <a:pt x="23363" y="371475"/>
                  <a:pt x="23753" y="376823"/>
                  <a:pt x="26538" y="381000"/>
                </a:cubicBezTo>
                <a:cubicBezTo>
                  <a:pt x="31115" y="387865"/>
                  <a:pt x="46914" y="401299"/>
                  <a:pt x="55113" y="404813"/>
                </a:cubicBezTo>
                <a:cubicBezTo>
                  <a:pt x="61129" y="407391"/>
                  <a:pt x="67894" y="407694"/>
                  <a:pt x="74163" y="409575"/>
                </a:cubicBezTo>
                <a:cubicBezTo>
                  <a:pt x="110935" y="420606"/>
                  <a:pt x="90953" y="419100"/>
                  <a:pt x="117026" y="419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76366" y="528638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모양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204928" y="5929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</a:t>
            </a:r>
            <a:r>
              <a:rPr lang="ko-KR" altLang="en-US" sz="1200" dirty="0"/>
              <a:t>양</a:t>
            </a:r>
          </a:p>
        </p:txBody>
      </p:sp>
      <p:sp>
        <p:nvSpPr>
          <p:cNvPr id="57" name="자유형 56"/>
          <p:cNvSpPr/>
          <p:nvPr/>
        </p:nvSpPr>
        <p:spPr>
          <a:xfrm>
            <a:off x="5885993" y="5023436"/>
            <a:ext cx="1914525" cy="405816"/>
          </a:xfrm>
          <a:custGeom>
            <a:avLst/>
            <a:gdLst>
              <a:gd name="connsiteX0" fmla="*/ 0 w 1914525"/>
              <a:gd name="connsiteY0" fmla="*/ 405816 h 405816"/>
              <a:gd name="connsiteX1" fmla="*/ 4762 w 1914525"/>
              <a:gd name="connsiteY1" fmla="*/ 386766 h 405816"/>
              <a:gd name="connsiteX2" fmla="*/ 33337 w 1914525"/>
              <a:gd name="connsiteY2" fmla="*/ 367716 h 405816"/>
              <a:gd name="connsiteX3" fmla="*/ 52387 w 1914525"/>
              <a:gd name="connsiteY3" fmla="*/ 353429 h 405816"/>
              <a:gd name="connsiteX4" fmla="*/ 66675 w 1914525"/>
              <a:gd name="connsiteY4" fmla="*/ 348666 h 405816"/>
              <a:gd name="connsiteX5" fmla="*/ 104775 w 1914525"/>
              <a:gd name="connsiteY5" fmla="*/ 334379 h 405816"/>
              <a:gd name="connsiteX6" fmla="*/ 147637 w 1914525"/>
              <a:gd name="connsiteY6" fmla="*/ 320091 h 405816"/>
              <a:gd name="connsiteX7" fmla="*/ 233362 w 1914525"/>
              <a:gd name="connsiteY7" fmla="*/ 296279 h 405816"/>
              <a:gd name="connsiteX8" fmla="*/ 352425 w 1914525"/>
              <a:gd name="connsiteY8" fmla="*/ 281991 h 405816"/>
              <a:gd name="connsiteX9" fmla="*/ 376237 w 1914525"/>
              <a:gd name="connsiteY9" fmla="*/ 277229 h 405816"/>
              <a:gd name="connsiteX10" fmla="*/ 457200 w 1914525"/>
              <a:gd name="connsiteY10" fmla="*/ 267704 h 405816"/>
              <a:gd name="connsiteX11" fmla="*/ 547687 w 1914525"/>
              <a:gd name="connsiteY11" fmla="*/ 248654 h 405816"/>
              <a:gd name="connsiteX12" fmla="*/ 614362 w 1914525"/>
              <a:gd name="connsiteY12" fmla="*/ 239129 h 405816"/>
              <a:gd name="connsiteX13" fmla="*/ 652462 w 1914525"/>
              <a:gd name="connsiteY13" fmla="*/ 234366 h 405816"/>
              <a:gd name="connsiteX14" fmla="*/ 681037 w 1914525"/>
              <a:gd name="connsiteY14" fmla="*/ 220079 h 405816"/>
              <a:gd name="connsiteX15" fmla="*/ 785812 w 1914525"/>
              <a:gd name="connsiteY15" fmla="*/ 210554 h 405816"/>
              <a:gd name="connsiteX16" fmla="*/ 876300 w 1914525"/>
              <a:gd name="connsiteY16" fmla="*/ 191504 h 405816"/>
              <a:gd name="connsiteX17" fmla="*/ 947737 w 1914525"/>
              <a:gd name="connsiteY17" fmla="*/ 177216 h 405816"/>
              <a:gd name="connsiteX18" fmla="*/ 971550 w 1914525"/>
              <a:gd name="connsiteY18" fmla="*/ 172454 h 405816"/>
              <a:gd name="connsiteX19" fmla="*/ 1081087 w 1914525"/>
              <a:gd name="connsiteY19" fmla="*/ 158166 h 405816"/>
              <a:gd name="connsiteX20" fmla="*/ 1123950 w 1914525"/>
              <a:gd name="connsiteY20" fmla="*/ 153404 h 405816"/>
              <a:gd name="connsiteX21" fmla="*/ 1152525 w 1914525"/>
              <a:gd name="connsiteY21" fmla="*/ 148641 h 405816"/>
              <a:gd name="connsiteX22" fmla="*/ 1219200 w 1914525"/>
              <a:gd name="connsiteY22" fmla="*/ 143879 h 405816"/>
              <a:gd name="connsiteX23" fmla="*/ 1243012 w 1914525"/>
              <a:gd name="connsiteY23" fmla="*/ 134354 h 405816"/>
              <a:gd name="connsiteX24" fmla="*/ 1319212 w 1914525"/>
              <a:gd name="connsiteY24" fmla="*/ 124829 h 405816"/>
              <a:gd name="connsiteX25" fmla="*/ 1390650 w 1914525"/>
              <a:gd name="connsiteY25" fmla="*/ 115304 h 405816"/>
              <a:gd name="connsiteX26" fmla="*/ 1466850 w 1914525"/>
              <a:gd name="connsiteY26" fmla="*/ 105779 h 405816"/>
              <a:gd name="connsiteX27" fmla="*/ 1628775 w 1914525"/>
              <a:gd name="connsiteY27" fmla="*/ 101016 h 405816"/>
              <a:gd name="connsiteX28" fmla="*/ 1647825 w 1914525"/>
              <a:gd name="connsiteY28" fmla="*/ 91491 h 405816"/>
              <a:gd name="connsiteX29" fmla="*/ 1666875 w 1914525"/>
              <a:gd name="connsiteY29" fmla="*/ 86729 h 405816"/>
              <a:gd name="connsiteX30" fmla="*/ 1681162 w 1914525"/>
              <a:gd name="connsiteY30" fmla="*/ 77204 h 405816"/>
              <a:gd name="connsiteX31" fmla="*/ 1719262 w 1914525"/>
              <a:gd name="connsiteY31" fmla="*/ 72441 h 405816"/>
              <a:gd name="connsiteX32" fmla="*/ 1766887 w 1914525"/>
              <a:gd name="connsiteY32" fmla="*/ 53391 h 405816"/>
              <a:gd name="connsiteX33" fmla="*/ 1819275 w 1914525"/>
              <a:gd name="connsiteY33" fmla="*/ 34341 h 405816"/>
              <a:gd name="connsiteX34" fmla="*/ 1847850 w 1914525"/>
              <a:gd name="connsiteY34" fmla="*/ 20054 h 405816"/>
              <a:gd name="connsiteX35" fmla="*/ 1866900 w 1914525"/>
              <a:gd name="connsiteY35" fmla="*/ 10529 h 405816"/>
              <a:gd name="connsiteX36" fmla="*/ 1890712 w 1914525"/>
              <a:gd name="connsiteY36" fmla="*/ 5766 h 405816"/>
              <a:gd name="connsiteX37" fmla="*/ 1914525 w 1914525"/>
              <a:gd name="connsiteY37" fmla="*/ 1004 h 40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4525" h="405816">
                <a:moveTo>
                  <a:pt x="0" y="405816"/>
                </a:moveTo>
                <a:cubicBezTo>
                  <a:pt x="1587" y="399466"/>
                  <a:pt x="452" y="391692"/>
                  <a:pt x="4762" y="386766"/>
                </a:cubicBezTo>
                <a:cubicBezTo>
                  <a:pt x="12300" y="378151"/>
                  <a:pt x="24179" y="374584"/>
                  <a:pt x="33337" y="367716"/>
                </a:cubicBezTo>
                <a:cubicBezTo>
                  <a:pt x="39687" y="362954"/>
                  <a:pt x="45495" y="357367"/>
                  <a:pt x="52387" y="353429"/>
                </a:cubicBezTo>
                <a:cubicBezTo>
                  <a:pt x="56746" y="350938"/>
                  <a:pt x="61957" y="350382"/>
                  <a:pt x="66675" y="348666"/>
                </a:cubicBezTo>
                <a:cubicBezTo>
                  <a:pt x="79422" y="344031"/>
                  <a:pt x="91985" y="338893"/>
                  <a:pt x="104775" y="334379"/>
                </a:cubicBezTo>
                <a:cubicBezTo>
                  <a:pt x="118977" y="329367"/>
                  <a:pt x="133350" y="324854"/>
                  <a:pt x="147637" y="320091"/>
                </a:cubicBezTo>
                <a:cubicBezTo>
                  <a:pt x="172855" y="311685"/>
                  <a:pt x="209471" y="298668"/>
                  <a:pt x="233362" y="296279"/>
                </a:cubicBezTo>
                <a:cubicBezTo>
                  <a:pt x="285575" y="291057"/>
                  <a:pt x="294258" y="290716"/>
                  <a:pt x="352425" y="281991"/>
                </a:cubicBezTo>
                <a:cubicBezTo>
                  <a:pt x="360430" y="280790"/>
                  <a:pt x="368253" y="278560"/>
                  <a:pt x="376237" y="277229"/>
                </a:cubicBezTo>
                <a:cubicBezTo>
                  <a:pt x="407834" y="271963"/>
                  <a:pt x="423326" y="271091"/>
                  <a:pt x="457200" y="267704"/>
                </a:cubicBezTo>
                <a:cubicBezTo>
                  <a:pt x="501857" y="249841"/>
                  <a:pt x="472548" y="259388"/>
                  <a:pt x="547687" y="248654"/>
                </a:cubicBezTo>
                <a:lnTo>
                  <a:pt x="614362" y="239129"/>
                </a:lnTo>
                <a:lnTo>
                  <a:pt x="652462" y="234366"/>
                </a:lnTo>
                <a:cubicBezTo>
                  <a:pt x="661987" y="229604"/>
                  <a:pt x="670706" y="222662"/>
                  <a:pt x="681037" y="220079"/>
                </a:cubicBezTo>
                <a:cubicBezTo>
                  <a:pt x="687709" y="218411"/>
                  <a:pt x="784623" y="210653"/>
                  <a:pt x="785812" y="210554"/>
                </a:cubicBezTo>
                <a:cubicBezTo>
                  <a:pt x="845279" y="193564"/>
                  <a:pt x="795118" y="206538"/>
                  <a:pt x="876300" y="191504"/>
                </a:cubicBezTo>
                <a:cubicBezTo>
                  <a:pt x="900178" y="187082"/>
                  <a:pt x="923925" y="181978"/>
                  <a:pt x="947737" y="177216"/>
                </a:cubicBezTo>
                <a:cubicBezTo>
                  <a:pt x="955675" y="175628"/>
                  <a:pt x="963523" y="173501"/>
                  <a:pt x="971550" y="172454"/>
                </a:cubicBezTo>
                <a:lnTo>
                  <a:pt x="1081087" y="158166"/>
                </a:lnTo>
                <a:cubicBezTo>
                  <a:pt x="1095375" y="156579"/>
                  <a:pt x="1109701" y="155304"/>
                  <a:pt x="1123950" y="153404"/>
                </a:cubicBezTo>
                <a:cubicBezTo>
                  <a:pt x="1133522" y="152128"/>
                  <a:pt x="1142917" y="149602"/>
                  <a:pt x="1152525" y="148641"/>
                </a:cubicBezTo>
                <a:cubicBezTo>
                  <a:pt x="1174696" y="146424"/>
                  <a:pt x="1196975" y="145466"/>
                  <a:pt x="1219200" y="143879"/>
                </a:cubicBezTo>
                <a:cubicBezTo>
                  <a:pt x="1227137" y="140704"/>
                  <a:pt x="1234718" y="136427"/>
                  <a:pt x="1243012" y="134354"/>
                </a:cubicBezTo>
                <a:cubicBezTo>
                  <a:pt x="1254502" y="131481"/>
                  <a:pt x="1311395" y="125806"/>
                  <a:pt x="1319212" y="124829"/>
                </a:cubicBezTo>
                <a:lnTo>
                  <a:pt x="1390650" y="115304"/>
                </a:lnTo>
                <a:cubicBezTo>
                  <a:pt x="1438806" y="108080"/>
                  <a:pt x="1390911" y="109154"/>
                  <a:pt x="1466850" y="105779"/>
                </a:cubicBezTo>
                <a:cubicBezTo>
                  <a:pt x="1520795" y="103381"/>
                  <a:pt x="1574800" y="102604"/>
                  <a:pt x="1628775" y="101016"/>
                </a:cubicBezTo>
                <a:cubicBezTo>
                  <a:pt x="1635125" y="97841"/>
                  <a:pt x="1641177" y="93984"/>
                  <a:pt x="1647825" y="91491"/>
                </a:cubicBezTo>
                <a:cubicBezTo>
                  <a:pt x="1653954" y="89193"/>
                  <a:pt x="1660859" y="89307"/>
                  <a:pt x="1666875" y="86729"/>
                </a:cubicBezTo>
                <a:cubicBezTo>
                  <a:pt x="1672136" y="84474"/>
                  <a:pt x="1675640" y="78710"/>
                  <a:pt x="1681162" y="77204"/>
                </a:cubicBezTo>
                <a:cubicBezTo>
                  <a:pt x="1693510" y="73836"/>
                  <a:pt x="1706562" y="74029"/>
                  <a:pt x="1719262" y="72441"/>
                </a:cubicBezTo>
                <a:cubicBezTo>
                  <a:pt x="1787628" y="31423"/>
                  <a:pt x="1701108" y="79703"/>
                  <a:pt x="1766887" y="53391"/>
                </a:cubicBezTo>
                <a:cubicBezTo>
                  <a:pt x="1826487" y="29551"/>
                  <a:pt x="1752875" y="45409"/>
                  <a:pt x="1819275" y="34341"/>
                </a:cubicBezTo>
                <a:cubicBezTo>
                  <a:pt x="1846732" y="16036"/>
                  <a:pt x="1820244" y="31884"/>
                  <a:pt x="1847850" y="20054"/>
                </a:cubicBezTo>
                <a:cubicBezTo>
                  <a:pt x="1854376" y="17257"/>
                  <a:pt x="1860165" y="12774"/>
                  <a:pt x="1866900" y="10529"/>
                </a:cubicBezTo>
                <a:cubicBezTo>
                  <a:pt x="1874579" y="7969"/>
                  <a:pt x="1882859" y="7729"/>
                  <a:pt x="1890712" y="5766"/>
                </a:cubicBezTo>
                <a:cubicBezTo>
                  <a:pt x="1913776" y="0"/>
                  <a:pt x="1896335" y="1004"/>
                  <a:pt x="1914525" y="100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776300" y="4357694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*Swing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557373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r>
              <a:rPr lang="en-US" altLang="ko-KR" sz="1600" dirty="0" smtClean="0"/>
              <a:t> 1. Window Component </a:t>
            </a:r>
            <a:r>
              <a:rPr lang="ko-KR" altLang="en-US" sz="1600" dirty="0" smtClean="0"/>
              <a:t>상속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class Test extends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생성자에서</a:t>
            </a:r>
            <a:r>
              <a:rPr lang="ko-KR" altLang="en-US" sz="1600" dirty="0" smtClean="0"/>
              <a:t> 사용자에게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제공할 컴포넌트들을  생성</a:t>
            </a:r>
            <a:endParaRPr lang="en-US" altLang="ko-KR" sz="1600" dirty="0" smtClean="0"/>
          </a:p>
          <a:p>
            <a:r>
              <a:rPr lang="en-US" altLang="ko-KR" sz="1600" dirty="0" smtClean="0"/>
              <a:t> public Test(){</a:t>
            </a:r>
          </a:p>
          <a:p>
            <a:r>
              <a:rPr lang="en-US" altLang="ko-KR" sz="1600" dirty="0" smtClean="0"/>
              <a:t>   super(“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”); // </a:t>
            </a:r>
            <a:r>
              <a:rPr lang="ko-KR" altLang="en-US" sz="1600" dirty="0" err="1" smtClean="0"/>
              <a:t>타이틀바에</a:t>
            </a:r>
            <a:r>
              <a:rPr lang="ko-KR" altLang="en-US" sz="1600" dirty="0" smtClean="0"/>
              <a:t> 설정할 메시지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jbtn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(“”);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</a:t>
            </a:r>
            <a:r>
              <a:rPr lang="ko-KR" altLang="en-US" sz="1600" dirty="0" smtClean="0"/>
              <a:t>컴포넌트를 배치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배치관리자 사용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add( </a:t>
            </a:r>
            <a:r>
              <a:rPr lang="ko-KR" altLang="en-US" sz="1600" dirty="0" smtClean="0"/>
              <a:t>컴포넌트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); - </a:t>
            </a:r>
            <a:r>
              <a:rPr lang="ko-KR" altLang="en-US" sz="1600" dirty="0" smtClean="0"/>
              <a:t>부모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java.awt.Container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method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</a:t>
            </a:r>
            <a:r>
              <a:rPr lang="ko-KR" altLang="en-US" sz="1600" dirty="0" smtClean="0"/>
              <a:t>윈도우 크기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 w, h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</a:t>
            </a:r>
            <a:r>
              <a:rPr lang="ko-KR" altLang="en-US" sz="1600" dirty="0" smtClean="0"/>
              <a:t>사용자에게 보여주기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 true );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6. </a:t>
            </a:r>
            <a:r>
              <a:rPr lang="ko-KR" altLang="en-US" sz="1600" dirty="0" smtClean="0"/>
              <a:t>윈도우 종료처리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setDefaultCloseOperation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JFrame.EXIT_ON_CLOSE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143240" y="57148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9058" y="357166"/>
            <a:ext cx="4216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Window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Frame</a:t>
            </a:r>
            <a:r>
              <a:rPr lang="ko-KR" altLang="en-US" sz="1200" dirty="0" smtClean="0"/>
              <a:t>을 올리기위한 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반드시 </a:t>
            </a:r>
            <a:r>
              <a:rPr lang="en-US" altLang="ko-KR" sz="1200" dirty="0" smtClean="0"/>
              <a:t>Window</a:t>
            </a:r>
            <a:r>
              <a:rPr lang="ko-KR" altLang="en-US" sz="1200" dirty="0" smtClean="0"/>
              <a:t>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Frame</a:t>
            </a:r>
            <a:r>
              <a:rPr lang="ko-KR" altLang="en-US" sz="1200" dirty="0" smtClean="0"/>
              <a:t>이 필요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err="1" smtClean="0"/>
          </a:p>
          <a:p>
            <a:r>
              <a:rPr lang="en-US" altLang="ko-KR" sz="1200" dirty="0" smtClean="0"/>
              <a:t>*Window</a:t>
            </a:r>
            <a:r>
              <a:rPr lang="ko-KR" altLang="en-US" sz="1200" dirty="0" smtClean="0"/>
              <a:t>를 상속받으면 </a:t>
            </a:r>
            <a:r>
              <a:rPr lang="en-US" altLang="ko-KR" sz="1200" dirty="0" smtClean="0"/>
              <a:t>Frame</a:t>
            </a:r>
            <a:r>
              <a:rPr lang="ko-KR" altLang="en-US" sz="1200" dirty="0" smtClean="0"/>
              <a:t>을 별도로 생성하여 </a:t>
            </a:r>
            <a:endParaRPr lang="en-US" altLang="ko-KR" sz="1200" dirty="0" smtClean="0"/>
          </a:p>
          <a:p>
            <a:r>
              <a:rPr lang="en-US" altLang="ko-KR" sz="1200" dirty="0" smtClean="0"/>
              <a:t>Window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has a </a:t>
            </a:r>
            <a:r>
              <a:rPr lang="ko-KR" altLang="en-US" sz="1200" dirty="0" smtClean="0"/>
              <a:t>관계를 설정한 후 </a:t>
            </a:r>
            <a:r>
              <a:rPr lang="en-US" altLang="ko-KR" sz="1200" dirty="0" smtClean="0"/>
              <a:t>Frame</a:t>
            </a:r>
            <a:r>
              <a:rPr lang="ko-KR" altLang="en-US" sz="1200" dirty="0" smtClean="0"/>
              <a:t>을 사용하여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일반컴포넌트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컨테이너 컴포넌트를 배치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*Frame</a:t>
            </a:r>
            <a:r>
              <a:rPr lang="ko-KR" altLang="en-US" sz="1200" dirty="0" smtClean="0"/>
              <a:t>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상속받으면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일반컴포넌트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컨테이너 컴포넌트를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바로 배치할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571744"/>
            <a:ext cx="3714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자유형 8"/>
          <p:cNvSpPr/>
          <p:nvPr/>
        </p:nvSpPr>
        <p:spPr>
          <a:xfrm>
            <a:off x="1701087" y="2114550"/>
            <a:ext cx="3485276" cy="566738"/>
          </a:xfrm>
          <a:custGeom>
            <a:avLst/>
            <a:gdLst>
              <a:gd name="connsiteX0" fmla="*/ 13413 w 3485276"/>
              <a:gd name="connsiteY0" fmla="*/ 185738 h 566738"/>
              <a:gd name="connsiteX1" fmla="*/ 46751 w 3485276"/>
              <a:gd name="connsiteY1" fmla="*/ 166688 h 566738"/>
              <a:gd name="connsiteX2" fmla="*/ 75326 w 3485276"/>
              <a:gd name="connsiteY2" fmla="*/ 147638 h 566738"/>
              <a:gd name="connsiteX3" fmla="*/ 103901 w 3485276"/>
              <a:gd name="connsiteY3" fmla="*/ 133350 h 566738"/>
              <a:gd name="connsiteX4" fmla="*/ 132476 w 3485276"/>
              <a:gd name="connsiteY4" fmla="*/ 114300 h 566738"/>
              <a:gd name="connsiteX5" fmla="*/ 170576 w 3485276"/>
              <a:gd name="connsiteY5" fmla="*/ 100013 h 566738"/>
              <a:gd name="connsiteX6" fmla="*/ 203913 w 3485276"/>
              <a:gd name="connsiteY6" fmla="*/ 71438 h 566738"/>
              <a:gd name="connsiteX7" fmla="*/ 222963 w 3485276"/>
              <a:gd name="connsiteY7" fmla="*/ 66675 h 566738"/>
              <a:gd name="connsiteX8" fmla="*/ 284876 w 3485276"/>
              <a:gd name="connsiteY8" fmla="*/ 42863 h 566738"/>
              <a:gd name="connsiteX9" fmla="*/ 308688 w 3485276"/>
              <a:gd name="connsiteY9" fmla="*/ 38100 h 566738"/>
              <a:gd name="connsiteX10" fmla="*/ 332501 w 3485276"/>
              <a:gd name="connsiteY10" fmla="*/ 28575 h 566738"/>
              <a:gd name="connsiteX11" fmla="*/ 399176 w 3485276"/>
              <a:gd name="connsiteY11" fmla="*/ 23813 h 566738"/>
              <a:gd name="connsiteX12" fmla="*/ 432513 w 3485276"/>
              <a:gd name="connsiteY12" fmla="*/ 19050 h 566738"/>
              <a:gd name="connsiteX13" fmla="*/ 470613 w 3485276"/>
              <a:gd name="connsiteY13" fmla="*/ 14288 h 566738"/>
              <a:gd name="connsiteX14" fmla="*/ 546813 w 3485276"/>
              <a:gd name="connsiteY14" fmla="*/ 0 h 566738"/>
              <a:gd name="connsiteX15" fmla="*/ 1646951 w 3485276"/>
              <a:gd name="connsiteY15" fmla="*/ 4763 h 566738"/>
              <a:gd name="connsiteX16" fmla="*/ 1780301 w 3485276"/>
              <a:gd name="connsiteY16" fmla="*/ 14288 h 566738"/>
              <a:gd name="connsiteX17" fmla="*/ 1832688 w 3485276"/>
              <a:gd name="connsiteY17" fmla="*/ 23813 h 566738"/>
              <a:gd name="connsiteX18" fmla="*/ 1875551 w 3485276"/>
              <a:gd name="connsiteY18" fmla="*/ 28575 h 566738"/>
              <a:gd name="connsiteX19" fmla="*/ 1923176 w 3485276"/>
              <a:gd name="connsiteY19" fmla="*/ 38100 h 566738"/>
              <a:gd name="connsiteX20" fmla="*/ 1994613 w 3485276"/>
              <a:gd name="connsiteY20" fmla="*/ 47625 h 566738"/>
              <a:gd name="connsiteX21" fmla="*/ 2018426 w 3485276"/>
              <a:gd name="connsiteY21" fmla="*/ 52388 h 566738"/>
              <a:gd name="connsiteX22" fmla="*/ 2180351 w 3485276"/>
              <a:gd name="connsiteY22" fmla="*/ 66675 h 566738"/>
              <a:gd name="connsiteX23" fmla="*/ 2289888 w 3485276"/>
              <a:gd name="connsiteY23" fmla="*/ 80963 h 566738"/>
              <a:gd name="connsiteX24" fmla="*/ 2337513 w 3485276"/>
              <a:gd name="connsiteY24" fmla="*/ 85725 h 566738"/>
              <a:gd name="connsiteX25" fmla="*/ 2470863 w 3485276"/>
              <a:gd name="connsiteY25" fmla="*/ 104775 h 566738"/>
              <a:gd name="connsiteX26" fmla="*/ 2537538 w 3485276"/>
              <a:gd name="connsiteY26" fmla="*/ 119063 h 566738"/>
              <a:gd name="connsiteX27" fmla="*/ 2604213 w 3485276"/>
              <a:gd name="connsiteY27" fmla="*/ 123825 h 566738"/>
              <a:gd name="connsiteX28" fmla="*/ 2661363 w 3485276"/>
              <a:gd name="connsiteY28" fmla="*/ 133350 h 566738"/>
              <a:gd name="connsiteX29" fmla="*/ 2723276 w 3485276"/>
              <a:gd name="connsiteY29" fmla="*/ 142875 h 566738"/>
              <a:gd name="connsiteX30" fmla="*/ 2742326 w 3485276"/>
              <a:gd name="connsiteY30" fmla="*/ 147638 h 566738"/>
              <a:gd name="connsiteX31" fmla="*/ 2789951 w 3485276"/>
              <a:gd name="connsiteY31" fmla="*/ 152400 h 566738"/>
              <a:gd name="connsiteX32" fmla="*/ 2804238 w 3485276"/>
              <a:gd name="connsiteY32" fmla="*/ 157163 h 566738"/>
              <a:gd name="connsiteX33" fmla="*/ 2861388 w 3485276"/>
              <a:gd name="connsiteY33" fmla="*/ 166688 h 566738"/>
              <a:gd name="connsiteX34" fmla="*/ 2875676 w 3485276"/>
              <a:gd name="connsiteY34" fmla="*/ 171450 h 566738"/>
              <a:gd name="connsiteX35" fmla="*/ 2904251 w 3485276"/>
              <a:gd name="connsiteY35" fmla="*/ 176213 h 566738"/>
              <a:gd name="connsiteX36" fmla="*/ 2928063 w 3485276"/>
              <a:gd name="connsiteY36" fmla="*/ 180975 h 566738"/>
              <a:gd name="connsiteX37" fmla="*/ 2966163 w 3485276"/>
              <a:gd name="connsiteY37" fmla="*/ 195263 h 566738"/>
              <a:gd name="connsiteX38" fmla="*/ 2985213 w 3485276"/>
              <a:gd name="connsiteY38" fmla="*/ 204788 h 566738"/>
              <a:gd name="connsiteX39" fmla="*/ 3037601 w 3485276"/>
              <a:gd name="connsiteY39" fmla="*/ 214313 h 566738"/>
              <a:gd name="connsiteX40" fmla="*/ 3056651 w 3485276"/>
              <a:gd name="connsiteY40" fmla="*/ 223838 h 566738"/>
              <a:gd name="connsiteX41" fmla="*/ 3070938 w 3485276"/>
              <a:gd name="connsiteY41" fmla="*/ 233363 h 566738"/>
              <a:gd name="connsiteX42" fmla="*/ 3099513 w 3485276"/>
              <a:gd name="connsiteY42" fmla="*/ 242888 h 566738"/>
              <a:gd name="connsiteX43" fmla="*/ 3123326 w 3485276"/>
              <a:gd name="connsiteY43" fmla="*/ 257175 h 566738"/>
              <a:gd name="connsiteX44" fmla="*/ 3170951 w 3485276"/>
              <a:gd name="connsiteY44" fmla="*/ 276225 h 566738"/>
              <a:gd name="connsiteX45" fmla="*/ 3209051 w 3485276"/>
              <a:gd name="connsiteY45" fmla="*/ 290513 h 566738"/>
              <a:gd name="connsiteX46" fmla="*/ 3228101 w 3485276"/>
              <a:gd name="connsiteY46" fmla="*/ 304800 h 566738"/>
              <a:gd name="connsiteX47" fmla="*/ 3251913 w 3485276"/>
              <a:gd name="connsiteY47" fmla="*/ 314325 h 566738"/>
              <a:gd name="connsiteX48" fmla="*/ 3266201 w 3485276"/>
              <a:gd name="connsiteY48" fmla="*/ 323850 h 566738"/>
              <a:gd name="connsiteX49" fmla="*/ 3290013 w 3485276"/>
              <a:gd name="connsiteY49" fmla="*/ 333375 h 566738"/>
              <a:gd name="connsiteX50" fmla="*/ 3318588 w 3485276"/>
              <a:gd name="connsiteY50" fmla="*/ 361950 h 566738"/>
              <a:gd name="connsiteX51" fmla="*/ 3337638 w 3485276"/>
              <a:gd name="connsiteY51" fmla="*/ 366713 h 566738"/>
              <a:gd name="connsiteX52" fmla="*/ 3361451 w 3485276"/>
              <a:gd name="connsiteY52" fmla="*/ 390525 h 566738"/>
              <a:gd name="connsiteX53" fmla="*/ 3375738 w 3485276"/>
              <a:gd name="connsiteY53" fmla="*/ 400050 h 566738"/>
              <a:gd name="connsiteX54" fmla="*/ 3413838 w 3485276"/>
              <a:gd name="connsiteY54" fmla="*/ 442913 h 566738"/>
              <a:gd name="connsiteX55" fmla="*/ 3447176 w 3485276"/>
              <a:gd name="connsiteY55" fmla="*/ 476250 h 566738"/>
              <a:gd name="connsiteX56" fmla="*/ 3456701 w 3485276"/>
              <a:gd name="connsiteY56" fmla="*/ 504825 h 566738"/>
              <a:gd name="connsiteX57" fmla="*/ 3475751 w 3485276"/>
              <a:gd name="connsiteY57" fmla="*/ 538163 h 566738"/>
              <a:gd name="connsiteX58" fmla="*/ 3485276 w 3485276"/>
              <a:gd name="connsiteY58" fmla="*/ 566738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85276" h="566738">
                <a:moveTo>
                  <a:pt x="13413" y="185738"/>
                </a:moveTo>
                <a:cubicBezTo>
                  <a:pt x="75901" y="138870"/>
                  <a:pt x="0" y="192660"/>
                  <a:pt x="46751" y="166688"/>
                </a:cubicBezTo>
                <a:cubicBezTo>
                  <a:pt x="56758" y="161129"/>
                  <a:pt x="65438" y="153406"/>
                  <a:pt x="75326" y="147638"/>
                </a:cubicBezTo>
                <a:cubicBezTo>
                  <a:pt x="84525" y="142272"/>
                  <a:pt x="94702" y="138716"/>
                  <a:pt x="103901" y="133350"/>
                </a:cubicBezTo>
                <a:cubicBezTo>
                  <a:pt x="113789" y="127582"/>
                  <a:pt x="122237" y="119419"/>
                  <a:pt x="132476" y="114300"/>
                </a:cubicBezTo>
                <a:cubicBezTo>
                  <a:pt x="144608" y="108234"/>
                  <a:pt x="157876" y="104775"/>
                  <a:pt x="170576" y="100013"/>
                </a:cubicBezTo>
                <a:cubicBezTo>
                  <a:pt x="181688" y="90488"/>
                  <a:pt x="191565" y="79296"/>
                  <a:pt x="203913" y="71438"/>
                </a:cubicBezTo>
                <a:cubicBezTo>
                  <a:pt x="209435" y="67924"/>
                  <a:pt x="216791" y="68853"/>
                  <a:pt x="222963" y="66675"/>
                </a:cubicBezTo>
                <a:cubicBezTo>
                  <a:pt x="243814" y="59316"/>
                  <a:pt x="263194" y="47200"/>
                  <a:pt x="284876" y="42863"/>
                </a:cubicBezTo>
                <a:cubicBezTo>
                  <a:pt x="292813" y="41275"/>
                  <a:pt x="300935" y="40426"/>
                  <a:pt x="308688" y="38100"/>
                </a:cubicBezTo>
                <a:cubicBezTo>
                  <a:pt x="316877" y="35643"/>
                  <a:pt x="324057" y="29908"/>
                  <a:pt x="332501" y="28575"/>
                </a:cubicBezTo>
                <a:cubicBezTo>
                  <a:pt x="354510" y="25100"/>
                  <a:pt x="376951" y="25400"/>
                  <a:pt x="399176" y="23813"/>
                </a:cubicBezTo>
                <a:lnTo>
                  <a:pt x="432513" y="19050"/>
                </a:lnTo>
                <a:cubicBezTo>
                  <a:pt x="445200" y="17358"/>
                  <a:pt x="457988" y="16392"/>
                  <a:pt x="470613" y="14288"/>
                </a:cubicBezTo>
                <a:cubicBezTo>
                  <a:pt x="496104" y="10039"/>
                  <a:pt x="521413" y="4763"/>
                  <a:pt x="546813" y="0"/>
                </a:cubicBezTo>
                <a:lnTo>
                  <a:pt x="1646951" y="4763"/>
                </a:lnTo>
                <a:cubicBezTo>
                  <a:pt x="1663151" y="4894"/>
                  <a:pt x="1754349" y="10749"/>
                  <a:pt x="1780301" y="14288"/>
                </a:cubicBezTo>
                <a:cubicBezTo>
                  <a:pt x="1797887" y="16686"/>
                  <a:pt x="1815136" y="21180"/>
                  <a:pt x="1832688" y="23813"/>
                </a:cubicBezTo>
                <a:cubicBezTo>
                  <a:pt x="1846905" y="25945"/>
                  <a:pt x="1861351" y="26333"/>
                  <a:pt x="1875551" y="28575"/>
                </a:cubicBezTo>
                <a:cubicBezTo>
                  <a:pt x="1891542" y="31100"/>
                  <a:pt x="1907190" y="35542"/>
                  <a:pt x="1923176" y="38100"/>
                </a:cubicBezTo>
                <a:cubicBezTo>
                  <a:pt x="1946897" y="41895"/>
                  <a:pt x="1970856" y="44061"/>
                  <a:pt x="1994613" y="47625"/>
                </a:cubicBezTo>
                <a:cubicBezTo>
                  <a:pt x="2002618" y="48826"/>
                  <a:pt x="2010373" y="51562"/>
                  <a:pt x="2018426" y="52388"/>
                </a:cubicBezTo>
                <a:cubicBezTo>
                  <a:pt x="2072328" y="57916"/>
                  <a:pt x="2180351" y="66675"/>
                  <a:pt x="2180351" y="66675"/>
                </a:cubicBezTo>
                <a:cubicBezTo>
                  <a:pt x="2227285" y="90142"/>
                  <a:pt x="2188615" y="73979"/>
                  <a:pt x="2289888" y="80963"/>
                </a:cubicBezTo>
                <a:cubicBezTo>
                  <a:pt x="2305804" y="82061"/>
                  <a:pt x="2321638" y="84138"/>
                  <a:pt x="2337513" y="85725"/>
                </a:cubicBezTo>
                <a:cubicBezTo>
                  <a:pt x="2459482" y="110119"/>
                  <a:pt x="2358968" y="92997"/>
                  <a:pt x="2470863" y="104775"/>
                </a:cubicBezTo>
                <a:cubicBezTo>
                  <a:pt x="2558368" y="113986"/>
                  <a:pt x="2427686" y="104084"/>
                  <a:pt x="2537538" y="119063"/>
                </a:cubicBezTo>
                <a:cubicBezTo>
                  <a:pt x="2559615" y="122073"/>
                  <a:pt x="2581988" y="122238"/>
                  <a:pt x="2604213" y="123825"/>
                </a:cubicBezTo>
                <a:cubicBezTo>
                  <a:pt x="2713198" y="139396"/>
                  <a:pt x="2577774" y="119419"/>
                  <a:pt x="2661363" y="133350"/>
                </a:cubicBezTo>
                <a:cubicBezTo>
                  <a:pt x="2681959" y="136783"/>
                  <a:pt x="2702713" y="139246"/>
                  <a:pt x="2723276" y="142875"/>
                </a:cubicBezTo>
                <a:cubicBezTo>
                  <a:pt x="2729722" y="144013"/>
                  <a:pt x="2735846" y="146712"/>
                  <a:pt x="2742326" y="147638"/>
                </a:cubicBezTo>
                <a:cubicBezTo>
                  <a:pt x="2758120" y="149894"/>
                  <a:pt x="2774076" y="150813"/>
                  <a:pt x="2789951" y="152400"/>
                </a:cubicBezTo>
                <a:cubicBezTo>
                  <a:pt x="2794713" y="153988"/>
                  <a:pt x="2799368" y="155945"/>
                  <a:pt x="2804238" y="157163"/>
                </a:cubicBezTo>
                <a:cubicBezTo>
                  <a:pt x="2822798" y="161803"/>
                  <a:pt x="2842586" y="164002"/>
                  <a:pt x="2861388" y="166688"/>
                </a:cubicBezTo>
                <a:cubicBezTo>
                  <a:pt x="2866151" y="168275"/>
                  <a:pt x="2870775" y="170361"/>
                  <a:pt x="2875676" y="171450"/>
                </a:cubicBezTo>
                <a:cubicBezTo>
                  <a:pt x="2885102" y="173545"/>
                  <a:pt x="2894750" y="174486"/>
                  <a:pt x="2904251" y="176213"/>
                </a:cubicBezTo>
                <a:cubicBezTo>
                  <a:pt x="2912215" y="177661"/>
                  <a:pt x="2920126" y="179388"/>
                  <a:pt x="2928063" y="180975"/>
                </a:cubicBezTo>
                <a:cubicBezTo>
                  <a:pt x="2981100" y="207494"/>
                  <a:pt x="2914288" y="175809"/>
                  <a:pt x="2966163" y="195263"/>
                </a:cubicBezTo>
                <a:cubicBezTo>
                  <a:pt x="2972810" y="197756"/>
                  <a:pt x="2978565" y="202295"/>
                  <a:pt x="2985213" y="204788"/>
                </a:cubicBezTo>
                <a:cubicBezTo>
                  <a:pt x="2999028" y="209969"/>
                  <a:pt x="3025439" y="212575"/>
                  <a:pt x="3037601" y="214313"/>
                </a:cubicBezTo>
                <a:cubicBezTo>
                  <a:pt x="3043951" y="217488"/>
                  <a:pt x="3050487" y="220316"/>
                  <a:pt x="3056651" y="223838"/>
                </a:cubicBezTo>
                <a:cubicBezTo>
                  <a:pt x="3061621" y="226678"/>
                  <a:pt x="3065708" y="231038"/>
                  <a:pt x="3070938" y="233363"/>
                </a:cubicBezTo>
                <a:cubicBezTo>
                  <a:pt x="3080113" y="237441"/>
                  <a:pt x="3090373" y="238733"/>
                  <a:pt x="3099513" y="242888"/>
                </a:cubicBezTo>
                <a:cubicBezTo>
                  <a:pt x="3107940" y="246718"/>
                  <a:pt x="3115200" y="252742"/>
                  <a:pt x="3123326" y="257175"/>
                </a:cubicBezTo>
                <a:cubicBezTo>
                  <a:pt x="3152462" y="273067"/>
                  <a:pt x="3144823" y="269694"/>
                  <a:pt x="3170951" y="276225"/>
                </a:cubicBezTo>
                <a:cubicBezTo>
                  <a:pt x="3214855" y="305495"/>
                  <a:pt x="3147265" y="263053"/>
                  <a:pt x="3209051" y="290513"/>
                </a:cubicBezTo>
                <a:cubicBezTo>
                  <a:pt x="3216304" y="293737"/>
                  <a:pt x="3221162" y="300945"/>
                  <a:pt x="3228101" y="304800"/>
                </a:cubicBezTo>
                <a:cubicBezTo>
                  <a:pt x="3235574" y="308952"/>
                  <a:pt x="3244267" y="310502"/>
                  <a:pt x="3251913" y="314325"/>
                </a:cubicBezTo>
                <a:cubicBezTo>
                  <a:pt x="3257033" y="316885"/>
                  <a:pt x="3261081" y="321290"/>
                  <a:pt x="3266201" y="323850"/>
                </a:cubicBezTo>
                <a:cubicBezTo>
                  <a:pt x="3273847" y="327673"/>
                  <a:pt x="3282076" y="330200"/>
                  <a:pt x="3290013" y="333375"/>
                </a:cubicBezTo>
                <a:cubicBezTo>
                  <a:pt x="3299681" y="347878"/>
                  <a:pt x="3300865" y="353089"/>
                  <a:pt x="3318588" y="361950"/>
                </a:cubicBezTo>
                <a:cubicBezTo>
                  <a:pt x="3324442" y="364877"/>
                  <a:pt x="3331288" y="365125"/>
                  <a:pt x="3337638" y="366713"/>
                </a:cubicBezTo>
                <a:cubicBezTo>
                  <a:pt x="3375736" y="392111"/>
                  <a:pt x="3329704" y="358778"/>
                  <a:pt x="3361451" y="390525"/>
                </a:cubicBezTo>
                <a:cubicBezTo>
                  <a:pt x="3365498" y="394572"/>
                  <a:pt x="3371431" y="396281"/>
                  <a:pt x="3375738" y="400050"/>
                </a:cubicBezTo>
                <a:cubicBezTo>
                  <a:pt x="3419659" y="438481"/>
                  <a:pt x="3382566" y="408515"/>
                  <a:pt x="3413838" y="442913"/>
                </a:cubicBezTo>
                <a:cubicBezTo>
                  <a:pt x="3424409" y="454541"/>
                  <a:pt x="3447176" y="476250"/>
                  <a:pt x="3447176" y="476250"/>
                </a:cubicBezTo>
                <a:cubicBezTo>
                  <a:pt x="3450351" y="485775"/>
                  <a:pt x="3451132" y="496471"/>
                  <a:pt x="3456701" y="504825"/>
                </a:cubicBezTo>
                <a:cubicBezTo>
                  <a:pt x="3470164" y="525020"/>
                  <a:pt x="3463666" y="513993"/>
                  <a:pt x="3475751" y="538163"/>
                </a:cubicBezTo>
                <a:cubicBezTo>
                  <a:pt x="3481374" y="560657"/>
                  <a:pt x="3477586" y="551359"/>
                  <a:pt x="3485276" y="5667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*Layout Manager ( </a:t>
            </a:r>
            <a:r>
              <a:rPr lang="ko-KR" altLang="en-US" dirty="0" smtClean="0"/>
              <a:t>배치관리자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-Window Component, Container Component</a:t>
            </a:r>
            <a:r>
              <a:rPr lang="ko-KR" altLang="en-US" sz="1600" dirty="0" smtClean="0"/>
              <a:t>가 배치관리자를 가진다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BorderLayout,CardLayout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GridBagLayout,FlowLayout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수동배치관리자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-java.awt</a:t>
            </a:r>
            <a:r>
              <a:rPr lang="ko-KR" altLang="en-US" sz="1600" dirty="0" smtClean="0"/>
              <a:t>패키지에서 배치관리자를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-swing</a:t>
            </a:r>
            <a:r>
              <a:rPr lang="ko-KR" altLang="en-US" sz="1600" dirty="0" smtClean="0"/>
              <a:t>은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awt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호환가능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배치관리자의 객체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를 넣어 설정하고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사용자의 눈에 보이지 않는 </a:t>
            </a:r>
            <a:r>
              <a:rPr lang="en-US" altLang="ko-KR" sz="1600" dirty="0" smtClean="0"/>
              <a:t>non-visual component.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 ( </a:t>
            </a:r>
            <a:r>
              <a:rPr lang="ko-KR" altLang="en-US" sz="1600" dirty="0" smtClean="0"/>
              <a:t>경계레이아웃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테두리 레이아웃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프레임을 동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북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가운데로 나누는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레이아웃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하나의 영역에는 하나의 컴포넌트만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배치할 수 있다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컴포넌트의 고유크기가 무시된다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-window component</a:t>
            </a:r>
            <a:r>
              <a:rPr lang="ko-KR" altLang="en-US" sz="1600" dirty="0" smtClean="0"/>
              <a:t>의 기본 레이아웃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 smtClean="0"/>
              <a:t>적용법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레이아웃 매니저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bl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프레임에 레이아웃 적용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bl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</a:t>
            </a:r>
            <a:r>
              <a:rPr lang="ko-KR" altLang="en-US" sz="1600" dirty="0" smtClean="0"/>
              <a:t>원하는 영역에 컴포넌트를 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add(“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컴포넌트</a:t>
            </a:r>
            <a:r>
              <a:rPr lang="en-US" altLang="ko-KR" sz="1600" dirty="0" smtClean="0"/>
              <a:t>);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add(</a:t>
            </a:r>
            <a:r>
              <a:rPr lang="ko-KR" altLang="en-US" sz="1600" dirty="0" smtClean="0"/>
              <a:t>컴포넌트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928935"/>
            <a:ext cx="182716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5286380" y="271462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5179223" y="2893215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H="1">
            <a:off x="5536413" y="2821777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57818" y="2428868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각 영역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1428728" y="5857892"/>
            <a:ext cx="264320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2428860" y="5857892"/>
            <a:ext cx="164307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9058" y="5572140"/>
            <a:ext cx="310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문자열 상수 또는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위치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6000768"/>
            <a:ext cx="3071834" cy="55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직선 화살표 연결선 21"/>
          <p:cNvCxnSpPr/>
          <p:nvPr/>
        </p:nvCxnSpPr>
        <p:spPr>
          <a:xfrm rot="5400000">
            <a:off x="6536545" y="58936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4143372" y="592933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7620" y="6072206"/>
            <a:ext cx="98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“North”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457689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class Test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public Test(){</a:t>
            </a:r>
          </a:p>
          <a:p>
            <a:r>
              <a:rPr lang="en-US" altLang="ko-KR" sz="1400" b="1" dirty="0" smtClean="0"/>
              <a:t>   super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안녕 스윙</a:t>
            </a:r>
            <a:r>
              <a:rPr lang="en-US" altLang="ko-KR" sz="1400" b="1" dirty="0"/>
              <a:t>~");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jbtn</a:t>
            </a:r>
            <a:r>
              <a:rPr lang="en-US" altLang="ko-KR" sz="1400" dirty="0"/>
              <a:t>=new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헬로</a:t>
            </a:r>
            <a:r>
              <a:rPr lang="ko-KR" altLang="en-US" sz="1400" dirty="0"/>
              <a:t> 스윙</a:t>
            </a:r>
            <a:r>
              <a:rPr lang="en-US" altLang="ko-KR" sz="1400" dirty="0"/>
              <a:t>!");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//1.</a:t>
            </a:r>
            <a:r>
              <a:rPr lang="ko-KR" altLang="en-US" sz="1400" b="1" dirty="0" smtClean="0"/>
              <a:t>배치관리자를 설정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 smtClean="0"/>
              <a:t>BorderLayout</a:t>
            </a:r>
            <a:r>
              <a:rPr lang="en-US" altLang="ko-KR" sz="1400" b="1" dirty="0" smtClean="0"/>
              <a:t>()); </a:t>
            </a:r>
          </a:p>
          <a:p>
            <a:r>
              <a:rPr lang="en-US" altLang="ko-KR" sz="1400" b="1" dirty="0" smtClean="0"/>
              <a:t>   //2.</a:t>
            </a:r>
            <a:r>
              <a:rPr lang="ko-KR" altLang="en-US" sz="1400" b="1" dirty="0" smtClean="0"/>
              <a:t>위치를 설정하고 컴포넌트 배치</a:t>
            </a:r>
            <a:endParaRPr lang="ko-KR" altLang="en-US" sz="1400" b="1" dirty="0"/>
          </a:p>
          <a:p>
            <a:r>
              <a:rPr lang="en-US" altLang="ko-KR" sz="1400" b="1" dirty="0" smtClean="0"/>
              <a:t>   add(“</a:t>
            </a:r>
            <a:r>
              <a:rPr lang="en-US" altLang="ko-KR" sz="1400" b="1" dirty="0" err="1" smtClean="0"/>
              <a:t>North”,jbtn</a:t>
            </a:r>
            <a:r>
              <a:rPr lang="en-US" altLang="ko-KR" sz="1400" b="1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250);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</a:t>
            </a:r>
            <a:r>
              <a:rPr lang="en-US" altLang="ko-KR" sz="1400" b="1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b="1" i="1" dirty="0" err="1" smtClean="0"/>
              <a:t>EXIT_ON_CLOSE</a:t>
            </a:r>
            <a:r>
              <a:rPr lang="en-US" altLang="ko-KR" sz="1400" b="1" i="1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}//</a:t>
            </a:r>
            <a:r>
              <a:rPr lang="en-US" altLang="ko-KR" sz="1400" dirty="0" err="1"/>
              <a:t>HelloSwing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 new </a:t>
            </a:r>
            <a:r>
              <a:rPr lang="en-US" altLang="ko-KR" sz="1400" dirty="0" err="1"/>
              <a:t>HelloSwing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 }//</a:t>
            </a:r>
            <a:r>
              <a:rPr lang="en-US" altLang="ko-KR" sz="1400" dirty="0"/>
              <a:t>main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142984"/>
            <a:ext cx="2248417" cy="1643074"/>
          </a:xfrm>
          <a:prstGeom prst="rect">
            <a:avLst/>
          </a:prstGeom>
          <a:ln>
            <a:tailEnd type="triangle"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214422"/>
            <a:ext cx="642942" cy="22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1971675" y="895350"/>
            <a:ext cx="2347913" cy="295275"/>
          </a:xfrm>
          <a:custGeom>
            <a:avLst/>
            <a:gdLst>
              <a:gd name="connsiteX0" fmla="*/ 0 w 2347913"/>
              <a:gd name="connsiteY0" fmla="*/ 295275 h 295275"/>
              <a:gd name="connsiteX1" fmla="*/ 33338 w 2347913"/>
              <a:gd name="connsiteY1" fmla="*/ 271463 h 295275"/>
              <a:gd name="connsiteX2" fmla="*/ 104775 w 2347913"/>
              <a:gd name="connsiteY2" fmla="*/ 238125 h 295275"/>
              <a:gd name="connsiteX3" fmla="*/ 123825 w 2347913"/>
              <a:gd name="connsiteY3" fmla="*/ 223838 h 295275"/>
              <a:gd name="connsiteX4" fmla="*/ 157163 w 2347913"/>
              <a:gd name="connsiteY4" fmla="*/ 214313 h 295275"/>
              <a:gd name="connsiteX5" fmla="*/ 219075 w 2347913"/>
              <a:gd name="connsiteY5" fmla="*/ 195263 h 295275"/>
              <a:gd name="connsiteX6" fmla="*/ 247650 w 2347913"/>
              <a:gd name="connsiteY6" fmla="*/ 180975 h 295275"/>
              <a:gd name="connsiteX7" fmla="*/ 304800 w 2347913"/>
              <a:gd name="connsiteY7" fmla="*/ 171450 h 295275"/>
              <a:gd name="connsiteX8" fmla="*/ 342900 w 2347913"/>
              <a:gd name="connsiteY8" fmla="*/ 157163 h 295275"/>
              <a:gd name="connsiteX9" fmla="*/ 414338 w 2347913"/>
              <a:gd name="connsiteY9" fmla="*/ 133350 h 295275"/>
              <a:gd name="connsiteX10" fmla="*/ 523875 w 2347913"/>
              <a:gd name="connsiteY10" fmla="*/ 95250 h 295275"/>
              <a:gd name="connsiteX11" fmla="*/ 590550 w 2347913"/>
              <a:gd name="connsiteY11" fmla="*/ 71438 h 295275"/>
              <a:gd name="connsiteX12" fmla="*/ 628650 w 2347913"/>
              <a:gd name="connsiteY12" fmla="*/ 57150 h 295275"/>
              <a:gd name="connsiteX13" fmla="*/ 690563 w 2347913"/>
              <a:gd name="connsiteY13" fmla="*/ 47625 h 295275"/>
              <a:gd name="connsiteX14" fmla="*/ 723900 w 2347913"/>
              <a:gd name="connsiteY14" fmla="*/ 38100 h 295275"/>
              <a:gd name="connsiteX15" fmla="*/ 757238 w 2347913"/>
              <a:gd name="connsiteY15" fmla="*/ 33338 h 295275"/>
              <a:gd name="connsiteX16" fmla="*/ 876300 w 2347913"/>
              <a:gd name="connsiteY16" fmla="*/ 23813 h 295275"/>
              <a:gd name="connsiteX17" fmla="*/ 919163 w 2347913"/>
              <a:gd name="connsiteY17" fmla="*/ 14288 h 295275"/>
              <a:gd name="connsiteX18" fmla="*/ 1114425 w 2347913"/>
              <a:gd name="connsiteY18" fmla="*/ 9525 h 295275"/>
              <a:gd name="connsiteX19" fmla="*/ 1166813 w 2347913"/>
              <a:gd name="connsiteY19" fmla="*/ 0 h 295275"/>
              <a:gd name="connsiteX20" fmla="*/ 1919288 w 2347913"/>
              <a:gd name="connsiteY20" fmla="*/ 9525 h 295275"/>
              <a:gd name="connsiteX21" fmla="*/ 1943100 w 2347913"/>
              <a:gd name="connsiteY21" fmla="*/ 14288 h 295275"/>
              <a:gd name="connsiteX22" fmla="*/ 1971675 w 2347913"/>
              <a:gd name="connsiteY22" fmla="*/ 19050 h 295275"/>
              <a:gd name="connsiteX23" fmla="*/ 2000250 w 2347913"/>
              <a:gd name="connsiteY23" fmla="*/ 33338 h 295275"/>
              <a:gd name="connsiteX24" fmla="*/ 2076450 w 2347913"/>
              <a:gd name="connsiteY24" fmla="*/ 52388 h 295275"/>
              <a:gd name="connsiteX25" fmla="*/ 2100263 w 2347913"/>
              <a:gd name="connsiteY25" fmla="*/ 61913 h 295275"/>
              <a:gd name="connsiteX26" fmla="*/ 2119313 w 2347913"/>
              <a:gd name="connsiteY26" fmla="*/ 66675 h 295275"/>
              <a:gd name="connsiteX27" fmla="*/ 2133600 w 2347913"/>
              <a:gd name="connsiteY27" fmla="*/ 76200 h 295275"/>
              <a:gd name="connsiteX28" fmla="*/ 2157413 w 2347913"/>
              <a:gd name="connsiteY28" fmla="*/ 90488 h 295275"/>
              <a:gd name="connsiteX29" fmla="*/ 2190750 w 2347913"/>
              <a:gd name="connsiteY29" fmla="*/ 109538 h 295275"/>
              <a:gd name="connsiteX30" fmla="*/ 2224088 w 2347913"/>
              <a:gd name="connsiteY30" fmla="*/ 138113 h 295275"/>
              <a:gd name="connsiteX31" fmla="*/ 2238375 w 2347913"/>
              <a:gd name="connsiteY31" fmla="*/ 152400 h 295275"/>
              <a:gd name="connsiteX32" fmla="*/ 2252663 w 2347913"/>
              <a:gd name="connsiteY32" fmla="*/ 161925 h 295275"/>
              <a:gd name="connsiteX33" fmla="*/ 2271713 w 2347913"/>
              <a:gd name="connsiteY33" fmla="*/ 185738 h 295275"/>
              <a:gd name="connsiteX34" fmla="*/ 2281238 w 2347913"/>
              <a:gd name="connsiteY34" fmla="*/ 200025 h 295275"/>
              <a:gd name="connsiteX35" fmla="*/ 2295525 w 2347913"/>
              <a:gd name="connsiteY35" fmla="*/ 209550 h 295275"/>
              <a:gd name="connsiteX36" fmla="*/ 2319338 w 2347913"/>
              <a:gd name="connsiteY36" fmla="*/ 247650 h 295275"/>
              <a:gd name="connsiteX37" fmla="*/ 2328863 w 2347913"/>
              <a:gd name="connsiteY37" fmla="*/ 266700 h 295275"/>
              <a:gd name="connsiteX38" fmla="*/ 2347913 w 2347913"/>
              <a:gd name="connsiteY38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347913" h="295275">
                <a:moveTo>
                  <a:pt x="0" y="295275"/>
                </a:moveTo>
                <a:cubicBezTo>
                  <a:pt x="11113" y="287338"/>
                  <a:pt x="21628" y="278489"/>
                  <a:pt x="33338" y="271463"/>
                </a:cubicBezTo>
                <a:cubicBezTo>
                  <a:pt x="109322" y="225874"/>
                  <a:pt x="35338" y="276000"/>
                  <a:pt x="104775" y="238125"/>
                </a:cubicBezTo>
                <a:cubicBezTo>
                  <a:pt x="111743" y="234324"/>
                  <a:pt x="116599" y="227122"/>
                  <a:pt x="123825" y="223838"/>
                </a:cubicBezTo>
                <a:cubicBezTo>
                  <a:pt x="134346" y="219056"/>
                  <a:pt x="146376" y="218462"/>
                  <a:pt x="157163" y="214313"/>
                </a:cubicBezTo>
                <a:cubicBezTo>
                  <a:pt x="214209" y="192372"/>
                  <a:pt x="155769" y="204306"/>
                  <a:pt x="219075" y="195263"/>
                </a:cubicBezTo>
                <a:cubicBezTo>
                  <a:pt x="228600" y="190500"/>
                  <a:pt x="237389" y="183825"/>
                  <a:pt x="247650" y="180975"/>
                </a:cubicBezTo>
                <a:cubicBezTo>
                  <a:pt x="266258" y="175806"/>
                  <a:pt x="304800" y="171450"/>
                  <a:pt x="304800" y="171450"/>
                </a:cubicBezTo>
                <a:cubicBezTo>
                  <a:pt x="317500" y="166688"/>
                  <a:pt x="330032" y="161452"/>
                  <a:pt x="342900" y="157163"/>
                </a:cubicBezTo>
                <a:cubicBezTo>
                  <a:pt x="394943" y="139816"/>
                  <a:pt x="358770" y="156503"/>
                  <a:pt x="414338" y="133350"/>
                </a:cubicBezTo>
                <a:cubicBezTo>
                  <a:pt x="507401" y="94574"/>
                  <a:pt x="460429" y="104315"/>
                  <a:pt x="523875" y="95250"/>
                </a:cubicBezTo>
                <a:cubicBezTo>
                  <a:pt x="605402" y="54487"/>
                  <a:pt x="524310" y="90364"/>
                  <a:pt x="590550" y="71438"/>
                </a:cubicBezTo>
                <a:cubicBezTo>
                  <a:pt x="603592" y="67712"/>
                  <a:pt x="615608" y="60876"/>
                  <a:pt x="628650" y="57150"/>
                </a:cubicBezTo>
                <a:cubicBezTo>
                  <a:pt x="639104" y="54163"/>
                  <a:pt x="681604" y="49545"/>
                  <a:pt x="690563" y="47625"/>
                </a:cubicBezTo>
                <a:cubicBezTo>
                  <a:pt x="701863" y="45203"/>
                  <a:pt x="712600" y="40521"/>
                  <a:pt x="723900" y="38100"/>
                </a:cubicBezTo>
                <a:cubicBezTo>
                  <a:pt x="734876" y="35748"/>
                  <a:pt x="746111" y="34822"/>
                  <a:pt x="757238" y="33338"/>
                </a:cubicBezTo>
                <a:cubicBezTo>
                  <a:pt x="814915" y="25648"/>
                  <a:pt x="797872" y="28426"/>
                  <a:pt x="876300" y="23813"/>
                </a:cubicBezTo>
                <a:cubicBezTo>
                  <a:pt x="890588" y="20638"/>
                  <a:pt x="904553" y="15165"/>
                  <a:pt x="919163" y="14288"/>
                </a:cubicBezTo>
                <a:cubicBezTo>
                  <a:pt x="984153" y="10388"/>
                  <a:pt x="1049377" y="12293"/>
                  <a:pt x="1114425" y="9525"/>
                </a:cubicBezTo>
                <a:cubicBezTo>
                  <a:pt x="1122172" y="9195"/>
                  <a:pt x="1157685" y="1826"/>
                  <a:pt x="1166813" y="0"/>
                </a:cubicBezTo>
                <a:lnTo>
                  <a:pt x="1919288" y="9525"/>
                </a:lnTo>
                <a:cubicBezTo>
                  <a:pt x="1927381" y="9674"/>
                  <a:pt x="1935136" y="12840"/>
                  <a:pt x="1943100" y="14288"/>
                </a:cubicBezTo>
                <a:cubicBezTo>
                  <a:pt x="1952601" y="16015"/>
                  <a:pt x="1962150" y="17463"/>
                  <a:pt x="1971675" y="19050"/>
                </a:cubicBezTo>
                <a:cubicBezTo>
                  <a:pt x="1981200" y="23813"/>
                  <a:pt x="1990310" y="29515"/>
                  <a:pt x="2000250" y="33338"/>
                </a:cubicBezTo>
                <a:cubicBezTo>
                  <a:pt x="2027693" y="43893"/>
                  <a:pt x="2047592" y="44143"/>
                  <a:pt x="2076450" y="52388"/>
                </a:cubicBezTo>
                <a:cubicBezTo>
                  <a:pt x="2084670" y="54737"/>
                  <a:pt x="2092153" y="59210"/>
                  <a:pt x="2100263" y="61913"/>
                </a:cubicBezTo>
                <a:cubicBezTo>
                  <a:pt x="2106473" y="63983"/>
                  <a:pt x="2112963" y="65088"/>
                  <a:pt x="2119313" y="66675"/>
                </a:cubicBezTo>
                <a:cubicBezTo>
                  <a:pt x="2124075" y="69850"/>
                  <a:pt x="2128746" y="73166"/>
                  <a:pt x="2133600" y="76200"/>
                </a:cubicBezTo>
                <a:cubicBezTo>
                  <a:pt x="2141450" y="81106"/>
                  <a:pt x="2149711" y="85353"/>
                  <a:pt x="2157413" y="90488"/>
                </a:cubicBezTo>
                <a:cubicBezTo>
                  <a:pt x="2186245" y="109709"/>
                  <a:pt x="2165286" y="101049"/>
                  <a:pt x="2190750" y="109538"/>
                </a:cubicBezTo>
                <a:cubicBezTo>
                  <a:pt x="2208962" y="136855"/>
                  <a:pt x="2189623" y="112264"/>
                  <a:pt x="2224088" y="138113"/>
                </a:cubicBezTo>
                <a:cubicBezTo>
                  <a:pt x="2229476" y="142154"/>
                  <a:pt x="2233201" y="148088"/>
                  <a:pt x="2238375" y="152400"/>
                </a:cubicBezTo>
                <a:cubicBezTo>
                  <a:pt x="2242772" y="156064"/>
                  <a:pt x="2248616" y="157878"/>
                  <a:pt x="2252663" y="161925"/>
                </a:cubicBezTo>
                <a:cubicBezTo>
                  <a:pt x="2259851" y="169113"/>
                  <a:pt x="2265614" y="177606"/>
                  <a:pt x="2271713" y="185738"/>
                </a:cubicBezTo>
                <a:cubicBezTo>
                  <a:pt x="2275147" y="190317"/>
                  <a:pt x="2277191" y="195978"/>
                  <a:pt x="2281238" y="200025"/>
                </a:cubicBezTo>
                <a:cubicBezTo>
                  <a:pt x="2285285" y="204072"/>
                  <a:pt x="2290763" y="206375"/>
                  <a:pt x="2295525" y="209550"/>
                </a:cubicBezTo>
                <a:cubicBezTo>
                  <a:pt x="2319659" y="257818"/>
                  <a:pt x="2288425" y="198191"/>
                  <a:pt x="2319338" y="247650"/>
                </a:cubicBezTo>
                <a:cubicBezTo>
                  <a:pt x="2323101" y="253670"/>
                  <a:pt x="2325210" y="260612"/>
                  <a:pt x="2328863" y="266700"/>
                </a:cubicBezTo>
                <a:cubicBezTo>
                  <a:pt x="2334753" y="276516"/>
                  <a:pt x="2347913" y="295275"/>
                  <a:pt x="2347913" y="2952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4036215" y="82151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0430" y="508795"/>
            <a:ext cx="269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컴포넌트는 고유크기를 가지고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429256" y="1500174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29256" y="2498718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5286380" y="200024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6857222" y="1999446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4638675" y="1023938"/>
            <a:ext cx="1152525" cy="247650"/>
          </a:xfrm>
          <a:custGeom>
            <a:avLst/>
            <a:gdLst>
              <a:gd name="connsiteX0" fmla="*/ 0 w 1152525"/>
              <a:gd name="connsiteY0" fmla="*/ 123825 h 247650"/>
              <a:gd name="connsiteX1" fmla="*/ 4763 w 1152525"/>
              <a:gd name="connsiteY1" fmla="*/ 66675 h 247650"/>
              <a:gd name="connsiteX2" fmla="*/ 9525 w 1152525"/>
              <a:gd name="connsiteY2" fmla="*/ 52387 h 247650"/>
              <a:gd name="connsiteX3" fmla="*/ 38100 w 1152525"/>
              <a:gd name="connsiteY3" fmla="*/ 23812 h 247650"/>
              <a:gd name="connsiteX4" fmla="*/ 66675 w 1152525"/>
              <a:gd name="connsiteY4" fmla="*/ 14287 h 247650"/>
              <a:gd name="connsiteX5" fmla="*/ 104775 w 1152525"/>
              <a:gd name="connsiteY5" fmla="*/ 4762 h 247650"/>
              <a:gd name="connsiteX6" fmla="*/ 257175 w 1152525"/>
              <a:gd name="connsiteY6" fmla="*/ 0 h 247650"/>
              <a:gd name="connsiteX7" fmla="*/ 481013 w 1152525"/>
              <a:gd name="connsiteY7" fmla="*/ 9525 h 247650"/>
              <a:gd name="connsiteX8" fmla="*/ 509588 w 1152525"/>
              <a:gd name="connsiteY8" fmla="*/ 14287 h 247650"/>
              <a:gd name="connsiteX9" fmla="*/ 542925 w 1152525"/>
              <a:gd name="connsiteY9" fmla="*/ 19050 h 247650"/>
              <a:gd name="connsiteX10" fmla="*/ 566738 w 1152525"/>
              <a:gd name="connsiteY10" fmla="*/ 23812 h 247650"/>
              <a:gd name="connsiteX11" fmla="*/ 700088 w 1152525"/>
              <a:gd name="connsiteY11" fmla="*/ 42862 h 247650"/>
              <a:gd name="connsiteX12" fmla="*/ 714375 w 1152525"/>
              <a:gd name="connsiteY12" fmla="*/ 47625 h 247650"/>
              <a:gd name="connsiteX13" fmla="*/ 776288 w 1152525"/>
              <a:gd name="connsiteY13" fmla="*/ 61912 h 247650"/>
              <a:gd name="connsiteX14" fmla="*/ 790575 w 1152525"/>
              <a:gd name="connsiteY14" fmla="*/ 71437 h 247650"/>
              <a:gd name="connsiteX15" fmla="*/ 833438 w 1152525"/>
              <a:gd name="connsiteY15" fmla="*/ 80962 h 247650"/>
              <a:gd name="connsiteX16" fmla="*/ 847725 w 1152525"/>
              <a:gd name="connsiteY16" fmla="*/ 85725 h 247650"/>
              <a:gd name="connsiteX17" fmla="*/ 871538 w 1152525"/>
              <a:gd name="connsiteY17" fmla="*/ 90487 h 247650"/>
              <a:gd name="connsiteX18" fmla="*/ 885825 w 1152525"/>
              <a:gd name="connsiteY18" fmla="*/ 95250 h 247650"/>
              <a:gd name="connsiteX19" fmla="*/ 904875 w 1152525"/>
              <a:gd name="connsiteY19" fmla="*/ 100012 h 247650"/>
              <a:gd name="connsiteX20" fmla="*/ 933450 w 1152525"/>
              <a:gd name="connsiteY20" fmla="*/ 109537 h 247650"/>
              <a:gd name="connsiteX21" fmla="*/ 947738 w 1152525"/>
              <a:gd name="connsiteY21" fmla="*/ 119062 h 247650"/>
              <a:gd name="connsiteX22" fmla="*/ 966788 w 1152525"/>
              <a:gd name="connsiteY22" fmla="*/ 128587 h 247650"/>
              <a:gd name="connsiteX23" fmla="*/ 976313 w 1152525"/>
              <a:gd name="connsiteY23" fmla="*/ 142875 h 247650"/>
              <a:gd name="connsiteX24" fmla="*/ 1014413 w 1152525"/>
              <a:gd name="connsiteY24" fmla="*/ 161925 h 247650"/>
              <a:gd name="connsiteX25" fmla="*/ 1028700 w 1152525"/>
              <a:gd name="connsiteY25" fmla="*/ 171450 h 247650"/>
              <a:gd name="connsiteX26" fmla="*/ 1052513 w 1152525"/>
              <a:gd name="connsiteY26" fmla="*/ 180975 h 247650"/>
              <a:gd name="connsiteX27" fmla="*/ 1085850 w 1152525"/>
              <a:gd name="connsiteY27" fmla="*/ 204787 h 247650"/>
              <a:gd name="connsiteX28" fmla="*/ 1100138 w 1152525"/>
              <a:gd name="connsiteY28" fmla="*/ 209550 h 247650"/>
              <a:gd name="connsiteX29" fmla="*/ 1128713 w 1152525"/>
              <a:gd name="connsiteY29" fmla="*/ 228600 h 247650"/>
              <a:gd name="connsiteX30" fmla="*/ 1152525 w 1152525"/>
              <a:gd name="connsiteY30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52525" h="247650">
                <a:moveTo>
                  <a:pt x="0" y="123825"/>
                </a:moveTo>
                <a:cubicBezTo>
                  <a:pt x="1588" y="104775"/>
                  <a:pt x="2237" y="85623"/>
                  <a:pt x="4763" y="66675"/>
                </a:cubicBezTo>
                <a:cubicBezTo>
                  <a:pt x="5426" y="61699"/>
                  <a:pt x="6443" y="56350"/>
                  <a:pt x="9525" y="52387"/>
                </a:cubicBezTo>
                <a:cubicBezTo>
                  <a:pt x="17795" y="41754"/>
                  <a:pt x="25321" y="28072"/>
                  <a:pt x="38100" y="23812"/>
                </a:cubicBezTo>
                <a:lnTo>
                  <a:pt x="66675" y="14287"/>
                </a:lnTo>
                <a:cubicBezTo>
                  <a:pt x="79325" y="10071"/>
                  <a:pt x="91064" y="5503"/>
                  <a:pt x="104775" y="4762"/>
                </a:cubicBezTo>
                <a:cubicBezTo>
                  <a:pt x="155526" y="2019"/>
                  <a:pt x="206375" y="1587"/>
                  <a:pt x="257175" y="0"/>
                </a:cubicBezTo>
                <a:cubicBezTo>
                  <a:pt x="332877" y="2163"/>
                  <a:pt x="406332" y="1227"/>
                  <a:pt x="481013" y="9525"/>
                </a:cubicBezTo>
                <a:cubicBezTo>
                  <a:pt x="490610" y="10591"/>
                  <a:pt x="500044" y="12819"/>
                  <a:pt x="509588" y="14287"/>
                </a:cubicBezTo>
                <a:cubicBezTo>
                  <a:pt x="520683" y="15994"/>
                  <a:pt x="531853" y="17205"/>
                  <a:pt x="542925" y="19050"/>
                </a:cubicBezTo>
                <a:cubicBezTo>
                  <a:pt x="550910" y="20381"/>
                  <a:pt x="558753" y="22481"/>
                  <a:pt x="566738" y="23812"/>
                </a:cubicBezTo>
                <a:cubicBezTo>
                  <a:pt x="654911" y="38508"/>
                  <a:pt x="634650" y="35592"/>
                  <a:pt x="700088" y="42862"/>
                </a:cubicBezTo>
                <a:cubicBezTo>
                  <a:pt x="704850" y="44450"/>
                  <a:pt x="709532" y="46304"/>
                  <a:pt x="714375" y="47625"/>
                </a:cubicBezTo>
                <a:cubicBezTo>
                  <a:pt x="745967" y="56242"/>
                  <a:pt x="748518" y="56359"/>
                  <a:pt x="776288" y="61912"/>
                </a:cubicBezTo>
                <a:cubicBezTo>
                  <a:pt x="781050" y="65087"/>
                  <a:pt x="785314" y="69182"/>
                  <a:pt x="790575" y="71437"/>
                </a:cubicBezTo>
                <a:cubicBezTo>
                  <a:pt x="797426" y="74373"/>
                  <a:pt x="828005" y="79604"/>
                  <a:pt x="833438" y="80962"/>
                </a:cubicBezTo>
                <a:cubicBezTo>
                  <a:pt x="838308" y="82180"/>
                  <a:pt x="842855" y="84507"/>
                  <a:pt x="847725" y="85725"/>
                </a:cubicBezTo>
                <a:cubicBezTo>
                  <a:pt x="855578" y="87688"/>
                  <a:pt x="863685" y="88524"/>
                  <a:pt x="871538" y="90487"/>
                </a:cubicBezTo>
                <a:cubicBezTo>
                  <a:pt x="876408" y="91705"/>
                  <a:pt x="880998" y="93871"/>
                  <a:pt x="885825" y="95250"/>
                </a:cubicBezTo>
                <a:cubicBezTo>
                  <a:pt x="892119" y="97048"/>
                  <a:pt x="898606" y="98131"/>
                  <a:pt x="904875" y="100012"/>
                </a:cubicBezTo>
                <a:cubicBezTo>
                  <a:pt x="914492" y="102897"/>
                  <a:pt x="933450" y="109537"/>
                  <a:pt x="933450" y="109537"/>
                </a:cubicBezTo>
                <a:cubicBezTo>
                  <a:pt x="938213" y="112712"/>
                  <a:pt x="942768" y="116222"/>
                  <a:pt x="947738" y="119062"/>
                </a:cubicBezTo>
                <a:cubicBezTo>
                  <a:pt x="953902" y="122584"/>
                  <a:pt x="961334" y="124042"/>
                  <a:pt x="966788" y="128587"/>
                </a:cubicBezTo>
                <a:cubicBezTo>
                  <a:pt x="971185" y="132251"/>
                  <a:pt x="971624" y="139592"/>
                  <a:pt x="976313" y="142875"/>
                </a:cubicBezTo>
                <a:cubicBezTo>
                  <a:pt x="987945" y="151018"/>
                  <a:pt x="1002599" y="154049"/>
                  <a:pt x="1014413" y="161925"/>
                </a:cubicBezTo>
                <a:cubicBezTo>
                  <a:pt x="1019175" y="165100"/>
                  <a:pt x="1023581" y="168890"/>
                  <a:pt x="1028700" y="171450"/>
                </a:cubicBezTo>
                <a:cubicBezTo>
                  <a:pt x="1036347" y="175273"/>
                  <a:pt x="1044866" y="177152"/>
                  <a:pt x="1052513" y="180975"/>
                </a:cubicBezTo>
                <a:cubicBezTo>
                  <a:pt x="1067244" y="188340"/>
                  <a:pt x="1070765" y="196167"/>
                  <a:pt x="1085850" y="204787"/>
                </a:cubicBezTo>
                <a:cubicBezTo>
                  <a:pt x="1090209" y="207278"/>
                  <a:pt x="1095749" y="207112"/>
                  <a:pt x="1100138" y="209550"/>
                </a:cubicBezTo>
                <a:cubicBezTo>
                  <a:pt x="1110145" y="215109"/>
                  <a:pt x="1119188" y="222250"/>
                  <a:pt x="1128713" y="228600"/>
                </a:cubicBezTo>
                <a:cubicBezTo>
                  <a:pt x="1146735" y="240615"/>
                  <a:pt x="1138953" y="234078"/>
                  <a:pt x="1152525" y="2476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285860"/>
            <a:ext cx="2214578" cy="22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/>
          <p:cNvCxnSpPr/>
          <p:nvPr/>
        </p:nvCxnSpPr>
        <p:spPr>
          <a:xfrm flipV="1">
            <a:off x="2143108" y="1500174"/>
            <a:ext cx="328614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5643570" y="92867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8054" y="794547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고유크기가 무시된다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83177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 (</a:t>
            </a:r>
            <a:r>
              <a:rPr lang="ko-KR" altLang="en-US" dirty="0" smtClean="0"/>
              <a:t>흐름레이아웃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Container Component</a:t>
            </a:r>
            <a:r>
              <a:rPr lang="ko-KR" altLang="en-US" sz="1600" dirty="0" smtClean="0"/>
              <a:t>의 기본 레이아웃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배치되는 컴포넌트는 고유크기를 유지한다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배치하는 순서대로 </a:t>
            </a:r>
            <a:r>
              <a:rPr lang="en-US" altLang="ko-KR" sz="1600" dirty="0" smtClean="0"/>
              <a:t>L -&gt; R</a:t>
            </a:r>
            <a:r>
              <a:rPr lang="ko-KR" altLang="en-US" sz="1600" dirty="0" smtClean="0"/>
              <a:t>지나가면서 배치된다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배치관리자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 fl=new 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</a:t>
            </a:r>
            <a:r>
              <a:rPr lang="ko-KR" altLang="en-US" sz="1600" dirty="0" smtClean="0"/>
              <a:t>배치관리자를 통한 적용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fl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add( </a:t>
            </a:r>
            <a:r>
              <a:rPr lang="ko-KR" altLang="en-US" sz="1600" dirty="0" err="1" smtClean="0"/>
              <a:t>컴포넌트명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643314"/>
            <a:ext cx="3857652" cy="1643074"/>
          </a:xfrm>
          <a:prstGeom prst="rect">
            <a:avLst/>
          </a:prstGeom>
          <a:ln>
            <a:tailEnd type="triangle"/>
          </a:ln>
        </p:spPr>
      </p:pic>
      <p:sp>
        <p:nvSpPr>
          <p:cNvPr id="6" name="직사각형 5"/>
          <p:cNvSpPr/>
          <p:nvPr/>
        </p:nvSpPr>
        <p:spPr>
          <a:xfrm>
            <a:off x="3214678" y="3929066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JLabel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3929058" y="3929066"/>
            <a:ext cx="92869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JTextField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29190" y="3929066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JCheckbox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5929322" y="3929066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JButton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852069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GridLayout</a:t>
            </a:r>
            <a:r>
              <a:rPr lang="en-US" altLang="ko-KR" dirty="0" smtClean="0"/>
              <a:t> ( </a:t>
            </a:r>
            <a:r>
              <a:rPr lang="ko-KR" altLang="en-US" dirty="0" smtClean="0"/>
              <a:t>격자 레이아웃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행과 열로 구성된 레이아웃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배치되는 모든 컴포넌트의 크기가 일정한 레이아웃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윈도우의 크기가 변경되면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컴포넌트의 크기가 변경된다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각 영역에는 하나의 컴포넌트만 배치된다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배치는 </a:t>
            </a:r>
            <a:r>
              <a:rPr lang="en-US" altLang="ko-KR" sz="1600" dirty="0" smtClean="0"/>
              <a:t>L -&gt; R</a:t>
            </a:r>
            <a:r>
              <a:rPr lang="ko-KR" altLang="en-US" sz="1600" dirty="0" smtClean="0"/>
              <a:t>으로 순차적으로 배치된다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GridLayout</a:t>
            </a:r>
            <a:r>
              <a:rPr lang="ko-KR" altLang="en-US" sz="1600" dirty="0" smtClean="0"/>
              <a:t>에 설정한 </a:t>
            </a:r>
            <a:r>
              <a:rPr lang="ko-KR" altLang="en-US" sz="1600" dirty="0" smtClean="0"/>
              <a:t>개수와 </a:t>
            </a:r>
            <a:r>
              <a:rPr lang="ko-KR" altLang="en-US" sz="1600" dirty="0" smtClean="0"/>
              <a:t>배치되는 </a:t>
            </a:r>
            <a:r>
              <a:rPr lang="ko-KR" altLang="en-US" sz="1600" dirty="0" smtClean="0"/>
              <a:t>컴포</a:t>
            </a:r>
            <a:r>
              <a:rPr lang="ko-KR" altLang="en-US" sz="1600" dirty="0" smtClean="0"/>
              <a:t>넌</a:t>
            </a:r>
            <a:r>
              <a:rPr lang="ko-KR" altLang="en-US" sz="1600" dirty="0" smtClean="0"/>
              <a:t>트의 </a:t>
            </a:r>
            <a:r>
              <a:rPr lang="ko-KR" altLang="en-US" sz="1600" dirty="0" smtClean="0"/>
              <a:t>개수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맞지 않으면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JVM</a:t>
            </a:r>
            <a:r>
              <a:rPr lang="ko-KR" altLang="en-US" sz="1600" dirty="0" smtClean="0"/>
              <a:t>이 알아서 변경해준다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1.</a:t>
            </a:r>
            <a:r>
              <a:rPr lang="ko-KR" altLang="en-US" sz="1600" dirty="0" smtClean="0"/>
              <a:t>배치관리자 생성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행과 열을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gl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2. </a:t>
            </a:r>
            <a:r>
              <a:rPr lang="ko-KR" altLang="en-US" sz="1600" dirty="0" smtClean="0"/>
              <a:t>배치관리자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gl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3. </a:t>
            </a:r>
            <a:r>
              <a:rPr lang="ko-KR" altLang="en-US" sz="1600" dirty="0" smtClean="0"/>
              <a:t>배치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add( </a:t>
            </a:r>
            <a:r>
              <a:rPr lang="ko-KR" altLang="en-US" sz="1600" dirty="0" smtClean="0"/>
              <a:t>컴포넌트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 new </a:t>
            </a:r>
            <a:r>
              <a:rPr lang="en-US" altLang="ko-KR" sz="1600" dirty="0" err="1" smtClean="0"/>
              <a:t>GridLayout</a:t>
            </a:r>
            <a:r>
              <a:rPr lang="en-US" altLang="ko-KR" sz="1600" dirty="0" smtClean="0"/>
              <a:t>( 2,3));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4714884"/>
            <a:ext cx="3143272" cy="1643074"/>
          </a:xfrm>
          <a:prstGeom prst="rect">
            <a:avLst/>
          </a:prstGeom>
          <a:ln>
            <a:tailEnd type="triangle"/>
          </a:ln>
        </p:spPr>
      </p:pic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 rot="10800000" flipH="1">
            <a:off x="3857620" y="5536421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 flipH="1">
            <a:off x="4098137" y="5617374"/>
            <a:ext cx="1414452" cy="3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6200000" flipH="1">
            <a:off x="5312584" y="5617375"/>
            <a:ext cx="1414452" cy="3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36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CardLayaout</a:t>
            </a:r>
            <a:endParaRPr lang="en-US" altLang="ko-KR" dirty="0" smtClean="0"/>
          </a:p>
          <a:p>
            <a:r>
              <a:rPr lang="en-US" altLang="ko-KR" sz="1600" dirty="0" smtClean="0"/>
              <a:t> -Container Component</a:t>
            </a:r>
            <a:r>
              <a:rPr lang="ko-KR" altLang="en-US" sz="1600" dirty="0" smtClean="0"/>
              <a:t>에만 적용할 수 있는 </a:t>
            </a:r>
            <a:r>
              <a:rPr lang="en-US" altLang="ko-KR" sz="1600" dirty="0" smtClean="0"/>
              <a:t>Layout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한정적인 공간을 효율적으로 </a:t>
            </a:r>
            <a:r>
              <a:rPr lang="ko-KR" altLang="en-US" sz="1600" dirty="0" err="1" smtClean="0"/>
              <a:t>사용하기위해서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여러 개의 패널을 준비해 두고 이벤트가 발생한 </a:t>
            </a:r>
            <a:r>
              <a:rPr lang="ko-KR" altLang="en-US" sz="1600" dirty="0" err="1" smtClean="0"/>
              <a:t>패널하나만</a:t>
            </a:r>
            <a:r>
              <a:rPr lang="ko-KR" altLang="en-US" sz="1600" dirty="0" smtClean="0"/>
              <a:t> 보여주는 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레이아웃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GridBagLayout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행과 열로 구성된 레이아웃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행마다 높이가 다르고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행마다 컴포넌트의 수가 다른 레이아웃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468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프로그램이 실행되면 현재 월의 달력을 만들어서 </a:t>
            </a:r>
            <a:endParaRPr lang="en-US" altLang="ko-KR" dirty="0" smtClean="0"/>
          </a:p>
          <a:p>
            <a:r>
              <a:rPr lang="ko-KR" altLang="en-US" dirty="0" smtClean="0"/>
              <a:t> 아래와 </a:t>
            </a:r>
            <a:r>
              <a:rPr lang="ko-KR" altLang="en-US" smtClean="0"/>
              <a:t>같이 </a:t>
            </a:r>
            <a:r>
              <a:rPr lang="ko-KR" altLang="en-US" smtClean="0"/>
              <a:t>버튼으로 </a:t>
            </a:r>
            <a:r>
              <a:rPr lang="ko-KR" altLang="en-US" dirty="0" smtClean="0"/>
              <a:t>출력해주세요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278608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2643206" cy="12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 rot="10800000" flipV="1">
            <a:off x="3214678" y="1785926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6182" y="164305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JButton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979</Words>
  <Application>Microsoft Office PowerPoint</Application>
  <PresentationFormat>화면 슬라이드 쇼(4:3)</PresentationFormat>
  <Paragraphs>218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54</cp:revision>
  <dcterms:created xsi:type="dcterms:W3CDTF">2023-07-10T01:27:08Z</dcterms:created>
  <dcterms:modified xsi:type="dcterms:W3CDTF">2023-07-11T00:33:38Z</dcterms:modified>
</cp:coreProperties>
</file>