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509" autoAdjust="0"/>
    <p:restoredTop sz="94660"/>
  </p:normalViewPr>
  <p:slideViewPr>
    <p:cSldViewPr>
      <p:cViewPr>
        <p:scale>
          <a:sx n="150" d="100"/>
          <a:sy n="150" d="100"/>
        </p:scale>
        <p:origin x="-8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1BC2D-554A-487D-96E0-0D83129FF45D}" type="datetimeFigureOut">
              <a:rPr lang="ko-KR" altLang="en-US" smtClean="0"/>
              <a:pPr/>
              <a:t>2023-07-12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6BE77-9A02-451F-96C4-E5EC480475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BE77-9A02-451F-96C4-E5EC4804751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5C01-CD28-4216-AE4E-6F4E8DA8C659}" type="datetimeFigureOut">
              <a:rPr lang="ko-KR" altLang="en-US" smtClean="0"/>
              <a:pPr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A4FC-0D8D-4FC3-A11A-D8DB9D3BB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5C01-CD28-4216-AE4E-6F4E8DA8C659}" type="datetimeFigureOut">
              <a:rPr lang="ko-KR" altLang="en-US" smtClean="0"/>
              <a:pPr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A4FC-0D8D-4FC3-A11A-D8DB9D3BB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5C01-CD28-4216-AE4E-6F4E8DA8C659}" type="datetimeFigureOut">
              <a:rPr lang="ko-KR" altLang="en-US" smtClean="0"/>
              <a:pPr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A4FC-0D8D-4FC3-A11A-D8DB9D3BB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5C01-CD28-4216-AE4E-6F4E8DA8C659}" type="datetimeFigureOut">
              <a:rPr lang="ko-KR" altLang="en-US" smtClean="0"/>
              <a:pPr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A4FC-0D8D-4FC3-A11A-D8DB9D3BB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5C01-CD28-4216-AE4E-6F4E8DA8C659}" type="datetimeFigureOut">
              <a:rPr lang="ko-KR" altLang="en-US" smtClean="0"/>
              <a:pPr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A4FC-0D8D-4FC3-A11A-D8DB9D3BB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5C01-CD28-4216-AE4E-6F4E8DA8C659}" type="datetimeFigureOut">
              <a:rPr lang="ko-KR" altLang="en-US" smtClean="0"/>
              <a:pPr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A4FC-0D8D-4FC3-A11A-D8DB9D3BB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5C01-CD28-4216-AE4E-6F4E8DA8C659}" type="datetimeFigureOut">
              <a:rPr lang="ko-KR" altLang="en-US" smtClean="0"/>
              <a:pPr/>
              <a:t>2023-07-12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A4FC-0D8D-4FC3-A11A-D8DB9D3BB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5C01-CD28-4216-AE4E-6F4E8DA8C659}" type="datetimeFigureOut">
              <a:rPr lang="ko-KR" altLang="en-US" smtClean="0"/>
              <a:pPr/>
              <a:t>2023-07-12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A4FC-0D8D-4FC3-A11A-D8DB9D3BB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5C01-CD28-4216-AE4E-6F4E8DA8C659}" type="datetimeFigureOut">
              <a:rPr lang="ko-KR" altLang="en-US" smtClean="0"/>
              <a:pPr/>
              <a:t>2023-07-12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A4FC-0D8D-4FC3-A11A-D8DB9D3BB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5C01-CD28-4216-AE4E-6F4E8DA8C659}" type="datetimeFigureOut">
              <a:rPr lang="ko-KR" altLang="en-US" smtClean="0"/>
              <a:pPr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A4FC-0D8D-4FC3-A11A-D8DB9D3BB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5C01-CD28-4216-AE4E-6F4E8DA8C659}" type="datetimeFigureOut">
              <a:rPr lang="ko-KR" altLang="en-US" smtClean="0"/>
              <a:pPr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A4FC-0D8D-4FC3-A11A-D8DB9D3BB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D5C01-CD28-4216-AE4E-6F4E8DA8C659}" type="datetimeFigureOut">
              <a:rPr lang="ko-KR" altLang="en-US" smtClean="0"/>
              <a:pPr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A4FC-0D8D-4FC3-A11A-D8DB9D3BB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37802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b="1" dirty="0" smtClean="0"/>
              <a:t>복합</a:t>
            </a:r>
            <a:r>
              <a:rPr lang="ko-KR" altLang="en-US" dirty="0" smtClean="0"/>
              <a:t>레이아웃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여러 개의 레이아웃을 결합하여 사용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1142984"/>
            <a:ext cx="3643338" cy="1643074"/>
          </a:xfrm>
          <a:prstGeom prst="rect">
            <a:avLst/>
          </a:prstGeom>
          <a:ln>
            <a:tailEnd type="triangle"/>
          </a:ln>
        </p:spPr>
      </p:pic>
      <p:sp>
        <p:nvSpPr>
          <p:cNvPr id="6" name="직사각형 5"/>
          <p:cNvSpPr/>
          <p:nvPr/>
        </p:nvSpPr>
        <p:spPr>
          <a:xfrm>
            <a:off x="3690936" y="1290623"/>
            <a:ext cx="350046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62374" y="1362061"/>
            <a:ext cx="57150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</a:t>
            </a:r>
            <a:r>
              <a:rPr lang="ko-KR" altLang="en-US" sz="1100" dirty="0"/>
              <a:t>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05316" y="1362061"/>
            <a:ext cx="85725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5334010" y="1362061"/>
            <a:ext cx="85725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" name="순서도: 병합 9"/>
          <p:cNvSpPr/>
          <p:nvPr/>
        </p:nvSpPr>
        <p:spPr>
          <a:xfrm>
            <a:off x="5976952" y="1400165"/>
            <a:ext cx="142876" cy="14287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62704" y="1362061"/>
            <a:ext cx="57150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 </a:t>
            </a:r>
            <a:r>
              <a:rPr lang="ko-KR" altLang="en-US" sz="1100" dirty="0" smtClean="0"/>
              <a:t>입</a:t>
            </a:r>
            <a:r>
              <a:rPr lang="ko-KR" altLang="en-US" sz="1100" dirty="0"/>
              <a:t>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686173" y="1714488"/>
            <a:ext cx="3500462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3071802" y="2357430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29058" y="1857364"/>
            <a:ext cx="468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J.T.A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071934" y="714356"/>
            <a:ext cx="339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J.L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>
            <a:stCxn id="16" idx="2"/>
          </p:cNvCxnSpPr>
          <p:nvPr/>
        </p:nvCxnSpPr>
        <p:spPr>
          <a:xfrm rot="5400000">
            <a:off x="3973939" y="1089351"/>
            <a:ext cx="365943" cy="169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21" idx="2"/>
          </p:cNvCxnSpPr>
          <p:nvPr/>
        </p:nvCxnSpPr>
        <p:spPr>
          <a:xfrm rot="5400000">
            <a:off x="4642897" y="1206210"/>
            <a:ext cx="294505" cy="150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3438" y="857232"/>
            <a:ext cx="44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J.T.F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>
            <a:stCxn id="24" idx="2"/>
          </p:cNvCxnSpPr>
          <p:nvPr/>
        </p:nvCxnSpPr>
        <p:spPr>
          <a:xfrm rot="5400000">
            <a:off x="5653883" y="1123921"/>
            <a:ext cx="294504" cy="17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43570" y="785794"/>
            <a:ext cx="487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J.C.B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>
            <a:stCxn id="26" idx="2"/>
          </p:cNvCxnSpPr>
          <p:nvPr/>
        </p:nvCxnSpPr>
        <p:spPr>
          <a:xfrm rot="5400000">
            <a:off x="6419528" y="1156784"/>
            <a:ext cx="294504" cy="106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42076" y="785795"/>
            <a:ext cx="355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J.B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000232" y="2714620"/>
            <a:ext cx="4682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BorderLayout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하나의 영역에는 하나의 컴포넌트만 배치된다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- </a:t>
            </a:r>
            <a:r>
              <a:rPr lang="en-US" altLang="ko-KR" sz="1400" dirty="0" smtClean="0"/>
              <a:t>Center</a:t>
            </a:r>
            <a:r>
              <a:rPr lang="ko-KR" altLang="en-US" sz="1400" dirty="0" smtClean="0"/>
              <a:t>이외의 </a:t>
            </a:r>
            <a:r>
              <a:rPr lang="ko-KR" altLang="en-US" sz="1400" dirty="0" smtClean="0"/>
              <a:t>배치에 </a:t>
            </a:r>
            <a:r>
              <a:rPr lang="ko-KR" altLang="en-US" sz="1400" dirty="0" smtClean="0"/>
              <a:t>사용되지 않은 영역은 사라진다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2000232" y="3643314"/>
            <a:ext cx="1857388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2000232" y="3857628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000232" y="4427544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5400000">
            <a:off x="2071670" y="4138617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>
            <a:off x="3285322" y="414258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10800000" flipV="1">
            <a:off x="3857620" y="3500438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29124" y="3500438"/>
            <a:ext cx="180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add(“North”,</a:t>
            </a:r>
            <a:r>
              <a:rPr lang="ko-KR" altLang="en-US" sz="1200" dirty="0" smtClean="0"/>
              <a:t>컴포넌트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add(“Center”,</a:t>
            </a:r>
            <a:r>
              <a:rPr lang="ko-KR" altLang="en-US" sz="1200" dirty="0" smtClean="0"/>
              <a:t>컴포넌트</a:t>
            </a:r>
            <a:r>
              <a:rPr lang="en-US" altLang="ko-KR" sz="1200" dirty="0" smtClean="0"/>
              <a:t>);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643306" y="400050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00232" y="400050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57488" y="43455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4000496" y="4214818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857752" y="4214818"/>
            <a:ext cx="1857388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4857752" y="4498982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6746" y="455986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429256" y="414338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214414" y="1285860"/>
            <a:ext cx="242889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-214346" y="1857364"/>
            <a:ext cx="350046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85720" y="1142984"/>
            <a:ext cx="316163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FlowLayout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컴포넌트는 고유크기 유지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배치순서대로 배치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JPanel</a:t>
            </a:r>
            <a:r>
              <a:rPr lang="ko-KR" altLang="en-US" sz="1400" dirty="0" smtClean="0"/>
              <a:t>은 여러 개의 일반 컴포넌트를</a:t>
            </a:r>
            <a:endParaRPr lang="en-US" altLang="ko-KR" sz="1400" dirty="0" smtClean="0"/>
          </a:p>
          <a:p>
            <a:r>
              <a:rPr lang="ko-KR" altLang="en-US" sz="1400" dirty="0" smtClean="0"/>
              <a:t>가지고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BorderLayout</a:t>
            </a:r>
            <a:r>
              <a:rPr lang="ko-KR" altLang="en-US" sz="1400" dirty="0" smtClean="0"/>
              <a:t>의</a:t>
            </a:r>
            <a:endParaRPr lang="en-US" altLang="ko-KR" sz="1400" dirty="0" smtClean="0"/>
          </a:p>
          <a:p>
            <a:r>
              <a:rPr lang="en-US" altLang="ko-KR" sz="1400" dirty="0" smtClean="0"/>
              <a:t>North</a:t>
            </a:r>
            <a:r>
              <a:rPr lang="ko-KR" altLang="en-US" sz="1400" dirty="0" smtClean="0"/>
              <a:t>에 배치된다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-North</a:t>
            </a:r>
            <a:r>
              <a:rPr lang="ko-KR" altLang="en-US" sz="1400" dirty="0" smtClean="0"/>
              <a:t>는 하나의 </a:t>
            </a:r>
            <a:endParaRPr lang="en-US" altLang="ko-KR" sz="1400" dirty="0" smtClean="0"/>
          </a:p>
          <a:p>
            <a:r>
              <a:rPr lang="ko-KR" altLang="en-US" sz="1400" dirty="0" smtClean="0"/>
              <a:t>컴포넌트만 </a:t>
            </a:r>
            <a:r>
              <a:rPr lang="ko-KR" altLang="en-US" sz="1400" dirty="0" err="1" smtClean="0"/>
              <a:t>가진것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57" name="직사각형 56"/>
          <p:cNvSpPr/>
          <p:nvPr/>
        </p:nvSpPr>
        <p:spPr>
          <a:xfrm>
            <a:off x="-71470" y="1928802"/>
            <a:ext cx="57150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</a:t>
            </a:r>
            <a:r>
              <a:rPr lang="ko-KR" altLang="en-US" sz="1100" dirty="0"/>
              <a:t>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71472" y="1928802"/>
            <a:ext cx="85725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9" name="직사각형 58"/>
          <p:cNvSpPr/>
          <p:nvPr/>
        </p:nvSpPr>
        <p:spPr>
          <a:xfrm>
            <a:off x="1500166" y="1928802"/>
            <a:ext cx="85725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0" name="순서도: 병합 59"/>
          <p:cNvSpPr/>
          <p:nvPr/>
        </p:nvSpPr>
        <p:spPr>
          <a:xfrm>
            <a:off x="2143108" y="1966906"/>
            <a:ext cx="142876" cy="14287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428860" y="1928802"/>
            <a:ext cx="57150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 </a:t>
            </a:r>
            <a:r>
              <a:rPr lang="ko-KR" altLang="en-US" sz="1100" dirty="0" smtClean="0"/>
              <a:t>입</a:t>
            </a:r>
            <a:r>
              <a:rPr lang="ko-KR" altLang="en-US" sz="1100" dirty="0"/>
              <a:t>력</a:t>
            </a:r>
          </a:p>
        </p:txBody>
      </p:sp>
      <p:sp>
        <p:nvSpPr>
          <p:cNvPr id="62" name="자유형 61"/>
          <p:cNvSpPr/>
          <p:nvPr/>
        </p:nvSpPr>
        <p:spPr>
          <a:xfrm>
            <a:off x="3243263" y="1581150"/>
            <a:ext cx="495300" cy="528638"/>
          </a:xfrm>
          <a:custGeom>
            <a:avLst/>
            <a:gdLst>
              <a:gd name="connsiteX0" fmla="*/ 0 w 495300"/>
              <a:gd name="connsiteY0" fmla="*/ 519113 h 528638"/>
              <a:gd name="connsiteX1" fmla="*/ 52387 w 495300"/>
              <a:gd name="connsiteY1" fmla="*/ 523875 h 528638"/>
              <a:gd name="connsiteX2" fmla="*/ 66675 w 495300"/>
              <a:gd name="connsiteY2" fmla="*/ 528638 h 528638"/>
              <a:gd name="connsiteX3" fmla="*/ 228600 w 495300"/>
              <a:gd name="connsiteY3" fmla="*/ 523875 h 528638"/>
              <a:gd name="connsiteX4" fmla="*/ 233362 w 495300"/>
              <a:gd name="connsiteY4" fmla="*/ 495300 h 528638"/>
              <a:gd name="connsiteX5" fmla="*/ 238125 w 495300"/>
              <a:gd name="connsiteY5" fmla="*/ 481013 h 528638"/>
              <a:gd name="connsiteX6" fmla="*/ 233362 w 495300"/>
              <a:gd name="connsiteY6" fmla="*/ 357188 h 528638"/>
              <a:gd name="connsiteX7" fmla="*/ 228600 w 495300"/>
              <a:gd name="connsiteY7" fmla="*/ 342900 h 528638"/>
              <a:gd name="connsiteX8" fmla="*/ 223837 w 495300"/>
              <a:gd name="connsiteY8" fmla="*/ 323850 h 528638"/>
              <a:gd name="connsiteX9" fmla="*/ 214312 w 495300"/>
              <a:gd name="connsiteY9" fmla="*/ 257175 h 528638"/>
              <a:gd name="connsiteX10" fmla="*/ 219075 w 495300"/>
              <a:gd name="connsiteY10" fmla="*/ 133350 h 528638"/>
              <a:gd name="connsiteX11" fmla="*/ 228600 w 495300"/>
              <a:gd name="connsiteY11" fmla="*/ 114300 h 528638"/>
              <a:gd name="connsiteX12" fmla="*/ 276225 w 495300"/>
              <a:gd name="connsiteY12" fmla="*/ 76200 h 528638"/>
              <a:gd name="connsiteX13" fmla="*/ 295275 w 495300"/>
              <a:gd name="connsiteY13" fmla="*/ 61913 h 528638"/>
              <a:gd name="connsiteX14" fmla="*/ 319087 w 495300"/>
              <a:gd name="connsiteY14" fmla="*/ 57150 h 528638"/>
              <a:gd name="connsiteX15" fmla="*/ 347662 w 495300"/>
              <a:gd name="connsiteY15" fmla="*/ 47625 h 528638"/>
              <a:gd name="connsiteX16" fmla="*/ 366712 w 495300"/>
              <a:gd name="connsiteY16" fmla="*/ 42863 h 528638"/>
              <a:gd name="connsiteX17" fmla="*/ 395287 w 495300"/>
              <a:gd name="connsiteY17" fmla="*/ 33338 h 528638"/>
              <a:gd name="connsiteX18" fmla="*/ 414337 w 495300"/>
              <a:gd name="connsiteY18" fmla="*/ 28575 h 528638"/>
              <a:gd name="connsiteX19" fmla="*/ 442912 w 495300"/>
              <a:gd name="connsiteY19" fmla="*/ 19050 h 528638"/>
              <a:gd name="connsiteX20" fmla="*/ 466725 w 495300"/>
              <a:gd name="connsiteY20" fmla="*/ 14288 h 528638"/>
              <a:gd name="connsiteX21" fmla="*/ 481012 w 495300"/>
              <a:gd name="connsiteY21" fmla="*/ 4763 h 528638"/>
              <a:gd name="connsiteX22" fmla="*/ 495300 w 495300"/>
              <a:gd name="connsiteY22" fmla="*/ 0 h 52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95300" h="528638">
                <a:moveTo>
                  <a:pt x="0" y="519113"/>
                </a:moveTo>
                <a:cubicBezTo>
                  <a:pt x="17462" y="520700"/>
                  <a:pt x="35029" y="521395"/>
                  <a:pt x="52387" y="523875"/>
                </a:cubicBezTo>
                <a:cubicBezTo>
                  <a:pt x="57357" y="524585"/>
                  <a:pt x="61655" y="528638"/>
                  <a:pt x="66675" y="528638"/>
                </a:cubicBezTo>
                <a:cubicBezTo>
                  <a:pt x="120673" y="528638"/>
                  <a:pt x="174625" y="525463"/>
                  <a:pt x="228600" y="523875"/>
                </a:cubicBezTo>
                <a:cubicBezTo>
                  <a:pt x="230187" y="514350"/>
                  <a:pt x="231267" y="504726"/>
                  <a:pt x="233362" y="495300"/>
                </a:cubicBezTo>
                <a:cubicBezTo>
                  <a:pt x="234451" y="490400"/>
                  <a:pt x="238125" y="486033"/>
                  <a:pt x="238125" y="481013"/>
                </a:cubicBezTo>
                <a:cubicBezTo>
                  <a:pt x="238125" y="439707"/>
                  <a:pt x="236204" y="398396"/>
                  <a:pt x="233362" y="357188"/>
                </a:cubicBezTo>
                <a:cubicBezTo>
                  <a:pt x="233017" y="352180"/>
                  <a:pt x="229979" y="347727"/>
                  <a:pt x="228600" y="342900"/>
                </a:cubicBezTo>
                <a:cubicBezTo>
                  <a:pt x="226802" y="336606"/>
                  <a:pt x="225121" y="330268"/>
                  <a:pt x="223837" y="323850"/>
                </a:cubicBezTo>
                <a:cubicBezTo>
                  <a:pt x="219262" y="300974"/>
                  <a:pt x="217237" y="280570"/>
                  <a:pt x="214312" y="257175"/>
                </a:cubicBezTo>
                <a:cubicBezTo>
                  <a:pt x="215900" y="215900"/>
                  <a:pt x="214965" y="174451"/>
                  <a:pt x="219075" y="133350"/>
                </a:cubicBezTo>
                <a:cubicBezTo>
                  <a:pt x="219781" y="126286"/>
                  <a:pt x="224165" y="119844"/>
                  <a:pt x="228600" y="114300"/>
                </a:cubicBezTo>
                <a:cubicBezTo>
                  <a:pt x="260557" y="74354"/>
                  <a:pt x="245990" y="95096"/>
                  <a:pt x="276225" y="76200"/>
                </a:cubicBezTo>
                <a:cubicBezTo>
                  <a:pt x="282956" y="71993"/>
                  <a:pt x="288022" y="65137"/>
                  <a:pt x="295275" y="61913"/>
                </a:cubicBezTo>
                <a:cubicBezTo>
                  <a:pt x="302672" y="58625"/>
                  <a:pt x="311278" y="59280"/>
                  <a:pt x="319087" y="57150"/>
                </a:cubicBezTo>
                <a:cubicBezTo>
                  <a:pt x="328773" y="54508"/>
                  <a:pt x="337921" y="50060"/>
                  <a:pt x="347662" y="47625"/>
                </a:cubicBezTo>
                <a:cubicBezTo>
                  <a:pt x="354012" y="46038"/>
                  <a:pt x="360443" y="44744"/>
                  <a:pt x="366712" y="42863"/>
                </a:cubicBezTo>
                <a:cubicBezTo>
                  <a:pt x="376329" y="39978"/>
                  <a:pt x="385547" y="35773"/>
                  <a:pt x="395287" y="33338"/>
                </a:cubicBezTo>
                <a:cubicBezTo>
                  <a:pt x="401637" y="31750"/>
                  <a:pt x="408068" y="30456"/>
                  <a:pt x="414337" y="28575"/>
                </a:cubicBezTo>
                <a:cubicBezTo>
                  <a:pt x="423954" y="25690"/>
                  <a:pt x="433067" y="21019"/>
                  <a:pt x="442912" y="19050"/>
                </a:cubicBezTo>
                <a:lnTo>
                  <a:pt x="466725" y="14288"/>
                </a:lnTo>
                <a:cubicBezTo>
                  <a:pt x="471487" y="11113"/>
                  <a:pt x="475893" y="7323"/>
                  <a:pt x="481012" y="4763"/>
                </a:cubicBezTo>
                <a:cubicBezTo>
                  <a:pt x="485502" y="2518"/>
                  <a:pt x="495300" y="0"/>
                  <a:pt x="49530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786050" y="357187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786050" y="400050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914072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수동배치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배치관리자를 사용하지 않고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개발자가 컴포넌트의 크기와 배치위치를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직접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설정하는 </a:t>
            </a:r>
            <a:r>
              <a:rPr lang="ko-KR" altLang="en-US" sz="1600" dirty="0" err="1" smtClean="0"/>
              <a:t>배치법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세밀한 디자인이 가능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1. </a:t>
            </a:r>
            <a:r>
              <a:rPr lang="ko-KR" altLang="en-US" sz="1600" dirty="0" smtClean="0"/>
              <a:t>배치관리자 해제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setLayout</a:t>
            </a:r>
            <a:r>
              <a:rPr lang="en-US" altLang="ko-KR" sz="1600" dirty="0" smtClean="0"/>
              <a:t>( null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2.</a:t>
            </a:r>
            <a:r>
              <a:rPr lang="ko-KR" altLang="en-US" sz="1600" dirty="0" smtClean="0"/>
              <a:t>컴포넌트를 생성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jbtn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버튼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3. </a:t>
            </a:r>
            <a:r>
              <a:rPr lang="ko-KR" altLang="en-US" sz="1600" dirty="0" smtClean="0"/>
              <a:t>컴포넌트의 크기 설정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jbtn.setSize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넓이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높이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4. </a:t>
            </a:r>
            <a:r>
              <a:rPr lang="ko-KR" altLang="en-US" sz="1600" dirty="0" smtClean="0"/>
              <a:t>컴포넌트의 배치 위치 설정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jbtn.setLocation</a:t>
            </a:r>
            <a:r>
              <a:rPr lang="en-US" altLang="ko-KR" sz="1600" dirty="0" smtClean="0"/>
              <a:t>( x</a:t>
            </a:r>
            <a:r>
              <a:rPr lang="ko-KR" altLang="en-US" sz="1600" dirty="0" smtClean="0"/>
              <a:t>좌표</a:t>
            </a:r>
            <a:r>
              <a:rPr lang="en-US" altLang="ko-KR" sz="1600" dirty="0" smtClean="0"/>
              <a:t>, y</a:t>
            </a:r>
            <a:r>
              <a:rPr lang="ko-KR" altLang="en-US" sz="1600" dirty="0" smtClean="0"/>
              <a:t>좌표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5. </a:t>
            </a:r>
            <a:r>
              <a:rPr lang="ko-KR" altLang="en-US" sz="1600" dirty="0" smtClean="0"/>
              <a:t>배치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add( </a:t>
            </a:r>
            <a:r>
              <a:rPr lang="ko-KR" altLang="en-US" sz="1600" dirty="0" smtClean="0"/>
              <a:t>컴포넌트 </a:t>
            </a:r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1428728" y="857232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00232" y="1142984"/>
            <a:ext cx="4707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BorderLayout,CardLayout,GridLayout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GridBagLayout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FlowLayout</a:t>
            </a:r>
            <a:endParaRPr lang="ko-KR" altLang="en-US" sz="1200" dirty="0"/>
          </a:p>
        </p:txBody>
      </p:sp>
      <p:sp>
        <p:nvSpPr>
          <p:cNvPr id="9" name="오른쪽 중괄호 8"/>
          <p:cNvSpPr/>
          <p:nvPr/>
        </p:nvSpPr>
        <p:spPr>
          <a:xfrm>
            <a:off x="3500430" y="3786190"/>
            <a:ext cx="142876" cy="12144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43306" y="4143380"/>
            <a:ext cx="4293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setBounds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x,y,w,h</a:t>
            </a:r>
            <a:r>
              <a:rPr lang="en-US" altLang="ko-KR" sz="1600" dirty="0" smtClean="0"/>
              <a:t>);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//</a:t>
            </a:r>
            <a:r>
              <a:rPr lang="en-US" altLang="ko-KR" sz="1600" dirty="0" err="1" smtClean="0"/>
              <a:t>awt.component</a:t>
            </a:r>
            <a:r>
              <a:rPr lang="ko-KR" altLang="en-US" sz="1600" dirty="0" smtClean="0"/>
              <a:t>는 시작좌표가  </a:t>
            </a:r>
            <a:r>
              <a:rPr lang="en-US" altLang="ko-KR" sz="1600" dirty="0" smtClean="0"/>
              <a:t>Frame</a:t>
            </a:r>
            <a:r>
              <a:rPr lang="ko-KR" altLang="en-US" sz="1600" dirty="0" smtClean="0"/>
              <a:t>안쪽</a:t>
            </a:r>
            <a:endParaRPr lang="ko-KR" altLang="en-US" sz="16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5000636"/>
            <a:ext cx="3643338" cy="1643074"/>
          </a:xfrm>
          <a:prstGeom prst="rect">
            <a:avLst/>
          </a:prstGeom>
          <a:ln>
            <a:tailEnd type="triangle"/>
          </a:ln>
        </p:spPr>
      </p:pic>
      <p:sp>
        <p:nvSpPr>
          <p:cNvPr id="12" name="직사각형 11"/>
          <p:cNvSpPr/>
          <p:nvPr/>
        </p:nvSpPr>
        <p:spPr>
          <a:xfrm>
            <a:off x="4500562" y="5357826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JButton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500694" y="5643578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JList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6929454" y="6215082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J.P.F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571612"/>
            <a:ext cx="789350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JFrame</a:t>
            </a:r>
            <a:r>
              <a:rPr lang="ko-KR" altLang="en-US" dirty="0" smtClean="0"/>
              <a:t>에서 위치와 </a:t>
            </a:r>
            <a:r>
              <a:rPr lang="ko-KR" altLang="en-US" dirty="0" smtClean="0"/>
              <a:t>크기관련 </a:t>
            </a:r>
            <a:r>
              <a:rPr lang="en-US" altLang="ko-KR" dirty="0" smtClean="0"/>
              <a:t>method </a:t>
            </a:r>
            <a:r>
              <a:rPr lang="en-US" altLang="ko-KR" dirty="0" smtClean="0"/>
              <a:t>Override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부모가 제공하는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사용하면 </a:t>
            </a:r>
            <a:r>
              <a:rPr lang="en-US" altLang="ko-KR" sz="1600" dirty="0" smtClean="0"/>
              <a:t>Frame</a:t>
            </a:r>
            <a:r>
              <a:rPr lang="ko-KR" altLang="en-US" sz="1600" dirty="0" smtClean="0"/>
              <a:t>안쪽에서 시작좌표가 시작하기 때문에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윈도우를 제대로 보여줄 수 없다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600" dirty="0" err="1" smtClean="0"/>
              <a:t>setSize</a:t>
            </a:r>
            <a:r>
              <a:rPr lang="en-US" altLang="ko-KR" sz="1600" dirty="0" smtClean="0"/>
              <a:t>(), </a:t>
            </a:r>
            <a:r>
              <a:rPr lang="en-US" altLang="ko-KR" sz="1600" dirty="0" err="1" smtClean="0"/>
              <a:t>setLocation</a:t>
            </a:r>
            <a:r>
              <a:rPr lang="en-US" altLang="ko-KR" sz="1600" dirty="0" smtClean="0"/>
              <a:t>(), </a:t>
            </a:r>
            <a:r>
              <a:rPr lang="en-US" altLang="ko-KR" sz="1600" dirty="0" err="1" smtClean="0"/>
              <a:t>setBounds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는 자식 클래스 </a:t>
            </a:r>
            <a:r>
              <a:rPr lang="en-US" altLang="ko-KR" sz="1600" dirty="0" smtClean="0"/>
              <a:t>(Window)</a:t>
            </a:r>
            <a:r>
              <a:rPr lang="ko-KR" altLang="en-US" sz="1600" dirty="0" smtClean="0"/>
              <a:t>에서 모니터의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좌상단에서</a:t>
            </a:r>
            <a:r>
              <a:rPr lang="ko-KR" altLang="en-US" sz="1600" dirty="0" smtClean="0"/>
              <a:t> 시작좌표를 설정하도록 </a:t>
            </a:r>
            <a:r>
              <a:rPr lang="en-US" altLang="ko-KR" sz="1600" dirty="0" smtClean="0"/>
              <a:t>Override.</a:t>
            </a: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214686"/>
            <a:ext cx="542928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3571876"/>
            <a:ext cx="3643338" cy="1643074"/>
          </a:xfrm>
          <a:prstGeom prst="rect">
            <a:avLst/>
          </a:prstGeom>
          <a:ln>
            <a:tailEnd type="triangle"/>
          </a:ln>
        </p:spPr>
      </p:pic>
      <p:sp>
        <p:nvSpPr>
          <p:cNvPr id="7" name="직사각형 6"/>
          <p:cNvSpPr/>
          <p:nvPr/>
        </p:nvSpPr>
        <p:spPr>
          <a:xfrm>
            <a:off x="1857356" y="3929066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JButton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857488" y="4214818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JList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286248" y="4786322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J.P.F</a:t>
            </a:r>
            <a:endParaRPr lang="ko-KR" altLang="en-US" sz="1200" dirty="0"/>
          </a:p>
        </p:txBody>
      </p:sp>
      <p:sp>
        <p:nvSpPr>
          <p:cNvPr id="12" name="자유형 11"/>
          <p:cNvSpPr/>
          <p:nvPr/>
        </p:nvSpPr>
        <p:spPr>
          <a:xfrm>
            <a:off x="1252538" y="3143250"/>
            <a:ext cx="348285" cy="133350"/>
          </a:xfrm>
          <a:custGeom>
            <a:avLst/>
            <a:gdLst>
              <a:gd name="connsiteX0" fmla="*/ 0 w 348285"/>
              <a:gd name="connsiteY0" fmla="*/ 133350 h 133350"/>
              <a:gd name="connsiteX1" fmla="*/ 19050 w 348285"/>
              <a:gd name="connsiteY1" fmla="*/ 100013 h 133350"/>
              <a:gd name="connsiteX2" fmla="*/ 23812 w 348285"/>
              <a:gd name="connsiteY2" fmla="*/ 85725 h 133350"/>
              <a:gd name="connsiteX3" fmla="*/ 38100 w 348285"/>
              <a:gd name="connsiteY3" fmla="*/ 71438 h 133350"/>
              <a:gd name="connsiteX4" fmla="*/ 47625 w 348285"/>
              <a:gd name="connsiteY4" fmla="*/ 52388 h 133350"/>
              <a:gd name="connsiteX5" fmla="*/ 71437 w 348285"/>
              <a:gd name="connsiteY5" fmla="*/ 23813 h 133350"/>
              <a:gd name="connsiteX6" fmla="*/ 100012 w 348285"/>
              <a:gd name="connsiteY6" fmla="*/ 4763 h 133350"/>
              <a:gd name="connsiteX7" fmla="*/ 119062 w 348285"/>
              <a:gd name="connsiteY7" fmla="*/ 0 h 133350"/>
              <a:gd name="connsiteX8" fmla="*/ 257175 w 348285"/>
              <a:gd name="connsiteY8" fmla="*/ 4763 h 133350"/>
              <a:gd name="connsiteX9" fmla="*/ 271462 w 348285"/>
              <a:gd name="connsiteY9" fmla="*/ 9525 h 133350"/>
              <a:gd name="connsiteX10" fmla="*/ 300037 w 348285"/>
              <a:gd name="connsiteY10" fmla="*/ 28575 h 133350"/>
              <a:gd name="connsiteX11" fmla="*/ 328612 w 348285"/>
              <a:gd name="connsiteY11" fmla="*/ 61913 h 133350"/>
              <a:gd name="connsiteX12" fmla="*/ 333375 w 348285"/>
              <a:gd name="connsiteY12" fmla="*/ 76200 h 133350"/>
              <a:gd name="connsiteX13" fmla="*/ 342900 w 348285"/>
              <a:gd name="connsiteY13" fmla="*/ 90488 h 133350"/>
              <a:gd name="connsiteX14" fmla="*/ 347662 w 348285"/>
              <a:gd name="connsiteY14" fmla="*/ 12382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8285" h="133350">
                <a:moveTo>
                  <a:pt x="0" y="133350"/>
                </a:moveTo>
                <a:cubicBezTo>
                  <a:pt x="9566" y="119002"/>
                  <a:pt x="11800" y="116931"/>
                  <a:pt x="19050" y="100013"/>
                </a:cubicBezTo>
                <a:cubicBezTo>
                  <a:pt x="21027" y="95399"/>
                  <a:pt x="21027" y="89902"/>
                  <a:pt x="23812" y="85725"/>
                </a:cubicBezTo>
                <a:cubicBezTo>
                  <a:pt x="27548" y="80121"/>
                  <a:pt x="33337" y="76200"/>
                  <a:pt x="38100" y="71438"/>
                </a:cubicBezTo>
                <a:cubicBezTo>
                  <a:pt x="41275" y="65088"/>
                  <a:pt x="44103" y="58552"/>
                  <a:pt x="47625" y="52388"/>
                </a:cubicBezTo>
                <a:cubicBezTo>
                  <a:pt x="53915" y="41381"/>
                  <a:pt x="61305" y="31694"/>
                  <a:pt x="71437" y="23813"/>
                </a:cubicBezTo>
                <a:cubicBezTo>
                  <a:pt x="80473" y="16785"/>
                  <a:pt x="88906" y="7540"/>
                  <a:pt x="100012" y="4763"/>
                </a:cubicBezTo>
                <a:lnTo>
                  <a:pt x="119062" y="0"/>
                </a:lnTo>
                <a:cubicBezTo>
                  <a:pt x="165100" y="1588"/>
                  <a:pt x="211200" y="1890"/>
                  <a:pt x="257175" y="4763"/>
                </a:cubicBezTo>
                <a:cubicBezTo>
                  <a:pt x="262185" y="5076"/>
                  <a:pt x="267285" y="6740"/>
                  <a:pt x="271462" y="9525"/>
                </a:cubicBezTo>
                <a:cubicBezTo>
                  <a:pt x="307136" y="33308"/>
                  <a:pt x="266067" y="17252"/>
                  <a:pt x="300037" y="28575"/>
                </a:cubicBezTo>
                <a:cubicBezTo>
                  <a:pt x="311298" y="39836"/>
                  <a:pt x="320465" y="47655"/>
                  <a:pt x="328612" y="61913"/>
                </a:cubicBezTo>
                <a:cubicBezTo>
                  <a:pt x="331103" y="66272"/>
                  <a:pt x="331130" y="71710"/>
                  <a:pt x="333375" y="76200"/>
                </a:cubicBezTo>
                <a:cubicBezTo>
                  <a:pt x="335935" y="81320"/>
                  <a:pt x="339725" y="85725"/>
                  <a:pt x="342900" y="90488"/>
                </a:cubicBezTo>
                <a:cubicBezTo>
                  <a:pt x="348285" y="117413"/>
                  <a:pt x="347662" y="106206"/>
                  <a:pt x="347662" y="123825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628775" y="3251674"/>
            <a:ext cx="112912" cy="301151"/>
          </a:xfrm>
          <a:custGeom>
            <a:avLst/>
            <a:gdLst>
              <a:gd name="connsiteX0" fmla="*/ 0 w 112912"/>
              <a:gd name="connsiteY0" fmla="*/ 24926 h 301151"/>
              <a:gd name="connsiteX1" fmla="*/ 14288 w 112912"/>
              <a:gd name="connsiteY1" fmla="*/ 10639 h 301151"/>
              <a:gd name="connsiteX2" fmla="*/ 71438 w 112912"/>
              <a:gd name="connsiteY2" fmla="*/ 10639 h 301151"/>
              <a:gd name="connsiteX3" fmla="*/ 90488 w 112912"/>
              <a:gd name="connsiteY3" fmla="*/ 24926 h 301151"/>
              <a:gd name="connsiteX4" fmla="*/ 95250 w 112912"/>
              <a:gd name="connsiteY4" fmla="*/ 39214 h 301151"/>
              <a:gd name="connsiteX5" fmla="*/ 109538 w 112912"/>
              <a:gd name="connsiteY5" fmla="*/ 72551 h 301151"/>
              <a:gd name="connsiteX6" fmla="*/ 104775 w 112912"/>
              <a:gd name="connsiteY6" fmla="*/ 172564 h 301151"/>
              <a:gd name="connsiteX7" fmla="*/ 90488 w 112912"/>
              <a:gd name="connsiteY7" fmla="*/ 205901 h 301151"/>
              <a:gd name="connsiteX8" fmla="*/ 80963 w 112912"/>
              <a:gd name="connsiteY8" fmla="*/ 239239 h 301151"/>
              <a:gd name="connsiteX9" fmla="*/ 71438 w 112912"/>
              <a:gd name="connsiteY9" fmla="*/ 253526 h 301151"/>
              <a:gd name="connsiteX10" fmla="*/ 61913 w 112912"/>
              <a:gd name="connsiteY10" fmla="*/ 272576 h 301151"/>
              <a:gd name="connsiteX11" fmla="*/ 33338 w 112912"/>
              <a:gd name="connsiteY11" fmla="*/ 291626 h 301151"/>
              <a:gd name="connsiteX12" fmla="*/ 23813 w 112912"/>
              <a:gd name="connsiteY12" fmla="*/ 301151 h 30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912" h="301151">
                <a:moveTo>
                  <a:pt x="0" y="24926"/>
                </a:moveTo>
                <a:cubicBezTo>
                  <a:pt x="4763" y="20164"/>
                  <a:pt x="8684" y="14375"/>
                  <a:pt x="14288" y="10639"/>
                </a:cubicBezTo>
                <a:cubicBezTo>
                  <a:pt x="30247" y="0"/>
                  <a:pt x="57852" y="9129"/>
                  <a:pt x="71438" y="10639"/>
                </a:cubicBezTo>
                <a:cubicBezTo>
                  <a:pt x="77788" y="15401"/>
                  <a:pt x="85407" y="18828"/>
                  <a:pt x="90488" y="24926"/>
                </a:cubicBezTo>
                <a:cubicBezTo>
                  <a:pt x="93702" y="28783"/>
                  <a:pt x="93273" y="34600"/>
                  <a:pt x="95250" y="39214"/>
                </a:cubicBezTo>
                <a:cubicBezTo>
                  <a:pt x="112912" y="80427"/>
                  <a:pt x="98364" y="39032"/>
                  <a:pt x="109538" y="72551"/>
                </a:cubicBezTo>
                <a:cubicBezTo>
                  <a:pt x="107950" y="105889"/>
                  <a:pt x="107437" y="139295"/>
                  <a:pt x="104775" y="172564"/>
                </a:cubicBezTo>
                <a:cubicBezTo>
                  <a:pt x="102887" y="196165"/>
                  <a:pt x="99917" y="187044"/>
                  <a:pt x="90488" y="205901"/>
                </a:cubicBezTo>
                <a:cubicBezTo>
                  <a:pt x="81215" y="224446"/>
                  <a:pt x="90123" y="217865"/>
                  <a:pt x="80963" y="239239"/>
                </a:cubicBezTo>
                <a:cubicBezTo>
                  <a:pt x="78708" y="244500"/>
                  <a:pt x="74278" y="248556"/>
                  <a:pt x="71438" y="253526"/>
                </a:cubicBezTo>
                <a:cubicBezTo>
                  <a:pt x="67916" y="259690"/>
                  <a:pt x="66040" y="266799"/>
                  <a:pt x="61913" y="272576"/>
                </a:cubicBezTo>
                <a:cubicBezTo>
                  <a:pt x="43746" y="298010"/>
                  <a:pt x="54260" y="279073"/>
                  <a:pt x="33338" y="291626"/>
                </a:cubicBezTo>
                <a:cubicBezTo>
                  <a:pt x="29488" y="293936"/>
                  <a:pt x="26988" y="297976"/>
                  <a:pt x="23813" y="301151"/>
                </a:cubicBezTo>
              </a:path>
            </a:pathLst>
          </a:cu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120154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r>
              <a:rPr lang="en-US" altLang="ko-KR" sz="1600" dirty="0" smtClean="0"/>
              <a:t> - Icon interface</a:t>
            </a:r>
            <a:r>
              <a:rPr lang="ko-KR" altLang="en-US" sz="1600" dirty="0" smtClean="0"/>
              <a:t>를 매개변수로 사용하는 모든 </a:t>
            </a:r>
            <a:r>
              <a:rPr lang="en-US" altLang="ko-KR" sz="1600" dirty="0" smtClean="0"/>
              <a:t>Component</a:t>
            </a:r>
            <a:r>
              <a:rPr lang="ko-KR" altLang="en-US" sz="1600" dirty="0" smtClean="0"/>
              <a:t>는 이미지를 넣어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보여줄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1. </a:t>
            </a:r>
            <a:r>
              <a:rPr lang="en-US" altLang="ko-KR" sz="1600" dirty="0" err="1" smtClean="0"/>
              <a:t>ImageIcon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ImageIcon</a:t>
            </a:r>
            <a:r>
              <a:rPr lang="en-US" altLang="ko-KR" sz="1600" dirty="0" smtClean="0"/>
              <a:t> ii=new </a:t>
            </a:r>
            <a:r>
              <a:rPr lang="en-US" altLang="ko-KR" sz="1600" dirty="0" err="1" smtClean="0"/>
              <a:t>ImageIcon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이미지절대경로</a:t>
            </a:r>
            <a:r>
              <a:rPr lang="en-US" altLang="ko-KR" sz="1600" dirty="0" smtClean="0"/>
              <a:t>”);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2.Component</a:t>
            </a:r>
            <a:r>
              <a:rPr lang="ko-KR" altLang="en-US" sz="1600" dirty="0" smtClean="0"/>
              <a:t>에 설정</a:t>
            </a:r>
            <a:endParaRPr lang="en-US" altLang="ko-KR" sz="1600" dirty="0" smtClean="0"/>
          </a:p>
          <a:p>
            <a:r>
              <a:rPr lang="en-US" altLang="ko-KR" sz="1600" dirty="0" smtClean="0"/>
              <a:t>  -</a:t>
            </a:r>
            <a:r>
              <a:rPr lang="ko-KR" altLang="en-US" sz="1600" dirty="0" err="1" smtClean="0"/>
              <a:t>생성자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컴포넌트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=new </a:t>
            </a:r>
            <a:r>
              <a:rPr lang="ko-KR" altLang="en-US" sz="1600" dirty="0" smtClean="0"/>
              <a:t>컴포넌트</a:t>
            </a:r>
            <a:r>
              <a:rPr lang="en-US" altLang="ko-KR" sz="1600" dirty="0" smtClean="0"/>
              <a:t>( Icon );</a:t>
            </a:r>
            <a:endParaRPr lang="en-US" altLang="ko-KR" sz="1600" dirty="0"/>
          </a:p>
          <a:p>
            <a:r>
              <a:rPr lang="en-US" altLang="ko-KR" sz="1600" dirty="0" smtClean="0"/>
              <a:t>  -method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setIcon</a:t>
            </a:r>
            <a:r>
              <a:rPr lang="en-US" altLang="ko-KR" sz="1600" dirty="0" smtClean="0"/>
              <a:t>( Icon );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14290"/>
            <a:ext cx="6471259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JScrollPane</a:t>
            </a:r>
            <a:endParaRPr lang="en-US" altLang="ko-KR" dirty="0" smtClean="0"/>
          </a:p>
          <a:p>
            <a:r>
              <a:rPr lang="en-US" altLang="ko-KR" sz="1600" dirty="0" smtClean="0"/>
              <a:t> - Container Component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스크롤 바가 필요한 컴포넌트에 스크롤 바를 붙여줄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1.</a:t>
            </a:r>
            <a:r>
              <a:rPr lang="ko-KR" altLang="en-US" sz="1600" dirty="0" smtClean="0"/>
              <a:t>스크롤 바가 필요한 컴포넌트를 생성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pPr marL="342900" indent="-342900"/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JTextArea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jta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JTextArea</a:t>
            </a:r>
            <a:r>
              <a:rPr lang="en-US" altLang="ko-KR" sz="1600" dirty="0" smtClean="0"/>
              <a:t>();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2.JScrollPane</a:t>
            </a:r>
            <a:r>
              <a:rPr lang="ko-KR" altLang="en-US" sz="1600" dirty="0" smtClean="0"/>
              <a:t>을 생성하고 스크롤바가 필요한 객체와 </a:t>
            </a:r>
            <a:r>
              <a:rPr lang="en-US" altLang="ko-KR" sz="1600" dirty="0" smtClean="0"/>
              <a:t>has a </a:t>
            </a:r>
            <a:r>
              <a:rPr lang="ko-KR" altLang="en-US" sz="1600" dirty="0" smtClean="0"/>
              <a:t>관계 설정</a:t>
            </a:r>
            <a:endParaRPr lang="en-US" altLang="ko-KR" sz="1600" dirty="0" smtClean="0"/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JScrollPane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=new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JScrollPane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스크롤바가필요한</a:t>
            </a:r>
            <a:r>
              <a:rPr lang="ko-KR" altLang="en-US" sz="1600" dirty="0" smtClean="0"/>
              <a:t> 객체 </a:t>
            </a:r>
            <a:r>
              <a:rPr lang="en-US" altLang="ko-KR" sz="1600" dirty="0" smtClean="0"/>
              <a:t>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3. </a:t>
            </a:r>
            <a:r>
              <a:rPr lang="ko-KR" altLang="en-US" sz="1600" dirty="0" smtClean="0"/>
              <a:t>배치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err="1" smtClean="0"/>
              <a:t>JScrollPane</a:t>
            </a:r>
            <a:r>
              <a:rPr lang="ko-KR" altLang="en-US" sz="1600" dirty="0" smtClean="0"/>
              <a:t>을 배치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add( </a:t>
            </a:r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 );</a:t>
            </a:r>
          </a:p>
          <a:p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3571868" y="3357562"/>
            <a:ext cx="1357322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57620" y="4643446"/>
            <a:ext cx="157163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05418" y="3786190"/>
            <a:ext cx="223838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14942" y="4143380"/>
            <a:ext cx="21431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72000" y="4643446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병합 9"/>
          <p:cNvSpPr/>
          <p:nvPr/>
        </p:nvSpPr>
        <p:spPr>
          <a:xfrm>
            <a:off x="5262565" y="4524385"/>
            <a:ext cx="142876" cy="7143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병합 10"/>
          <p:cNvSpPr/>
          <p:nvPr/>
        </p:nvSpPr>
        <p:spPr>
          <a:xfrm rot="10800000">
            <a:off x="5248283" y="3819524"/>
            <a:ext cx="142876" cy="7143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병합 11"/>
          <p:cNvSpPr/>
          <p:nvPr/>
        </p:nvSpPr>
        <p:spPr>
          <a:xfrm rot="15951609">
            <a:off x="5072067" y="4714883"/>
            <a:ext cx="142876" cy="7143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병합 12"/>
          <p:cNvSpPr/>
          <p:nvPr/>
        </p:nvSpPr>
        <p:spPr>
          <a:xfrm rot="5400000">
            <a:off x="3860299" y="4729158"/>
            <a:ext cx="142876" cy="7143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rot="16200000" flipH="1">
            <a:off x="4143372" y="3929066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 15"/>
          <p:cNvSpPr/>
          <p:nvPr/>
        </p:nvSpPr>
        <p:spPr>
          <a:xfrm>
            <a:off x="3219450" y="4848225"/>
            <a:ext cx="1166813" cy="415261"/>
          </a:xfrm>
          <a:custGeom>
            <a:avLst/>
            <a:gdLst>
              <a:gd name="connsiteX0" fmla="*/ 1166813 w 1166813"/>
              <a:gd name="connsiteY0" fmla="*/ 0 h 415261"/>
              <a:gd name="connsiteX1" fmla="*/ 1162050 w 1166813"/>
              <a:gd name="connsiteY1" fmla="*/ 33338 h 415261"/>
              <a:gd name="connsiteX2" fmla="*/ 1152525 w 1166813"/>
              <a:gd name="connsiteY2" fmla="*/ 76200 h 415261"/>
              <a:gd name="connsiteX3" fmla="*/ 1138238 w 1166813"/>
              <a:gd name="connsiteY3" fmla="*/ 114300 h 415261"/>
              <a:gd name="connsiteX4" fmla="*/ 1123950 w 1166813"/>
              <a:gd name="connsiteY4" fmla="*/ 157163 h 415261"/>
              <a:gd name="connsiteX5" fmla="*/ 1109663 w 1166813"/>
              <a:gd name="connsiteY5" fmla="*/ 166688 h 415261"/>
              <a:gd name="connsiteX6" fmla="*/ 1095375 w 1166813"/>
              <a:gd name="connsiteY6" fmla="*/ 185738 h 415261"/>
              <a:gd name="connsiteX7" fmla="*/ 1081088 w 1166813"/>
              <a:gd name="connsiteY7" fmla="*/ 195263 h 415261"/>
              <a:gd name="connsiteX8" fmla="*/ 1047750 w 1166813"/>
              <a:gd name="connsiteY8" fmla="*/ 214313 h 415261"/>
              <a:gd name="connsiteX9" fmla="*/ 1019175 w 1166813"/>
              <a:gd name="connsiteY9" fmla="*/ 238125 h 415261"/>
              <a:gd name="connsiteX10" fmla="*/ 1000125 w 1166813"/>
              <a:gd name="connsiteY10" fmla="*/ 242888 h 415261"/>
              <a:gd name="connsiteX11" fmla="*/ 938213 w 1166813"/>
              <a:gd name="connsiteY11" fmla="*/ 276225 h 415261"/>
              <a:gd name="connsiteX12" fmla="*/ 904875 w 1166813"/>
              <a:gd name="connsiteY12" fmla="*/ 285750 h 415261"/>
              <a:gd name="connsiteX13" fmla="*/ 862013 w 1166813"/>
              <a:gd name="connsiteY13" fmla="*/ 304800 h 415261"/>
              <a:gd name="connsiteX14" fmla="*/ 828675 w 1166813"/>
              <a:gd name="connsiteY14" fmla="*/ 309563 h 415261"/>
              <a:gd name="connsiteX15" fmla="*/ 804863 w 1166813"/>
              <a:gd name="connsiteY15" fmla="*/ 319088 h 415261"/>
              <a:gd name="connsiteX16" fmla="*/ 752475 w 1166813"/>
              <a:gd name="connsiteY16" fmla="*/ 323850 h 415261"/>
              <a:gd name="connsiteX17" fmla="*/ 704850 w 1166813"/>
              <a:gd name="connsiteY17" fmla="*/ 328613 h 415261"/>
              <a:gd name="connsiteX18" fmla="*/ 609600 w 1166813"/>
              <a:gd name="connsiteY18" fmla="*/ 342900 h 415261"/>
              <a:gd name="connsiteX19" fmla="*/ 581025 w 1166813"/>
              <a:gd name="connsiteY19" fmla="*/ 347663 h 415261"/>
              <a:gd name="connsiteX20" fmla="*/ 509588 w 1166813"/>
              <a:gd name="connsiteY20" fmla="*/ 352425 h 415261"/>
              <a:gd name="connsiteX21" fmla="*/ 438150 w 1166813"/>
              <a:gd name="connsiteY21" fmla="*/ 366713 h 415261"/>
              <a:gd name="connsiteX22" fmla="*/ 276225 w 1166813"/>
              <a:gd name="connsiteY22" fmla="*/ 390525 h 415261"/>
              <a:gd name="connsiteX23" fmla="*/ 142875 w 1166813"/>
              <a:gd name="connsiteY23" fmla="*/ 395288 h 415261"/>
              <a:gd name="connsiteX24" fmla="*/ 104775 w 1166813"/>
              <a:gd name="connsiteY24" fmla="*/ 400050 h 415261"/>
              <a:gd name="connsiteX25" fmla="*/ 90488 w 1166813"/>
              <a:gd name="connsiteY25" fmla="*/ 404813 h 415261"/>
              <a:gd name="connsiteX26" fmla="*/ 57150 w 1166813"/>
              <a:gd name="connsiteY26" fmla="*/ 409575 h 415261"/>
              <a:gd name="connsiteX27" fmla="*/ 33338 w 1166813"/>
              <a:gd name="connsiteY27" fmla="*/ 414338 h 415261"/>
              <a:gd name="connsiteX28" fmla="*/ 0 w 1166813"/>
              <a:gd name="connsiteY28" fmla="*/ 414338 h 41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66813" h="415261">
                <a:moveTo>
                  <a:pt x="1166813" y="0"/>
                </a:moveTo>
                <a:cubicBezTo>
                  <a:pt x="1165225" y="11113"/>
                  <a:pt x="1163895" y="22265"/>
                  <a:pt x="1162050" y="33338"/>
                </a:cubicBezTo>
                <a:cubicBezTo>
                  <a:pt x="1157258" y="62091"/>
                  <a:pt x="1158238" y="50492"/>
                  <a:pt x="1152525" y="76200"/>
                </a:cubicBezTo>
                <a:cubicBezTo>
                  <a:pt x="1145659" y="107098"/>
                  <a:pt x="1152948" y="92236"/>
                  <a:pt x="1138238" y="114300"/>
                </a:cubicBezTo>
                <a:cubicBezTo>
                  <a:pt x="1135238" y="129298"/>
                  <a:pt x="1134328" y="144710"/>
                  <a:pt x="1123950" y="157163"/>
                </a:cubicBezTo>
                <a:cubicBezTo>
                  <a:pt x="1120286" y="161560"/>
                  <a:pt x="1113710" y="162641"/>
                  <a:pt x="1109663" y="166688"/>
                </a:cubicBezTo>
                <a:cubicBezTo>
                  <a:pt x="1104050" y="172301"/>
                  <a:pt x="1100988" y="180125"/>
                  <a:pt x="1095375" y="185738"/>
                </a:cubicBezTo>
                <a:cubicBezTo>
                  <a:pt x="1091328" y="189785"/>
                  <a:pt x="1085996" y="192318"/>
                  <a:pt x="1081088" y="195263"/>
                </a:cubicBezTo>
                <a:cubicBezTo>
                  <a:pt x="1070113" y="201848"/>
                  <a:pt x="1058235" y="206973"/>
                  <a:pt x="1047750" y="214313"/>
                </a:cubicBezTo>
                <a:cubicBezTo>
                  <a:pt x="1029679" y="226963"/>
                  <a:pt x="1038843" y="229696"/>
                  <a:pt x="1019175" y="238125"/>
                </a:cubicBezTo>
                <a:cubicBezTo>
                  <a:pt x="1013159" y="240703"/>
                  <a:pt x="1006475" y="241300"/>
                  <a:pt x="1000125" y="242888"/>
                </a:cubicBezTo>
                <a:cubicBezTo>
                  <a:pt x="980637" y="255880"/>
                  <a:pt x="961292" y="269631"/>
                  <a:pt x="938213" y="276225"/>
                </a:cubicBezTo>
                <a:cubicBezTo>
                  <a:pt x="927100" y="279400"/>
                  <a:pt x="915737" y="281800"/>
                  <a:pt x="904875" y="285750"/>
                </a:cubicBezTo>
                <a:cubicBezTo>
                  <a:pt x="879472" y="294988"/>
                  <a:pt x="890860" y="297588"/>
                  <a:pt x="862013" y="304800"/>
                </a:cubicBezTo>
                <a:cubicBezTo>
                  <a:pt x="851123" y="307523"/>
                  <a:pt x="839788" y="307975"/>
                  <a:pt x="828675" y="309563"/>
                </a:cubicBezTo>
                <a:cubicBezTo>
                  <a:pt x="820738" y="312738"/>
                  <a:pt x="813265" y="317513"/>
                  <a:pt x="804863" y="319088"/>
                </a:cubicBezTo>
                <a:cubicBezTo>
                  <a:pt x="787629" y="322319"/>
                  <a:pt x="769931" y="322188"/>
                  <a:pt x="752475" y="323850"/>
                </a:cubicBezTo>
                <a:lnTo>
                  <a:pt x="704850" y="328613"/>
                </a:lnTo>
                <a:cubicBezTo>
                  <a:pt x="638588" y="345179"/>
                  <a:pt x="693839" y="333540"/>
                  <a:pt x="609600" y="342900"/>
                </a:cubicBezTo>
                <a:cubicBezTo>
                  <a:pt x="600003" y="343966"/>
                  <a:pt x="590638" y="346747"/>
                  <a:pt x="581025" y="347663"/>
                </a:cubicBezTo>
                <a:cubicBezTo>
                  <a:pt x="557267" y="349926"/>
                  <a:pt x="533400" y="350838"/>
                  <a:pt x="509588" y="352425"/>
                </a:cubicBezTo>
                <a:cubicBezTo>
                  <a:pt x="435920" y="370842"/>
                  <a:pt x="505608" y="354808"/>
                  <a:pt x="438150" y="366713"/>
                </a:cubicBezTo>
                <a:cubicBezTo>
                  <a:pt x="359266" y="380634"/>
                  <a:pt x="391430" y="381663"/>
                  <a:pt x="276225" y="390525"/>
                </a:cubicBezTo>
                <a:cubicBezTo>
                  <a:pt x="231878" y="393936"/>
                  <a:pt x="187325" y="393700"/>
                  <a:pt x="142875" y="395288"/>
                </a:cubicBezTo>
                <a:cubicBezTo>
                  <a:pt x="130175" y="396875"/>
                  <a:pt x="117367" y="397760"/>
                  <a:pt x="104775" y="400050"/>
                </a:cubicBezTo>
                <a:cubicBezTo>
                  <a:pt x="99836" y="400948"/>
                  <a:pt x="95411" y="403828"/>
                  <a:pt x="90488" y="404813"/>
                </a:cubicBezTo>
                <a:cubicBezTo>
                  <a:pt x="79481" y="407014"/>
                  <a:pt x="68223" y="407730"/>
                  <a:pt x="57150" y="409575"/>
                </a:cubicBezTo>
                <a:cubicBezTo>
                  <a:pt x="49166" y="410906"/>
                  <a:pt x="41405" y="413666"/>
                  <a:pt x="33338" y="414338"/>
                </a:cubicBezTo>
                <a:cubicBezTo>
                  <a:pt x="22264" y="415261"/>
                  <a:pt x="11113" y="414338"/>
                  <a:pt x="0" y="4143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rot="10800000" flipV="1">
            <a:off x="2857488" y="500042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14678" y="285728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JScrollPane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084264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ButtonGroup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버튼 컴포넌트를 묶을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묶여진 컴포넌트는 여러 개중 하나만 선택 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non-visual component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1.</a:t>
            </a:r>
            <a:r>
              <a:rPr lang="ko-KR" altLang="en-US" sz="1600" dirty="0" smtClean="0"/>
              <a:t>묶여질 컴포넌트 생성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JRadioButton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jrb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JRadiButton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타이틀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2.ButtonGroup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ButtonGroup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bg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ButtonGroup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  <a:p>
            <a:r>
              <a:rPr lang="en-US" altLang="ko-KR" sz="1600" dirty="0" smtClean="0"/>
              <a:t> 3. </a:t>
            </a:r>
            <a:r>
              <a:rPr lang="ko-KR" altLang="en-US" sz="1600" dirty="0" smtClean="0"/>
              <a:t>묶여질 </a:t>
            </a:r>
            <a:r>
              <a:rPr lang="ko-KR" altLang="en-US" sz="1600" dirty="0" err="1" smtClean="0"/>
              <a:t>컴포넌튼를</a:t>
            </a:r>
            <a:r>
              <a:rPr lang="ko-KR" altLang="en-US" sz="1600" dirty="0" smtClean="0"/>
              <a:t> 추가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bg.add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컴포넌트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*Menu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프로그램에서 제공하는 기능을 묶어서 보여주고 사용할 수 있도록 해주는 컴포넌트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MenuBar</a:t>
            </a:r>
            <a:r>
              <a:rPr lang="en-US" altLang="ko-KR" sz="1600" dirty="0" smtClean="0"/>
              <a:t>, Menu, </a:t>
            </a:r>
            <a:r>
              <a:rPr lang="en-US" altLang="ko-KR" sz="1600" dirty="0" err="1" smtClean="0"/>
              <a:t>MenuItem</a:t>
            </a:r>
            <a:r>
              <a:rPr lang="ko-KR" altLang="en-US" sz="1600" dirty="0" smtClean="0"/>
              <a:t>으로 구성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500702"/>
            <a:ext cx="5857916" cy="117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직선 연결선 13"/>
          <p:cNvCxnSpPr/>
          <p:nvPr/>
        </p:nvCxnSpPr>
        <p:spPr>
          <a:xfrm>
            <a:off x="571472" y="5600718"/>
            <a:ext cx="58579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5754" y="5715016"/>
            <a:ext cx="58579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5400000">
            <a:off x="4643438" y="542926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86314" y="5072074"/>
            <a:ext cx="1798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MenuBar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JMenuBar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10800000" flipV="1">
            <a:off x="714348" y="5357826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5400000">
            <a:off x="857224" y="542926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4348" y="5143512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Menu, </a:t>
            </a:r>
            <a:r>
              <a:rPr lang="en-US" altLang="ko-KR" sz="1400" dirty="0" err="1" smtClean="0"/>
              <a:t>JMenu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 rot="10800000" flipV="1">
            <a:off x="1285852" y="5429264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0800000" flipV="1">
            <a:off x="1357290" y="5429264"/>
            <a:ext cx="85725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5400000">
            <a:off x="1142976" y="5500702"/>
            <a:ext cx="114300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38254" y="5143512"/>
            <a:ext cx="2018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MenuItem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JMenuItem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434740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사용법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1.JMenuBar 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JMenuBar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jmb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JMenuBar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2.JMenu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JMenu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jm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JMenu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3.JMenuItem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JMenuItem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jmi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JMenuItem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메시지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4. </a:t>
            </a:r>
            <a:r>
              <a:rPr lang="en-US" altLang="ko-KR" sz="1600" dirty="0" err="1" smtClean="0"/>
              <a:t>JMenu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JMenuItem</a:t>
            </a:r>
            <a:r>
              <a:rPr lang="ko-KR" altLang="en-US" sz="1600" dirty="0" smtClean="0"/>
              <a:t>배치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jm.add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jmi</a:t>
            </a:r>
            <a:r>
              <a:rPr lang="en-US" altLang="ko-KR" sz="1600" dirty="0" smtClean="0"/>
              <a:t> 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구분선 넣기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jm.addSeparator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5. </a:t>
            </a:r>
            <a:r>
              <a:rPr lang="en-US" altLang="ko-KR" sz="1600" dirty="0" err="1" smtClean="0"/>
              <a:t>JMenuBar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JMenu</a:t>
            </a:r>
            <a:r>
              <a:rPr lang="ko-KR" altLang="en-US" sz="1600" dirty="0" smtClean="0"/>
              <a:t>배치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jmb.add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jm</a:t>
            </a:r>
            <a:r>
              <a:rPr lang="en-US" altLang="ko-KR" sz="1600" dirty="0" smtClean="0"/>
              <a:t> );</a:t>
            </a:r>
          </a:p>
          <a:p>
            <a:r>
              <a:rPr lang="en-US" altLang="ko-KR" sz="1600" dirty="0" smtClean="0"/>
              <a:t>   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6.JFrame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JMenuBar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setJMenuBar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jmb</a:t>
            </a:r>
            <a:r>
              <a:rPr lang="en-US" altLang="ko-KR" sz="1600" dirty="0" smtClean="0"/>
              <a:t> );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</a:p>
          <a:p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357686" y="1000108"/>
            <a:ext cx="31432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357686" y="1285860"/>
            <a:ext cx="31432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71934" y="1714488"/>
            <a:ext cx="57150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4572000" y="2714620"/>
            <a:ext cx="1071570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메시</a:t>
            </a:r>
            <a:r>
              <a:rPr lang="ko-KR" altLang="en-US" sz="1200" dirty="0"/>
              <a:t>지</a:t>
            </a:r>
          </a:p>
        </p:txBody>
      </p:sp>
      <p:sp>
        <p:nvSpPr>
          <p:cNvPr id="12" name="자유형 11"/>
          <p:cNvSpPr/>
          <p:nvPr/>
        </p:nvSpPr>
        <p:spPr>
          <a:xfrm>
            <a:off x="4361167" y="1938338"/>
            <a:ext cx="644221" cy="781050"/>
          </a:xfrm>
          <a:custGeom>
            <a:avLst/>
            <a:gdLst>
              <a:gd name="connsiteX0" fmla="*/ 606121 w 644221"/>
              <a:gd name="connsiteY0" fmla="*/ 781050 h 781050"/>
              <a:gd name="connsiteX1" fmla="*/ 620408 w 644221"/>
              <a:gd name="connsiteY1" fmla="*/ 776287 h 781050"/>
              <a:gd name="connsiteX2" fmla="*/ 629933 w 644221"/>
              <a:gd name="connsiteY2" fmla="*/ 742950 h 781050"/>
              <a:gd name="connsiteX3" fmla="*/ 634696 w 644221"/>
              <a:gd name="connsiteY3" fmla="*/ 714375 h 781050"/>
              <a:gd name="connsiteX4" fmla="*/ 644221 w 644221"/>
              <a:gd name="connsiteY4" fmla="*/ 657225 h 781050"/>
              <a:gd name="connsiteX5" fmla="*/ 639458 w 644221"/>
              <a:gd name="connsiteY5" fmla="*/ 504825 h 781050"/>
              <a:gd name="connsiteX6" fmla="*/ 629933 w 644221"/>
              <a:gd name="connsiteY6" fmla="*/ 485775 h 781050"/>
              <a:gd name="connsiteX7" fmla="*/ 615646 w 644221"/>
              <a:gd name="connsiteY7" fmla="*/ 476250 h 781050"/>
              <a:gd name="connsiteX8" fmla="*/ 582308 w 644221"/>
              <a:gd name="connsiteY8" fmla="*/ 447675 h 781050"/>
              <a:gd name="connsiteX9" fmla="*/ 353708 w 644221"/>
              <a:gd name="connsiteY9" fmla="*/ 442912 h 781050"/>
              <a:gd name="connsiteX10" fmla="*/ 301321 w 644221"/>
              <a:gd name="connsiteY10" fmla="*/ 438150 h 781050"/>
              <a:gd name="connsiteX11" fmla="*/ 272746 w 644221"/>
              <a:gd name="connsiteY11" fmla="*/ 428625 h 781050"/>
              <a:gd name="connsiteX12" fmla="*/ 206071 w 644221"/>
              <a:gd name="connsiteY12" fmla="*/ 414337 h 781050"/>
              <a:gd name="connsiteX13" fmla="*/ 153683 w 644221"/>
              <a:gd name="connsiteY13" fmla="*/ 400050 h 781050"/>
              <a:gd name="connsiteX14" fmla="*/ 115583 w 644221"/>
              <a:gd name="connsiteY14" fmla="*/ 381000 h 781050"/>
              <a:gd name="connsiteX15" fmla="*/ 82246 w 644221"/>
              <a:gd name="connsiteY15" fmla="*/ 361950 h 781050"/>
              <a:gd name="connsiteX16" fmla="*/ 67958 w 644221"/>
              <a:gd name="connsiteY16" fmla="*/ 347662 h 781050"/>
              <a:gd name="connsiteX17" fmla="*/ 53671 w 644221"/>
              <a:gd name="connsiteY17" fmla="*/ 338137 h 781050"/>
              <a:gd name="connsiteX18" fmla="*/ 25096 w 644221"/>
              <a:gd name="connsiteY18" fmla="*/ 300037 h 781050"/>
              <a:gd name="connsiteX19" fmla="*/ 10808 w 644221"/>
              <a:gd name="connsiteY19" fmla="*/ 247650 h 781050"/>
              <a:gd name="connsiteX20" fmla="*/ 6046 w 644221"/>
              <a:gd name="connsiteY20" fmla="*/ 223837 h 781050"/>
              <a:gd name="connsiteX21" fmla="*/ 1283 w 644221"/>
              <a:gd name="connsiteY21" fmla="*/ 180975 h 781050"/>
              <a:gd name="connsiteX22" fmla="*/ 1283 w 644221"/>
              <a:gd name="connsiteY22" fmla="*/ 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44221" h="781050">
                <a:moveTo>
                  <a:pt x="606121" y="781050"/>
                </a:moveTo>
                <a:cubicBezTo>
                  <a:pt x="610883" y="779462"/>
                  <a:pt x="617747" y="780544"/>
                  <a:pt x="620408" y="776287"/>
                </a:cubicBezTo>
                <a:cubicBezTo>
                  <a:pt x="626533" y="766487"/>
                  <a:pt x="627334" y="754211"/>
                  <a:pt x="629933" y="742950"/>
                </a:cubicBezTo>
                <a:cubicBezTo>
                  <a:pt x="632104" y="733541"/>
                  <a:pt x="632969" y="723876"/>
                  <a:pt x="634696" y="714375"/>
                </a:cubicBezTo>
                <a:cubicBezTo>
                  <a:pt x="643979" y="663318"/>
                  <a:pt x="635096" y="721091"/>
                  <a:pt x="644221" y="657225"/>
                </a:cubicBezTo>
                <a:cubicBezTo>
                  <a:pt x="642633" y="606425"/>
                  <a:pt x="643679" y="555474"/>
                  <a:pt x="639458" y="504825"/>
                </a:cubicBezTo>
                <a:cubicBezTo>
                  <a:pt x="638868" y="497750"/>
                  <a:pt x="634478" y="491229"/>
                  <a:pt x="629933" y="485775"/>
                </a:cubicBezTo>
                <a:cubicBezTo>
                  <a:pt x="626269" y="481378"/>
                  <a:pt x="620043" y="479914"/>
                  <a:pt x="615646" y="476250"/>
                </a:cubicBezTo>
                <a:cubicBezTo>
                  <a:pt x="609813" y="471389"/>
                  <a:pt x="590168" y="448280"/>
                  <a:pt x="582308" y="447675"/>
                </a:cubicBezTo>
                <a:cubicBezTo>
                  <a:pt x="506316" y="441829"/>
                  <a:pt x="429908" y="444500"/>
                  <a:pt x="353708" y="442912"/>
                </a:cubicBezTo>
                <a:cubicBezTo>
                  <a:pt x="336246" y="441325"/>
                  <a:pt x="318589" y="441197"/>
                  <a:pt x="301321" y="438150"/>
                </a:cubicBezTo>
                <a:cubicBezTo>
                  <a:pt x="291434" y="436405"/>
                  <a:pt x="282486" y="431060"/>
                  <a:pt x="272746" y="428625"/>
                </a:cubicBezTo>
                <a:cubicBezTo>
                  <a:pt x="272217" y="428493"/>
                  <a:pt x="219191" y="418710"/>
                  <a:pt x="206071" y="414337"/>
                </a:cubicBezTo>
                <a:cubicBezTo>
                  <a:pt x="160186" y="399042"/>
                  <a:pt x="205495" y="408684"/>
                  <a:pt x="153683" y="400050"/>
                </a:cubicBezTo>
                <a:cubicBezTo>
                  <a:pt x="133666" y="393377"/>
                  <a:pt x="138074" y="395994"/>
                  <a:pt x="115583" y="381000"/>
                </a:cubicBezTo>
                <a:cubicBezTo>
                  <a:pt x="86749" y="361777"/>
                  <a:pt x="107711" y="370438"/>
                  <a:pt x="82246" y="361950"/>
                </a:cubicBezTo>
                <a:cubicBezTo>
                  <a:pt x="77483" y="357187"/>
                  <a:pt x="73132" y="351974"/>
                  <a:pt x="67958" y="347662"/>
                </a:cubicBezTo>
                <a:cubicBezTo>
                  <a:pt x="63561" y="343998"/>
                  <a:pt x="57500" y="342391"/>
                  <a:pt x="53671" y="338137"/>
                </a:cubicBezTo>
                <a:cubicBezTo>
                  <a:pt x="43051" y="326337"/>
                  <a:pt x="25096" y="300037"/>
                  <a:pt x="25096" y="300037"/>
                </a:cubicBezTo>
                <a:cubicBezTo>
                  <a:pt x="18253" y="279510"/>
                  <a:pt x="16179" y="274507"/>
                  <a:pt x="10808" y="247650"/>
                </a:cubicBezTo>
                <a:cubicBezTo>
                  <a:pt x="9221" y="239712"/>
                  <a:pt x="7191" y="231850"/>
                  <a:pt x="6046" y="223837"/>
                </a:cubicBezTo>
                <a:cubicBezTo>
                  <a:pt x="4013" y="209606"/>
                  <a:pt x="1589" y="195347"/>
                  <a:pt x="1283" y="180975"/>
                </a:cubicBezTo>
                <a:cubicBezTo>
                  <a:pt x="0" y="120664"/>
                  <a:pt x="1283" y="60325"/>
                  <a:pt x="1283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4438650" y="1228725"/>
            <a:ext cx="252140" cy="490538"/>
          </a:xfrm>
          <a:custGeom>
            <a:avLst/>
            <a:gdLst>
              <a:gd name="connsiteX0" fmla="*/ 0 w 252140"/>
              <a:gd name="connsiteY0" fmla="*/ 490538 h 490538"/>
              <a:gd name="connsiteX1" fmla="*/ 9525 w 252140"/>
              <a:gd name="connsiteY1" fmla="*/ 438150 h 490538"/>
              <a:gd name="connsiteX2" fmla="*/ 19050 w 252140"/>
              <a:gd name="connsiteY2" fmla="*/ 423863 h 490538"/>
              <a:gd name="connsiteX3" fmla="*/ 28575 w 252140"/>
              <a:gd name="connsiteY3" fmla="*/ 404813 h 490538"/>
              <a:gd name="connsiteX4" fmla="*/ 42863 w 252140"/>
              <a:gd name="connsiteY4" fmla="*/ 395288 h 490538"/>
              <a:gd name="connsiteX5" fmla="*/ 61913 w 252140"/>
              <a:gd name="connsiteY5" fmla="*/ 366713 h 490538"/>
              <a:gd name="connsiteX6" fmla="*/ 71438 w 252140"/>
              <a:gd name="connsiteY6" fmla="*/ 352425 h 490538"/>
              <a:gd name="connsiteX7" fmla="*/ 90488 w 252140"/>
              <a:gd name="connsiteY7" fmla="*/ 333375 h 490538"/>
              <a:gd name="connsiteX8" fmla="*/ 100013 w 252140"/>
              <a:gd name="connsiteY8" fmla="*/ 319088 h 490538"/>
              <a:gd name="connsiteX9" fmla="*/ 114300 w 252140"/>
              <a:gd name="connsiteY9" fmla="*/ 304800 h 490538"/>
              <a:gd name="connsiteX10" fmla="*/ 123825 w 252140"/>
              <a:gd name="connsiteY10" fmla="*/ 290513 h 490538"/>
              <a:gd name="connsiteX11" fmla="*/ 180975 w 252140"/>
              <a:gd name="connsiteY11" fmla="*/ 242888 h 490538"/>
              <a:gd name="connsiteX12" fmla="*/ 204788 w 252140"/>
              <a:gd name="connsiteY12" fmla="*/ 214313 h 490538"/>
              <a:gd name="connsiteX13" fmla="*/ 223838 w 252140"/>
              <a:gd name="connsiteY13" fmla="*/ 185738 h 490538"/>
              <a:gd name="connsiteX14" fmla="*/ 238125 w 252140"/>
              <a:gd name="connsiteY14" fmla="*/ 152400 h 490538"/>
              <a:gd name="connsiteX15" fmla="*/ 242888 w 252140"/>
              <a:gd name="connsiteY15" fmla="*/ 128588 h 490538"/>
              <a:gd name="connsiteX16" fmla="*/ 247650 w 252140"/>
              <a:gd name="connsiteY16" fmla="*/ 0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2140" h="490538">
                <a:moveTo>
                  <a:pt x="0" y="490538"/>
                </a:moveTo>
                <a:cubicBezTo>
                  <a:pt x="534" y="487336"/>
                  <a:pt x="7530" y="443469"/>
                  <a:pt x="9525" y="438150"/>
                </a:cubicBezTo>
                <a:cubicBezTo>
                  <a:pt x="11535" y="432791"/>
                  <a:pt x="16210" y="428833"/>
                  <a:pt x="19050" y="423863"/>
                </a:cubicBezTo>
                <a:cubicBezTo>
                  <a:pt x="22572" y="417699"/>
                  <a:pt x="24030" y="410267"/>
                  <a:pt x="28575" y="404813"/>
                </a:cubicBezTo>
                <a:cubicBezTo>
                  <a:pt x="32239" y="400416"/>
                  <a:pt x="38100" y="398463"/>
                  <a:pt x="42863" y="395288"/>
                </a:cubicBezTo>
                <a:cubicBezTo>
                  <a:pt x="51232" y="370178"/>
                  <a:pt x="42093" y="390496"/>
                  <a:pt x="61913" y="366713"/>
                </a:cubicBezTo>
                <a:cubicBezTo>
                  <a:pt x="65577" y="362316"/>
                  <a:pt x="67713" y="356771"/>
                  <a:pt x="71438" y="352425"/>
                </a:cubicBezTo>
                <a:cubicBezTo>
                  <a:pt x="77282" y="345607"/>
                  <a:pt x="84644" y="340193"/>
                  <a:pt x="90488" y="333375"/>
                </a:cubicBezTo>
                <a:cubicBezTo>
                  <a:pt x="94213" y="329029"/>
                  <a:pt x="96349" y="323485"/>
                  <a:pt x="100013" y="319088"/>
                </a:cubicBezTo>
                <a:cubicBezTo>
                  <a:pt x="104325" y="313914"/>
                  <a:pt x="109988" y="309974"/>
                  <a:pt x="114300" y="304800"/>
                </a:cubicBezTo>
                <a:cubicBezTo>
                  <a:pt x="117964" y="300403"/>
                  <a:pt x="119479" y="294238"/>
                  <a:pt x="123825" y="290513"/>
                </a:cubicBezTo>
                <a:cubicBezTo>
                  <a:pt x="157754" y="261431"/>
                  <a:pt x="146795" y="294159"/>
                  <a:pt x="180975" y="242888"/>
                </a:cubicBezTo>
                <a:cubicBezTo>
                  <a:pt x="215007" y="191838"/>
                  <a:pt x="162012" y="269309"/>
                  <a:pt x="204788" y="214313"/>
                </a:cubicBezTo>
                <a:cubicBezTo>
                  <a:pt x="211816" y="205277"/>
                  <a:pt x="223838" y="185738"/>
                  <a:pt x="223838" y="185738"/>
                </a:cubicBezTo>
                <a:cubicBezTo>
                  <a:pt x="243145" y="108504"/>
                  <a:pt x="213464" y="218160"/>
                  <a:pt x="238125" y="152400"/>
                </a:cubicBezTo>
                <a:cubicBezTo>
                  <a:pt x="240967" y="144821"/>
                  <a:pt x="241557" y="136572"/>
                  <a:pt x="242888" y="128588"/>
                </a:cubicBezTo>
                <a:cubicBezTo>
                  <a:pt x="252140" y="73078"/>
                  <a:pt x="247650" y="80286"/>
                  <a:pt x="24765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4929222" cy="2357454"/>
          </a:xfrm>
          <a:prstGeom prst="rect">
            <a:avLst/>
          </a:prstGeom>
          <a:ln>
            <a:tailEnd type="triangle"/>
          </a:ln>
        </p:spPr>
      </p:pic>
      <p:sp>
        <p:nvSpPr>
          <p:cNvPr id="4" name="TextBox 3"/>
          <p:cNvSpPr txBox="1"/>
          <p:nvPr/>
        </p:nvSpPr>
        <p:spPr>
          <a:xfrm>
            <a:off x="285720" y="214290"/>
            <a:ext cx="72541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숙제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패키지명은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kr.co.sist.menu</a:t>
            </a:r>
            <a:r>
              <a:rPr lang="ko-KR" altLang="en-US" sz="1400" dirty="0" smtClean="0"/>
              <a:t>이고 파일명은 </a:t>
            </a:r>
            <a:r>
              <a:rPr lang="en-US" altLang="ko-KR" sz="1400" dirty="0" err="1" smtClean="0"/>
              <a:t>JavaMemo</a:t>
            </a:r>
            <a:r>
              <a:rPr lang="ko-KR" altLang="en-US" sz="1400" dirty="0" smtClean="0"/>
              <a:t>라는 이름으로 아래의 디자인을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</a:t>
            </a:r>
            <a:r>
              <a:rPr lang="ko-KR" altLang="en-US" sz="1400" dirty="0" smtClean="0"/>
              <a:t>가지는 클래스를 생성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실행은 </a:t>
            </a:r>
            <a:r>
              <a:rPr lang="en-US" altLang="ko-KR" sz="1400" dirty="0" err="1" smtClean="0"/>
              <a:t>RunJavaMemo</a:t>
            </a:r>
            <a:r>
              <a:rPr lang="ko-KR" altLang="en-US" sz="1400" dirty="0" smtClean="0"/>
              <a:t>클래스에서 실행한다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714348" y="1071546"/>
            <a:ext cx="46434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14348" y="1355710"/>
            <a:ext cx="46434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5786" y="1142984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파일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5786" y="1357298"/>
            <a:ext cx="928694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새글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열기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저장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종</a:t>
            </a:r>
            <a:r>
              <a:rPr lang="ko-KR" altLang="en-US" sz="1200" dirty="0">
                <a:solidFill>
                  <a:schemeClr val="tx1"/>
                </a:solidFill>
              </a:rPr>
              <a:t>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85918" y="1357298"/>
            <a:ext cx="114300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메모장정보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85786" y="1571612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428728" y="1142984"/>
            <a:ext cx="85725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도움</a:t>
            </a:r>
            <a:r>
              <a:rPr lang="ko-KR" altLang="en-US" sz="1200" dirty="0">
                <a:solidFill>
                  <a:schemeClr val="tx1"/>
                </a:solidFill>
              </a:rPr>
              <a:t>말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785786" y="1941503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0800000" flipV="1">
            <a:off x="4429124" y="1500174"/>
            <a:ext cx="157163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29322" y="1335273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JTextArea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err="1" smtClean="0"/>
              <a:t>스크롤바가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있어야함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2285992"/>
            <a:ext cx="305275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4143380"/>
            <a:ext cx="392909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714348" y="45005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1500166" y="4500570"/>
            <a:ext cx="114300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14348" y="48357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</a:t>
            </a:r>
            <a:r>
              <a:rPr lang="ko-KR" altLang="en-US" sz="1400" dirty="0"/>
              <a:t>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500166" y="4835735"/>
            <a:ext cx="114300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2428860" y="4929198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14348" y="51929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성</a:t>
            </a:r>
            <a:r>
              <a:rPr lang="ko-KR" altLang="en-US" sz="1400" dirty="0"/>
              <a:t>별</a:t>
            </a:r>
          </a:p>
        </p:txBody>
      </p:sp>
      <p:sp>
        <p:nvSpPr>
          <p:cNvPr id="26" name="타원 25"/>
          <p:cNvSpPr/>
          <p:nvPr/>
        </p:nvSpPr>
        <p:spPr>
          <a:xfrm>
            <a:off x="1564592" y="5264363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36030" y="519292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남</a:t>
            </a:r>
            <a:endParaRPr lang="ko-KR" altLang="en-US" sz="1400" dirty="0"/>
          </a:p>
        </p:txBody>
      </p:sp>
      <p:sp>
        <p:nvSpPr>
          <p:cNvPr id="28" name="타원 27"/>
          <p:cNvSpPr/>
          <p:nvPr/>
        </p:nvSpPr>
        <p:spPr>
          <a:xfrm>
            <a:off x="1993220" y="5264363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64658" y="519292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4348" y="55501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전화번</a:t>
            </a:r>
            <a:r>
              <a:rPr lang="ko-KR" altLang="en-US" sz="1400" dirty="0"/>
              <a:t>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571604" y="5550115"/>
            <a:ext cx="114300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786050" y="4500570"/>
            <a:ext cx="1643074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214414" y="6072206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입력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1928794" y="6072206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변</a:t>
            </a:r>
            <a:r>
              <a:rPr lang="ko-KR" altLang="en-US" sz="1400" dirty="0"/>
              <a:t>경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643174" y="6072206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삭</a:t>
            </a:r>
            <a:r>
              <a:rPr lang="ko-KR" altLang="en-US" sz="1400"/>
              <a:t>제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3357554" y="6072206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종</a:t>
            </a:r>
            <a:r>
              <a:rPr lang="ko-KR" altLang="en-US" sz="1400" dirty="0"/>
              <a:t>료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rot="5400000">
            <a:off x="1893075" y="4107661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3108" y="3714752"/>
            <a:ext cx="57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J.T.F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rot="10800000" flipV="1">
            <a:off x="4143372" y="4357694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29190" y="4131238"/>
            <a:ext cx="298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J.T.A : </a:t>
            </a:r>
            <a:r>
              <a:rPr lang="ko-KR" altLang="en-US" dirty="0" err="1" smtClean="0"/>
              <a:t>스크롤바가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있어야함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 rot="5400000">
            <a:off x="2214546" y="4071942"/>
            <a:ext cx="100013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28926" y="3714752"/>
            <a:ext cx="252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J.C.B : 20~35</a:t>
            </a:r>
            <a:r>
              <a:rPr lang="ko-KR" altLang="en-US" dirty="0" smtClean="0"/>
              <a:t>까지 제공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 rot="16200000" flipV="1">
            <a:off x="1714480" y="6357958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00232" y="6560130"/>
            <a:ext cx="44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J.B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2910" y="40719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숙</a:t>
            </a:r>
            <a:r>
              <a:rPr lang="ko-KR" altLang="en-US" sz="1400" dirty="0"/>
              <a:t>제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8120" y="3447636"/>
            <a:ext cx="5905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수동배치를 사용하여 아래의 디자인을 가지는 클래스를 작성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72066" y="5000636"/>
            <a:ext cx="19623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TestTemp</a:t>
            </a:r>
            <a:endParaRPr lang="en-US" altLang="ko-KR" dirty="0" smtClean="0"/>
          </a:p>
          <a:p>
            <a:r>
              <a:rPr lang="en-US" altLang="ko-KR" dirty="0" smtClean="0"/>
              <a:t>age</a:t>
            </a:r>
          </a:p>
          <a:p>
            <a:r>
              <a:rPr lang="ko-KR" altLang="en-US" dirty="0" err="1" smtClean="0"/>
              <a:t>데이터형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하는일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intAge</a:t>
            </a:r>
            <a:endParaRPr lang="en-US" altLang="ko-KR" dirty="0" smtClean="0"/>
          </a:p>
          <a:p>
            <a:r>
              <a:rPr lang="en-US" altLang="ko-KR" dirty="0" err="1" smtClean="0"/>
              <a:t>doubleHeight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621</Words>
  <Application>Microsoft Office PowerPoint</Application>
  <PresentationFormat>화면 슬라이드 쇼(4:3)</PresentationFormat>
  <Paragraphs>187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59</cp:revision>
  <dcterms:created xsi:type="dcterms:W3CDTF">2023-07-11T01:12:49Z</dcterms:created>
  <dcterms:modified xsi:type="dcterms:W3CDTF">2023-07-12T00:42:22Z</dcterms:modified>
</cp:coreProperties>
</file>