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583" autoAdjust="0"/>
    <p:restoredTop sz="93403" autoAdjust="0"/>
  </p:normalViewPr>
  <p:slideViewPr>
    <p:cSldViewPr>
      <p:cViewPr>
        <p:scale>
          <a:sx n="200" d="100"/>
          <a:sy n="200" d="100"/>
        </p:scale>
        <p:origin x="444" y="23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5044-46A5-45A2-A912-12BE201E4DAE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C5FE-CB20-4A06-B3FD-59B7E12AE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5044-46A5-45A2-A912-12BE201E4DAE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C5FE-CB20-4A06-B3FD-59B7E12AE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5044-46A5-45A2-A912-12BE201E4DAE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C5FE-CB20-4A06-B3FD-59B7E12AE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5044-46A5-45A2-A912-12BE201E4DAE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C5FE-CB20-4A06-B3FD-59B7E12AE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5044-46A5-45A2-A912-12BE201E4DAE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C5FE-CB20-4A06-B3FD-59B7E12AE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5044-46A5-45A2-A912-12BE201E4DAE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C5FE-CB20-4A06-B3FD-59B7E12AE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5044-46A5-45A2-A912-12BE201E4DAE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C5FE-CB20-4A06-B3FD-59B7E12AE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5044-46A5-45A2-A912-12BE201E4DAE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C5FE-CB20-4A06-B3FD-59B7E12AE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5044-46A5-45A2-A912-12BE201E4DAE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C5FE-CB20-4A06-B3FD-59B7E12AE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5044-46A5-45A2-A912-12BE201E4DAE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C5FE-CB20-4A06-B3FD-59B7E12AE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5044-46A5-45A2-A912-12BE201E4DAE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C5FE-CB20-4A06-B3FD-59B7E12AE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5044-46A5-45A2-A912-12BE201E4DAE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0C5FE-CB20-4A06-B3FD-59B7E12AE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043642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*select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테이블에서 모든 레코드의 특정 </a:t>
            </a:r>
            <a:r>
              <a:rPr lang="ko-KR" altLang="en-US" sz="1600" dirty="0" err="1" smtClean="0"/>
              <a:t>컬럼을</a:t>
            </a:r>
            <a:r>
              <a:rPr lang="ko-KR" altLang="en-US" sz="1600" dirty="0" smtClean="0"/>
              <a:t> 검색하는 </a:t>
            </a:r>
            <a:r>
              <a:rPr lang="en-US" altLang="ko-KR" sz="1600" dirty="0" smtClean="0"/>
              <a:t>DML </a:t>
            </a:r>
            <a:r>
              <a:rPr lang="ko-KR" altLang="en-US" sz="1600" dirty="0" err="1" smtClean="0"/>
              <a:t>쿼리문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select   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 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연산자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from     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     where    </a:t>
            </a:r>
            <a:r>
              <a:rPr lang="ko-KR" altLang="en-US" sz="1600" dirty="0" smtClean="0"/>
              <a:t>검색조건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group by </a:t>
            </a:r>
            <a:r>
              <a:rPr lang="ko-KR" altLang="en-US" sz="1600" dirty="0" smtClean="0"/>
              <a:t>그룹으로 묶을 </a:t>
            </a:r>
            <a:r>
              <a:rPr lang="ko-KR" altLang="en-US" sz="1600" dirty="0" err="1" smtClean="0"/>
              <a:t>컬럼명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having   </a:t>
            </a:r>
            <a:r>
              <a:rPr lang="ko-KR" altLang="en-US" sz="1600" dirty="0" smtClean="0"/>
              <a:t>그룹으로 묶을 조건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order by  </a:t>
            </a:r>
            <a:r>
              <a:rPr lang="ko-KR" altLang="en-US" sz="1600" dirty="0" err="1" smtClean="0"/>
              <a:t>정렬할컬럼명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*update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-DML </a:t>
            </a:r>
            <a:r>
              <a:rPr lang="ko-KR" altLang="en-US" sz="1600" dirty="0" smtClean="0"/>
              <a:t>중 하나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-Transaction </a:t>
            </a:r>
            <a:r>
              <a:rPr lang="ko-KR" altLang="en-US" sz="1600" dirty="0" smtClean="0"/>
              <a:t>대상쿼리</a:t>
            </a:r>
            <a:r>
              <a:rPr lang="en-US" altLang="ko-KR" sz="1600" dirty="0" smtClean="0"/>
              <a:t>( commit, rollback 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최소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건에서부터 최대 검색된 레코드 건까지 변경된다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update   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set	       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변경할값</a:t>
            </a:r>
            <a:r>
              <a:rPr lang="en-US" altLang="ko-KR" sz="1600" dirty="0" smtClean="0"/>
              <a:t>, , , , , 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where    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찾을값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5" name="왼쪽 중괄호 4"/>
          <p:cNvSpPr/>
          <p:nvPr/>
        </p:nvSpPr>
        <p:spPr>
          <a:xfrm>
            <a:off x="1000100" y="1643050"/>
            <a:ext cx="71438" cy="4286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857224" y="242886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57224" y="271462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892943" y="282177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00100" y="2928934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8662" y="321468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2844" y="1571612"/>
            <a:ext cx="9973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필수</a:t>
            </a:r>
            <a:endParaRPr lang="en-US" altLang="ko-KR" sz="1100" b="1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모든 레코드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ko-KR" altLang="en-US" sz="1100" dirty="0" smtClean="0"/>
              <a:t>검색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71406" y="221455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검색조건에 </a:t>
            </a:r>
            <a:endParaRPr lang="en-US" altLang="ko-KR" sz="1100" dirty="0" smtClean="0"/>
          </a:p>
          <a:p>
            <a:r>
              <a:rPr lang="ko-KR" altLang="en-US" sz="1100" dirty="0" smtClean="0"/>
              <a:t>맞는 </a:t>
            </a:r>
            <a:r>
              <a:rPr lang="ko-KR" altLang="en-US" sz="1100" dirty="0"/>
              <a:t>레</a:t>
            </a:r>
            <a:r>
              <a:rPr lang="ko-KR" altLang="en-US" sz="1100" dirty="0" smtClean="0"/>
              <a:t>코드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2614522"/>
            <a:ext cx="111120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그룹화</a:t>
            </a:r>
            <a:endParaRPr lang="en-US" altLang="ko-KR" sz="1100" dirty="0" smtClean="0"/>
          </a:p>
          <a:p>
            <a:r>
              <a:rPr lang="ko-KR" altLang="en-US" sz="1100" dirty="0" smtClean="0"/>
              <a:t>같은 </a:t>
            </a:r>
            <a:r>
              <a:rPr lang="ko-KR" altLang="en-US" sz="1100" dirty="0" err="1" smtClean="0"/>
              <a:t>컬럼값이</a:t>
            </a:r>
            <a:endParaRPr lang="en-US" altLang="ko-KR" sz="1100" dirty="0" smtClean="0"/>
          </a:p>
          <a:p>
            <a:r>
              <a:rPr lang="ko-KR" altLang="en-US" sz="1100" dirty="0" smtClean="0"/>
              <a:t>하나만 나온다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368" y="318602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정렬</a:t>
            </a:r>
            <a:endParaRPr lang="en-US" altLang="ko-KR" sz="1100" dirty="0" smtClean="0"/>
          </a:p>
        </p:txBody>
      </p:sp>
      <p:sp>
        <p:nvSpPr>
          <p:cNvPr id="21" name="왼쪽 중괄호 20"/>
          <p:cNvSpPr/>
          <p:nvPr/>
        </p:nvSpPr>
        <p:spPr>
          <a:xfrm>
            <a:off x="857224" y="5310203"/>
            <a:ext cx="117157" cy="357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0113" y="5286388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모든레코드</a:t>
            </a:r>
            <a:endParaRPr lang="en-US" altLang="ko-KR" sz="1100" dirty="0" smtClean="0"/>
          </a:p>
          <a:p>
            <a:r>
              <a:rPr lang="ko-KR" altLang="en-US" sz="1100" dirty="0" smtClean="0"/>
              <a:t> 변경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42844" y="573915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특정레코드</a:t>
            </a:r>
            <a:endParaRPr lang="ko-KR" altLang="en-US" sz="1100" dirty="0"/>
          </a:p>
        </p:txBody>
      </p:sp>
      <p:sp>
        <p:nvSpPr>
          <p:cNvPr id="16" name="오른쪽 중괄호 15"/>
          <p:cNvSpPr/>
          <p:nvPr/>
        </p:nvSpPr>
        <p:spPr>
          <a:xfrm>
            <a:off x="4071934" y="2357430"/>
            <a:ext cx="71438" cy="928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14810" y="2500306"/>
            <a:ext cx="270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생략해도 되지만</a:t>
            </a:r>
            <a:endParaRPr lang="en-US" altLang="ko-KR" sz="1400" dirty="0" smtClean="0"/>
          </a:p>
          <a:p>
            <a:r>
              <a:rPr lang="ko-KR" altLang="en-US" sz="1400" dirty="0" smtClean="0"/>
              <a:t>기술될 때에는 반드시 순서대로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기술되어야한다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6784871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*delete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레코드를 삭제할 때 사용하는 </a:t>
            </a:r>
            <a:r>
              <a:rPr lang="en-US" altLang="ko-KR" sz="1600" dirty="0" smtClean="0"/>
              <a:t>DML.</a:t>
            </a:r>
          </a:p>
          <a:p>
            <a:r>
              <a:rPr lang="en-US" altLang="ko-KR" sz="1600" dirty="0" smtClean="0"/>
              <a:t> -Transaction </a:t>
            </a:r>
            <a:r>
              <a:rPr lang="ko-KR" altLang="en-US" sz="1600" dirty="0" smtClean="0"/>
              <a:t>대상쿼리</a:t>
            </a:r>
            <a:r>
              <a:rPr lang="en-US" altLang="ko-KR" sz="1600" dirty="0" smtClean="0"/>
              <a:t>( commit, rollback 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최소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건에서부터 최대 검색된 레코드 건까지 삭제된다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delete from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where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찾을값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*truncate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테이블의 모든 레코드를 절삭 할 때 사용하는 </a:t>
            </a:r>
            <a:r>
              <a:rPr lang="ko-KR" altLang="en-US" sz="1600" dirty="0" err="1" smtClean="0"/>
              <a:t>쿼리문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-transaction </a:t>
            </a:r>
            <a:r>
              <a:rPr lang="ko-KR" altLang="en-US" sz="1600" dirty="0" err="1" smtClean="0"/>
              <a:t>대상쿼리문이</a:t>
            </a:r>
            <a:r>
              <a:rPr lang="ko-KR" altLang="en-US" sz="1600" dirty="0" smtClean="0"/>
              <a:t> 아님</a:t>
            </a:r>
            <a:r>
              <a:rPr lang="en-US" altLang="ko-KR" sz="1600" dirty="0" smtClean="0"/>
              <a:t>. ( commit, rollback</a:t>
            </a:r>
            <a:r>
              <a:rPr lang="ko-KR" altLang="en-US" sz="1600" dirty="0" smtClean="0"/>
              <a:t>을 할 필요가 없다</a:t>
            </a:r>
            <a:r>
              <a:rPr lang="en-US" altLang="ko-KR" sz="1600" dirty="0" smtClean="0"/>
              <a:t>. )</a:t>
            </a:r>
          </a:p>
          <a:p>
            <a:r>
              <a:rPr lang="en-US" altLang="ko-KR" sz="1600" dirty="0" smtClean="0"/>
              <a:t> -delete</a:t>
            </a:r>
            <a:r>
              <a:rPr lang="ko-KR" altLang="en-US" sz="1600" dirty="0" smtClean="0"/>
              <a:t>보다 속도가 빠르다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특정레코드만 자를 수 없다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truncate table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000100" y="242886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06" y="2285992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모든 레코드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ko-KR" altLang="en-US" sz="1100" dirty="0" smtClean="0"/>
              <a:t>삭제</a:t>
            </a:r>
            <a:endParaRPr lang="ko-KR" altLang="en-US" sz="11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928662" y="271462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7983" y="2712361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선택된 </a:t>
            </a:r>
            <a:endParaRPr lang="en-US" altLang="ko-KR" sz="1100" dirty="0" smtClean="0"/>
          </a:p>
          <a:p>
            <a:r>
              <a:rPr lang="ko-KR" altLang="en-US" sz="1100" dirty="0" smtClean="0"/>
              <a:t>레코드만 삭제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851876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*rollback</a:t>
            </a:r>
          </a:p>
          <a:p>
            <a:r>
              <a:rPr lang="en-US" altLang="ko-KR" sz="1600" dirty="0" smtClean="0"/>
              <a:t> -transaction</a:t>
            </a:r>
            <a:r>
              <a:rPr lang="ko-KR" altLang="en-US" sz="1600" dirty="0" smtClean="0"/>
              <a:t>취소</a:t>
            </a:r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savepoint</a:t>
            </a:r>
            <a:r>
              <a:rPr lang="ko-KR" altLang="en-US" sz="1600" dirty="0" smtClean="0"/>
              <a:t>와 함께 사용하면 특정 지점까지의 작업을 취소 시킬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직전의 </a:t>
            </a:r>
            <a:r>
              <a:rPr lang="en-US" altLang="ko-KR" sz="1600" dirty="0" smtClean="0"/>
              <a:t>commit </a:t>
            </a:r>
            <a:r>
              <a:rPr lang="ko-KR" altLang="en-US" sz="1600" dirty="0" smtClean="0"/>
              <a:t>이후까지 모든 작업 취소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rollback;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savepoint</a:t>
            </a:r>
            <a:r>
              <a:rPr lang="ko-KR" altLang="en-US" sz="1600" dirty="0" smtClean="0"/>
              <a:t>까지의 작업 취소</a:t>
            </a:r>
            <a:endParaRPr lang="en-US" altLang="ko-KR" sz="1600" dirty="0"/>
          </a:p>
          <a:p>
            <a:r>
              <a:rPr lang="en-US" altLang="ko-KR" sz="1600" dirty="0" smtClean="0"/>
              <a:t>   rollback to </a:t>
            </a:r>
            <a:r>
              <a:rPr lang="ko-KR" altLang="en-US" sz="1600" dirty="0" err="1" smtClean="0"/>
              <a:t>저장점명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Savepoint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transcation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대상쿼리문을</a:t>
            </a:r>
            <a:r>
              <a:rPr lang="ko-KR" altLang="en-US" sz="1600" dirty="0" smtClean="0"/>
              <a:t> 작성하기 전에 생성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commit, rollback</a:t>
            </a:r>
            <a:r>
              <a:rPr lang="ko-KR" altLang="en-US" sz="1600" dirty="0" smtClean="0"/>
              <a:t>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되면 사라진다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savepoint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저장점명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3321847" y="5179219"/>
            <a:ext cx="33575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00694" y="3429000"/>
            <a:ext cx="348954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쿼리문</a:t>
            </a:r>
            <a:endParaRPr lang="en-US" altLang="ko-KR" sz="1400" dirty="0" smtClean="0"/>
          </a:p>
          <a:p>
            <a:r>
              <a:rPr lang="en-US" altLang="ko-KR" sz="1400" b="1" dirty="0" smtClean="0"/>
              <a:t>commit;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insert,update,delete</a:t>
            </a:r>
            <a:r>
              <a:rPr lang="ko-KR" altLang="en-US" sz="1400" dirty="0" smtClean="0"/>
              <a:t>로 트랜잭션이 구성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insert…. 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update…..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delete….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rollback;</a:t>
            </a:r>
            <a:endParaRPr lang="ko-KR" altLang="en-US" sz="1400" dirty="0"/>
          </a:p>
        </p:txBody>
      </p:sp>
      <p:sp>
        <p:nvSpPr>
          <p:cNvPr id="10" name="자유형 9"/>
          <p:cNvSpPr/>
          <p:nvPr/>
        </p:nvSpPr>
        <p:spPr>
          <a:xfrm>
            <a:off x="5391150" y="3916370"/>
            <a:ext cx="166688" cy="1846255"/>
          </a:xfrm>
          <a:custGeom>
            <a:avLst/>
            <a:gdLst>
              <a:gd name="connsiteX0" fmla="*/ 166688 w 166688"/>
              <a:gd name="connsiteY0" fmla="*/ 1846255 h 1846255"/>
              <a:gd name="connsiteX1" fmla="*/ 152400 w 166688"/>
              <a:gd name="connsiteY1" fmla="*/ 1836730 h 1846255"/>
              <a:gd name="connsiteX2" fmla="*/ 133350 w 166688"/>
              <a:gd name="connsiteY2" fmla="*/ 1831968 h 1846255"/>
              <a:gd name="connsiteX3" fmla="*/ 104775 w 166688"/>
              <a:gd name="connsiteY3" fmla="*/ 1803393 h 1846255"/>
              <a:gd name="connsiteX4" fmla="*/ 90488 w 166688"/>
              <a:gd name="connsiteY4" fmla="*/ 1789105 h 1846255"/>
              <a:gd name="connsiteX5" fmla="*/ 80963 w 166688"/>
              <a:gd name="connsiteY5" fmla="*/ 1770055 h 1846255"/>
              <a:gd name="connsiteX6" fmla="*/ 66675 w 166688"/>
              <a:gd name="connsiteY6" fmla="*/ 1755768 h 1846255"/>
              <a:gd name="connsiteX7" fmla="*/ 57150 w 166688"/>
              <a:gd name="connsiteY7" fmla="*/ 1741480 h 1846255"/>
              <a:gd name="connsiteX8" fmla="*/ 38100 w 166688"/>
              <a:gd name="connsiteY8" fmla="*/ 1693855 h 1846255"/>
              <a:gd name="connsiteX9" fmla="*/ 33338 w 166688"/>
              <a:gd name="connsiteY9" fmla="*/ 1679568 h 1846255"/>
              <a:gd name="connsiteX10" fmla="*/ 19050 w 166688"/>
              <a:gd name="connsiteY10" fmla="*/ 1646230 h 1846255"/>
              <a:gd name="connsiteX11" fmla="*/ 14288 w 166688"/>
              <a:gd name="connsiteY11" fmla="*/ 1612893 h 1846255"/>
              <a:gd name="connsiteX12" fmla="*/ 4763 w 166688"/>
              <a:gd name="connsiteY12" fmla="*/ 1579555 h 1846255"/>
              <a:gd name="connsiteX13" fmla="*/ 0 w 166688"/>
              <a:gd name="connsiteY13" fmla="*/ 1512880 h 1846255"/>
              <a:gd name="connsiteX14" fmla="*/ 4763 w 166688"/>
              <a:gd name="connsiteY14" fmla="*/ 1250943 h 1846255"/>
              <a:gd name="connsiteX15" fmla="*/ 23813 w 166688"/>
              <a:gd name="connsiteY15" fmla="*/ 1155693 h 1846255"/>
              <a:gd name="connsiteX16" fmla="*/ 38100 w 166688"/>
              <a:gd name="connsiteY16" fmla="*/ 846130 h 1846255"/>
              <a:gd name="connsiteX17" fmla="*/ 42863 w 166688"/>
              <a:gd name="connsiteY17" fmla="*/ 365118 h 1846255"/>
              <a:gd name="connsiteX18" fmla="*/ 57150 w 166688"/>
              <a:gd name="connsiteY18" fmla="*/ 236530 h 1846255"/>
              <a:gd name="connsiteX19" fmla="*/ 61913 w 166688"/>
              <a:gd name="connsiteY19" fmla="*/ 74605 h 1846255"/>
              <a:gd name="connsiteX20" fmla="*/ 76200 w 166688"/>
              <a:gd name="connsiteY20" fmla="*/ 3168 h 1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6688" h="1846255">
                <a:moveTo>
                  <a:pt x="166688" y="1846255"/>
                </a:moveTo>
                <a:cubicBezTo>
                  <a:pt x="161925" y="1843080"/>
                  <a:pt x="157661" y="1838985"/>
                  <a:pt x="152400" y="1836730"/>
                </a:cubicBezTo>
                <a:cubicBezTo>
                  <a:pt x="146384" y="1834152"/>
                  <a:pt x="138712" y="1835721"/>
                  <a:pt x="133350" y="1831968"/>
                </a:cubicBezTo>
                <a:cubicBezTo>
                  <a:pt x="122315" y="1824243"/>
                  <a:pt x="114300" y="1812918"/>
                  <a:pt x="104775" y="1803393"/>
                </a:cubicBezTo>
                <a:cubicBezTo>
                  <a:pt x="100013" y="1798630"/>
                  <a:pt x="93500" y="1795129"/>
                  <a:pt x="90488" y="1789105"/>
                </a:cubicBezTo>
                <a:cubicBezTo>
                  <a:pt x="87313" y="1782755"/>
                  <a:pt x="85090" y="1775832"/>
                  <a:pt x="80963" y="1770055"/>
                </a:cubicBezTo>
                <a:cubicBezTo>
                  <a:pt x="77048" y="1764574"/>
                  <a:pt x="70987" y="1760942"/>
                  <a:pt x="66675" y="1755768"/>
                </a:cubicBezTo>
                <a:cubicBezTo>
                  <a:pt x="63011" y="1751371"/>
                  <a:pt x="60325" y="1746243"/>
                  <a:pt x="57150" y="1741480"/>
                </a:cubicBezTo>
                <a:cubicBezTo>
                  <a:pt x="35468" y="1676433"/>
                  <a:pt x="59124" y="1742912"/>
                  <a:pt x="38100" y="1693855"/>
                </a:cubicBezTo>
                <a:cubicBezTo>
                  <a:pt x="36123" y="1689241"/>
                  <a:pt x="35315" y="1684182"/>
                  <a:pt x="33338" y="1679568"/>
                </a:cubicBezTo>
                <a:cubicBezTo>
                  <a:pt x="15680" y="1638364"/>
                  <a:pt x="30222" y="1679743"/>
                  <a:pt x="19050" y="1646230"/>
                </a:cubicBezTo>
                <a:cubicBezTo>
                  <a:pt x="17463" y="1635118"/>
                  <a:pt x="16640" y="1623869"/>
                  <a:pt x="14288" y="1612893"/>
                </a:cubicBezTo>
                <a:cubicBezTo>
                  <a:pt x="11866" y="1601592"/>
                  <a:pt x="6398" y="1590996"/>
                  <a:pt x="4763" y="1579555"/>
                </a:cubicBezTo>
                <a:cubicBezTo>
                  <a:pt x="1612" y="1557497"/>
                  <a:pt x="1588" y="1535105"/>
                  <a:pt x="0" y="1512880"/>
                </a:cubicBezTo>
                <a:cubicBezTo>
                  <a:pt x="1588" y="1425568"/>
                  <a:pt x="857" y="1338182"/>
                  <a:pt x="4763" y="1250943"/>
                </a:cubicBezTo>
                <a:cubicBezTo>
                  <a:pt x="6037" y="1222493"/>
                  <a:pt x="16656" y="1184323"/>
                  <a:pt x="23813" y="1155693"/>
                </a:cubicBezTo>
                <a:cubicBezTo>
                  <a:pt x="37796" y="966924"/>
                  <a:pt x="32207" y="1070070"/>
                  <a:pt x="38100" y="846130"/>
                </a:cubicBezTo>
                <a:cubicBezTo>
                  <a:pt x="39688" y="685793"/>
                  <a:pt x="39016" y="525417"/>
                  <a:pt x="42863" y="365118"/>
                </a:cubicBezTo>
                <a:cubicBezTo>
                  <a:pt x="45177" y="268702"/>
                  <a:pt x="41301" y="284083"/>
                  <a:pt x="57150" y="236530"/>
                </a:cubicBezTo>
                <a:cubicBezTo>
                  <a:pt x="58738" y="182555"/>
                  <a:pt x="59711" y="128558"/>
                  <a:pt x="61913" y="74605"/>
                </a:cubicBezTo>
                <a:cubicBezTo>
                  <a:pt x="64958" y="0"/>
                  <a:pt x="43066" y="3168"/>
                  <a:pt x="76200" y="316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57686" y="4429132"/>
            <a:ext cx="1380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쿼리문이</a:t>
            </a:r>
            <a:endParaRPr lang="en-US" altLang="ko-KR" sz="1200" dirty="0" smtClean="0"/>
          </a:p>
          <a:p>
            <a:r>
              <a:rPr lang="ko-KR" altLang="en-US" sz="1200" dirty="0" smtClean="0"/>
              <a:t>몇 개가 되었든</a:t>
            </a:r>
            <a:endParaRPr lang="en-US" altLang="ko-KR" sz="1200" dirty="0" smtClean="0"/>
          </a:p>
          <a:p>
            <a:r>
              <a:rPr lang="ko-KR" altLang="en-US" sz="1200" dirty="0" smtClean="0"/>
              <a:t>이전 </a:t>
            </a:r>
            <a:r>
              <a:rPr lang="en-US" altLang="ko-KR" sz="1200" dirty="0" smtClean="0"/>
              <a:t>commit</a:t>
            </a:r>
            <a:r>
              <a:rPr lang="ko-KR" altLang="en-US" sz="1200" dirty="0" smtClean="0"/>
              <a:t>까지</a:t>
            </a:r>
            <a:endParaRPr lang="en-US" altLang="ko-KR" sz="1200" dirty="0" smtClean="0"/>
          </a:p>
          <a:p>
            <a:r>
              <a:rPr lang="ko-KR" altLang="en-US" sz="1200" dirty="0" smtClean="0"/>
              <a:t> 취소가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500042"/>
            <a:ext cx="34895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쿼리문</a:t>
            </a:r>
            <a:endParaRPr lang="en-US" altLang="ko-KR" sz="1400" dirty="0" smtClean="0"/>
          </a:p>
          <a:p>
            <a:r>
              <a:rPr lang="en-US" altLang="ko-KR" sz="1400" b="1" dirty="0" smtClean="0"/>
              <a:t>commit;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insert,update,delete</a:t>
            </a:r>
            <a:r>
              <a:rPr lang="ko-KR" altLang="en-US" sz="1400" dirty="0" smtClean="0"/>
              <a:t>로 트랜잭션이 구성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savepoint</a:t>
            </a:r>
            <a:r>
              <a:rPr lang="en-US" altLang="ko-KR" sz="1400" b="1" dirty="0" smtClean="0"/>
              <a:t> a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insert…. </a:t>
            </a:r>
          </a:p>
          <a:p>
            <a:endParaRPr lang="en-US" altLang="ko-KR" sz="1400" dirty="0" smtClean="0"/>
          </a:p>
          <a:p>
            <a:r>
              <a:rPr lang="en-US" altLang="ko-KR" sz="1400" dirty="0" err="1"/>
              <a:t>s</a:t>
            </a:r>
            <a:r>
              <a:rPr lang="en-US" altLang="ko-KR" sz="1400" dirty="0" err="1" smtClean="0"/>
              <a:t>avepoint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b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update…..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savepoint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c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delete….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rollback to </a:t>
            </a:r>
            <a:r>
              <a:rPr lang="en-US" altLang="ko-KR" sz="1400" b="1" dirty="0" smtClean="0"/>
              <a:t>b</a:t>
            </a:r>
            <a:r>
              <a:rPr lang="en-US" altLang="ko-KR" sz="1400" dirty="0" smtClean="0"/>
              <a:t>; </a:t>
            </a:r>
            <a:endParaRPr lang="ko-KR" altLang="en-US" sz="1400" dirty="0"/>
          </a:p>
        </p:txBody>
      </p:sp>
      <p:sp>
        <p:nvSpPr>
          <p:cNvPr id="5" name="자유형 4"/>
          <p:cNvSpPr/>
          <p:nvPr/>
        </p:nvSpPr>
        <p:spPr>
          <a:xfrm>
            <a:off x="1214414" y="2143116"/>
            <a:ext cx="179142" cy="1254376"/>
          </a:xfrm>
          <a:custGeom>
            <a:avLst/>
            <a:gdLst>
              <a:gd name="connsiteX0" fmla="*/ 179142 w 179142"/>
              <a:gd name="connsiteY0" fmla="*/ 1252537 h 1254376"/>
              <a:gd name="connsiteX1" fmla="*/ 93417 w 179142"/>
              <a:gd name="connsiteY1" fmla="*/ 1243012 h 1254376"/>
              <a:gd name="connsiteX2" fmla="*/ 79130 w 179142"/>
              <a:gd name="connsiteY2" fmla="*/ 1233487 h 1254376"/>
              <a:gd name="connsiteX3" fmla="*/ 83892 w 179142"/>
              <a:gd name="connsiteY3" fmla="*/ 995362 h 1254376"/>
              <a:gd name="connsiteX4" fmla="*/ 93417 w 179142"/>
              <a:gd name="connsiteY4" fmla="*/ 923925 h 1254376"/>
              <a:gd name="connsiteX5" fmla="*/ 98180 w 179142"/>
              <a:gd name="connsiteY5" fmla="*/ 890587 h 1254376"/>
              <a:gd name="connsiteX6" fmla="*/ 107705 w 179142"/>
              <a:gd name="connsiteY6" fmla="*/ 828675 h 1254376"/>
              <a:gd name="connsiteX7" fmla="*/ 112467 w 179142"/>
              <a:gd name="connsiteY7" fmla="*/ 781050 h 1254376"/>
              <a:gd name="connsiteX8" fmla="*/ 74367 w 179142"/>
              <a:gd name="connsiteY8" fmla="*/ 752475 h 1254376"/>
              <a:gd name="connsiteX9" fmla="*/ 55317 w 179142"/>
              <a:gd name="connsiteY9" fmla="*/ 738187 h 1254376"/>
              <a:gd name="connsiteX10" fmla="*/ 36267 w 179142"/>
              <a:gd name="connsiteY10" fmla="*/ 709612 h 1254376"/>
              <a:gd name="connsiteX11" fmla="*/ 26742 w 179142"/>
              <a:gd name="connsiteY11" fmla="*/ 695325 h 1254376"/>
              <a:gd name="connsiteX12" fmla="*/ 21980 w 179142"/>
              <a:gd name="connsiteY12" fmla="*/ 681037 h 1254376"/>
              <a:gd name="connsiteX13" fmla="*/ 12455 w 179142"/>
              <a:gd name="connsiteY13" fmla="*/ 633412 h 1254376"/>
              <a:gd name="connsiteX14" fmla="*/ 12455 w 179142"/>
              <a:gd name="connsiteY14" fmla="*/ 38100 h 1254376"/>
              <a:gd name="connsiteX15" fmla="*/ 17217 w 179142"/>
              <a:gd name="connsiteY15" fmla="*/ 9525 h 1254376"/>
              <a:gd name="connsiteX16" fmla="*/ 17217 w 179142"/>
              <a:gd name="connsiteY16" fmla="*/ 0 h 125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9142" h="1254376">
                <a:moveTo>
                  <a:pt x="179142" y="1252537"/>
                </a:moveTo>
                <a:cubicBezTo>
                  <a:pt x="170208" y="1251941"/>
                  <a:pt x="116143" y="1254376"/>
                  <a:pt x="93417" y="1243012"/>
                </a:cubicBezTo>
                <a:cubicBezTo>
                  <a:pt x="88298" y="1240452"/>
                  <a:pt x="83892" y="1236662"/>
                  <a:pt x="79130" y="1233487"/>
                </a:cubicBezTo>
                <a:cubicBezTo>
                  <a:pt x="63123" y="1137453"/>
                  <a:pt x="72104" y="1203612"/>
                  <a:pt x="83892" y="995362"/>
                </a:cubicBezTo>
                <a:cubicBezTo>
                  <a:pt x="85671" y="963934"/>
                  <a:pt x="89013" y="952553"/>
                  <a:pt x="93417" y="923925"/>
                </a:cubicBezTo>
                <a:cubicBezTo>
                  <a:pt x="95124" y="912830"/>
                  <a:pt x="96473" y="901682"/>
                  <a:pt x="98180" y="890587"/>
                </a:cubicBezTo>
                <a:cubicBezTo>
                  <a:pt x="102481" y="862632"/>
                  <a:pt x="104257" y="857979"/>
                  <a:pt x="107705" y="828675"/>
                </a:cubicBezTo>
                <a:cubicBezTo>
                  <a:pt x="109569" y="812830"/>
                  <a:pt x="110880" y="796925"/>
                  <a:pt x="112467" y="781050"/>
                </a:cubicBezTo>
                <a:cubicBezTo>
                  <a:pt x="79043" y="764338"/>
                  <a:pt x="106459" y="780556"/>
                  <a:pt x="74367" y="752475"/>
                </a:cubicBezTo>
                <a:cubicBezTo>
                  <a:pt x="68393" y="747248"/>
                  <a:pt x="60590" y="744120"/>
                  <a:pt x="55317" y="738187"/>
                </a:cubicBezTo>
                <a:cubicBezTo>
                  <a:pt x="47712" y="729631"/>
                  <a:pt x="42617" y="719137"/>
                  <a:pt x="36267" y="709612"/>
                </a:cubicBezTo>
                <a:lnTo>
                  <a:pt x="26742" y="695325"/>
                </a:lnTo>
                <a:cubicBezTo>
                  <a:pt x="25155" y="690562"/>
                  <a:pt x="23109" y="685929"/>
                  <a:pt x="21980" y="681037"/>
                </a:cubicBezTo>
                <a:cubicBezTo>
                  <a:pt x="18340" y="665262"/>
                  <a:pt x="12455" y="633412"/>
                  <a:pt x="12455" y="633412"/>
                </a:cubicBezTo>
                <a:cubicBezTo>
                  <a:pt x="0" y="384339"/>
                  <a:pt x="4069" y="503545"/>
                  <a:pt x="12455" y="38100"/>
                </a:cubicBezTo>
                <a:cubicBezTo>
                  <a:pt x="12629" y="28445"/>
                  <a:pt x="16019" y="19107"/>
                  <a:pt x="17217" y="9525"/>
                </a:cubicBezTo>
                <a:cubicBezTo>
                  <a:pt x="17611" y="6375"/>
                  <a:pt x="17217" y="3175"/>
                  <a:pt x="17217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2357430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savepoint</a:t>
            </a:r>
            <a:r>
              <a:rPr lang="en-US" altLang="ko-KR" sz="1200" dirty="0" smtClean="0"/>
              <a:t> b</a:t>
            </a:r>
          </a:p>
          <a:p>
            <a:r>
              <a:rPr lang="ko-KR" altLang="en-US" sz="1200" dirty="0" smtClean="0"/>
              <a:t>까지 취소가</a:t>
            </a:r>
            <a:endParaRPr lang="en-US" altLang="ko-KR" sz="1200" dirty="0" smtClean="0"/>
          </a:p>
          <a:p>
            <a:r>
              <a:rPr lang="ko-KR" altLang="en-US" sz="1200" dirty="0" smtClean="0"/>
              <a:t>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3929066"/>
            <a:ext cx="566693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테이블 삭제</a:t>
            </a:r>
            <a:endParaRPr lang="en-US" altLang="ko-KR" dirty="0" smtClean="0"/>
          </a:p>
          <a:p>
            <a:r>
              <a:rPr lang="en-US" altLang="ko-KR" sz="1600" dirty="0" smtClean="0"/>
              <a:t> - drop : </a:t>
            </a:r>
            <a:r>
              <a:rPr lang="ko-KR" altLang="en-US" sz="1600" dirty="0" smtClean="0"/>
              <a:t>테이블 또는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의 모든 객체를 삭제할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Oracle 11g</a:t>
            </a:r>
            <a:r>
              <a:rPr lang="ko-KR" altLang="en-US" sz="1600" dirty="0" smtClean="0"/>
              <a:t>부터는 삭제된 테이블은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휴지통으로 들어간다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휴지통에 들어간 테이블은 복구 가능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drop table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휴지통 보기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show </a:t>
            </a:r>
            <a:r>
              <a:rPr lang="en-US" altLang="ko-KR" sz="1600" dirty="0" err="1" smtClean="0"/>
              <a:t>recyclebin</a:t>
            </a:r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9" name="직선 연결선 8"/>
          <p:cNvCxnSpPr/>
          <p:nvPr/>
        </p:nvCxnSpPr>
        <p:spPr>
          <a:xfrm rot="16200000" flipH="1">
            <a:off x="2135982" y="6007894"/>
            <a:ext cx="1314437" cy="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57488" y="5857892"/>
            <a:ext cx="184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휴지통 비우기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purge </a:t>
            </a:r>
            <a:r>
              <a:rPr lang="en-US" altLang="ko-KR" sz="1600" dirty="0" err="1" smtClean="0"/>
              <a:t>recyclebin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4000496" y="600076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59103" y="5786454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휴지통에 있는 테이블 살리기</a:t>
            </a:r>
            <a:endParaRPr lang="en-US" altLang="ko-KR" sz="1600" dirty="0" smtClean="0"/>
          </a:p>
          <a:p>
            <a:r>
              <a:rPr lang="en-US" altLang="ko-KR" sz="1600" dirty="0" smtClean="0"/>
              <a:t>flashback table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to before drop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27447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*insert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레코드 삽입할 때 사용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순차적으로 들어가지 않을 수 도 있다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컬럼명을</a:t>
            </a:r>
            <a:r>
              <a:rPr lang="ko-KR" altLang="en-US" sz="1600" dirty="0" smtClean="0"/>
              <a:t> 생략하여 추가 </a:t>
            </a:r>
            <a:r>
              <a:rPr lang="en-US" altLang="ko-KR" sz="1600" dirty="0" smtClean="0"/>
              <a:t>: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</a:t>
            </a:r>
            <a:r>
              <a:rPr lang="ko-KR" altLang="en-US" sz="1600" dirty="0" smtClean="0"/>
              <a:t>반드시 테이블에 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순서대로 값을 입력해야 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</a:t>
            </a:r>
            <a:r>
              <a:rPr lang="ko-KR" altLang="en-US" sz="1600" dirty="0" smtClean="0"/>
              <a:t>원하는 </a:t>
            </a:r>
            <a:r>
              <a:rPr lang="ko-KR" altLang="en-US" sz="1600" dirty="0" err="1" smtClean="0"/>
              <a:t>컬럼에만</a:t>
            </a:r>
            <a:r>
              <a:rPr lang="ko-KR" altLang="en-US" sz="1600" dirty="0" smtClean="0"/>
              <a:t> 값을 넣을 수 없다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insert into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values(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,,,,, );</a:t>
            </a:r>
            <a:endParaRPr lang="en-US" altLang="ko-KR" sz="1600" dirty="0"/>
          </a:p>
          <a:p>
            <a:r>
              <a:rPr lang="en-US" altLang="ko-KR" sz="1600" dirty="0" smtClean="0"/>
              <a:t>   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컬럼명을</a:t>
            </a:r>
            <a:r>
              <a:rPr lang="ko-KR" altLang="en-US" sz="1600" dirty="0" smtClean="0"/>
              <a:t> 명시하여 추가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</a:t>
            </a:r>
            <a:r>
              <a:rPr lang="ko-KR" altLang="en-US" sz="1600" dirty="0" smtClean="0"/>
              <a:t>테이블의 </a:t>
            </a:r>
            <a:r>
              <a:rPr lang="ko-KR" altLang="en-US" sz="1600" dirty="0" err="1" smtClean="0"/>
              <a:t>컬럼순서와</a:t>
            </a:r>
            <a:r>
              <a:rPr lang="ko-KR" altLang="en-US" sz="1600" dirty="0" smtClean="0"/>
              <a:t> 상관없이 값을 입력할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</a:t>
            </a:r>
            <a:r>
              <a:rPr lang="ko-KR" altLang="en-US" sz="1600" dirty="0" smtClean="0"/>
              <a:t>원하는 </a:t>
            </a:r>
            <a:r>
              <a:rPr lang="ko-KR" altLang="en-US" sz="1600" dirty="0" err="1" smtClean="0"/>
              <a:t>컬럼에만</a:t>
            </a:r>
            <a:r>
              <a:rPr lang="ko-KR" altLang="en-US" sz="1600" dirty="0" smtClean="0"/>
              <a:t> 값을 넣을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-</a:t>
            </a:r>
            <a:r>
              <a:rPr lang="ko-KR" altLang="en-US" sz="1600" dirty="0" err="1" smtClean="0"/>
              <a:t>컬럼에</a:t>
            </a:r>
            <a:r>
              <a:rPr lang="ko-KR" altLang="en-US" sz="1600" dirty="0" smtClean="0"/>
              <a:t> 들어갈 값 중 일부분만 알고 있을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insert into 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,,,,) values(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,,,,,, );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5602" y="1714488"/>
            <a:ext cx="150019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테이블명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5602" y="2000240"/>
            <a:ext cx="1500198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PK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컬럼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5602" y="2285992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일반컬럼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43748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Entity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071802" y="1714488"/>
            <a:ext cx="171451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71802" y="2000240"/>
            <a:ext cx="171451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DEPTNO NUMBER(2)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71802" y="2285992"/>
            <a:ext cx="171451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DNAME VARCHAR2(14)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LOC VARCHAR2(13)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214290"/>
            <a:ext cx="70375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DB-ERD(Entity Relationship Diagram )</a:t>
            </a:r>
          </a:p>
          <a:p>
            <a:r>
              <a:rPr lang="en-US" altLang="ko-KR" sz="1600" dirty="0" smtClean="0"/>
              <a:t> - DBMS</a:t>
            </a:r>
            <a:r>
              <a:rPr lang="ko-KR" altLang="en-US" sz="1600" dirty="0" smtClean="0"/>
              <a:t> 테이블을 도식화 하여 테이블 간의 관계를 손쉽게 파악하기 위해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작성하는 </a:t>
            </a:r>
            <a:r>
              <a:rPr lang="en-US" altLang="ko-KR" sz="1600" dirty="0" smtClean="0"/>
              <a:t>Diagram</a:t>
            </a:r>
            <a:endParaRPr lang="ko-KR" altLang="en-US" sz="16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88859" y="3643314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8859" y="4000504"/>
            <a:ext cx="71438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03239" y="34290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식별관계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부모테이블의 </a:t>
            </a:r>
            <a:r>
              <a:rPr lang="en-US" altLang="ko-KR" sz="1200" dirty="0" smtClean="0"/>
              <a:t>PK</a:t>
            </a:r>
            <a:r>
              <a:rPr lang="ko-KR" altLang="en-US" sz="1200" dirty="0" smtClean="0"/>
              <a:t>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</a:t>
            </a:r>
            <a:r>
              <a:rPr lang="ko-KR" altLang="en-US" sz="1200" dirty="0" smtClean="0"/>
              <a:t>자식테이블에 </a:t>
            </a:r>
            <a:r>
              <a:rPr lang="en-US" altLang="ko-KR" sz="1200" dirty="0" smtClean="0"/>
              <a:t>PK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FK</a:t>
            </a:r>
            <a:r>
              <a:rPr lang="ko-KR" altLang="en-US" sz="1200" dirty="0" smtClean="0"/>
              <a:t>로 참조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403239" y="3866381"/>
            <a:ext cx="284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비식별관계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부모테이블의 </a:t>
            </a:r>
            <a:r>
              <a:rPr lang="en-US" altLang="ko-KR" sz="1200" dirty="0" smtClean="0"/>
              <a:t>PK</a:t>
            </a:r>
            <a:r>
              <a:rPr lang="ko-KR" altLang="en-US" sz="1200" dirty="0" smtClean="0"/>
              <a:t>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</a:t>
            </a:r>
            <a:r>
              <a:rPr lang="ko-KR" altLang="en-US" sz="1200" dirty="0" smtClean="0"/>
              <a:t>자식테이블의 </a:t>
            </a:r>
            <a:r>
              <a:rPr lang="ko-KR" altLang="en-US" sz="1200" dirty="0" err="1" smtClean="0"/>
              <a:t>일반컬럼에서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FK</a:t>
            </a:r>
            <a:r>
              <a:rPr lang="ko-KR" altLang="en-US" sz="1200" dirty="0" smtClean="0"/>
              <a:t>참조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819826" y="4712484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817446" y="5000636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14414" y="4580761"/>
            <a:ext cx="5763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관계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부모테이블의 </a:t>
            </a:r>
            <a:r>
              <a:rPr lang="ko-KR" altLang="en-US" sz="1200" dirty="0" err="1" smtClean="0"/>
              <a:t>컬럼</a:t>
            </a:r>
            <a:r>
              <a:rPr lang="ko-KR" altLang="en-US" sz="1200" dirty="0" smtClean="0"/>
              <a:t> 값과 자식테이블의 </a:t>
            </a:r>
            <a:r>
              <a:rPr lang="ko-KR" altLang="en-US" sz="1200" dirty="0" err="1" smtClean="0"/>
              <a:t>컬럼</a:t>
            </a:r>
            <a:r>
              <a:rPr lang="ko-KR" altLang="en-US" sz="1200" dirty="0" smtClean="0"/>
              <a:t> 값이 하나로만 참조하는 관계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14414" y="4929198"/>
            <a:ext cx="6942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r>
              <a:rPr lang="ko-KR" altLang="en-US" sz="1200" dirty="0" smtClean="0"/>
              <a:t>관계 </a:t>
            </a:r>
            <a:r>
              <a:rPr lang="en-US" altLang="ko-KR" sz="1200" dirty="0" smtClean="0"/>
              <a:t>-  </a:t>
            </a:r>
            <a:r>
              <a:rPr lang="ko-KR" altLang="en-US" sz="1200" dirty="0" smtClean="0"/>
              <a:t>부모테이블의 </a:t>
            </a:r>
            <a:r>
              <a:rPr lang="ko-KR" altLang="en-US" sz="1200" dirty="0" err="1" smtClean="0"/>
              <a:t>컬럼</a:t>
            </a:r>
            <a:r>
              <a:rPr lang="ko-KR" altLang="en-US" sz="1200" dirty="0" smtClean="0"/>
              <a:t> 값을 자식 테이블에서 참조하는데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자식테이블의 </a:t>
            </a:r>
            <a:r>
              <a:rPr lang="ko-KR" altLang="en-US" sz="1200" dirty="0" err="1" smtClean="0"/>
              <a:t>컬럼</a:t>
            </a:r>
            <a:r>
              <a:rPr lang="ko-KR" altLang="en-US" sz="1200" dirty="0" smtClean="0"/>
              <a:t>  값이 없을 수도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</a:t>
            </a:r>
            <a:r>
              <a:rPr lang="ko-KR" altLang="en-US" sz="1200" dirty="0" err="1" smtClean="0"/>
              <a:t>있는관계</a:t>
            </a:r>
            <a:endParaRPr lang="ko-KR" altLang="en-US" sz="1200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857224" y="5357826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57224" y="5500702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57224" y="550070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08516" y="5366579"/>
            <a:ext cx="575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r>
              <a:rPr lang="ko-KR" altLang="en-US" sz="1200" dirty="0" smtClean="0"/>
              <a:t>관계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부모테이블의 </a:t>
            </a:r>
            <a:r>
              <a:rPr lang="ko-KR" altLang="en-US" sz="1200" dirty="0" err="1" smtClean="0"/>
              <a:t>컬럼</a:t>
            </a:r>
            <a:r>
              <a:rPr lang="ko-KR" altLang="en-US" sz="1200" dirty="0" smtClean="0"/>
              <a:t> 값 하나를 자식테이블 여러 </a:t>
            </a:r>
            <a:r>
              <a:rPr lang="ko-KR" altLang="en-US" sz="1200" dirty="0" err="1" smtClean="0"/>
              <a:t>컬럼에서</a:t>
            </a:r>
            <a:r>
              <a:rPr lang="ko-KR" altLang="en-US" sz="1200" dirty="0" smtClean="0"/>
              <a:t>  사용하는 관계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2" name="자유형 21"/>
          <p:cNvSpPr/>
          <p:nvPr/>
        </p:nvSpPr>
        <p:spPr>
          <a:xfrm>
            <a:off x="2205038" y="1561304"/>
            <a:ext cx="900112" cy="138909"/>
          </a:xfrm>
          <a:custGeom>
            <a:avLst/>
            <a:gdLst>
              <a:gd name="connsiteX0" fmla="*/ 0 w 900112"/>
              <a:gd name="connsiteY0" fmla="*/ 138909 h 138909"/>
              <a:gd name="connsiteX1" fmla="*/ 14287 w 900112"/>
              <a:gd name="connsiteY1" fmla="*/ 96046 h 138909"/>
              <a:gd name="connsiteX2" fmla="*/ 42862 w 900112"/>
              <a:gd name="connsiteY2" fmla="*/ 72234 h 138909"/>
              <a:gd name="connsiteX3" fmla="*/ 71437 w 900112"/>
              <a:gd name="connsiteY3" fmla="*/ 62709 h 138909"/>
              <a:gd name="connsiteX4" fmla="*/ 114300 w 900112"/>
              <a:gd name="connsiteY4" fmla="*/ 48421 h 138909"/>
              <a:gd name="connsiteX5" fmla="*/ 128587 w 900112"/>
              <a:gd name="connsiteY5" fmla="*/ 43659 h 138909"/>
              <a:gd name="connsiteX6" fmla="*/ 185737 w 900112"/>
              <a:gd name="connsiteY6" fmla="*/ 34134 h 138909"/>
              <a:gd name="connsiteX7" fmla="*/ 209550 w 900112"/>
              <a:gd name="connsiteY7" fmla="*/ 29371 h 138909"/>
              <a:gd name="connsiteX8" fmla="*/ 252412 w 900112"/>
              <a:gd name="connsiteY8" fmla="*/ 24609 h 138909"/>
              <a:gd name="connsiteX9" fmla="*/ 280987 w 900112"/>
              <a:gd name="connsiteY9" fmla="*/ 19846 h 138909"/>
              <a:gd name="connsiteX10" fmla="*/ 319087 w 900112"/>
              <a:gd name="connsiteY10" fmla="*/ 15084 h 138909"/>
              <a:gd name="connsiteX11" fmla="*/ 381000 w 900112"/>
              <a:gd name="connsiteY11" fmla="*/ 5559 h 138909"/>
              <a:gd name="connsiteX12" fmla="*/ 423862 w 900112"/>
              <a:gd name="connsiteY12" fmla="*/ 796 h 138909"/>
              <a:gd name="connsiteX13" fmla="*/ 728662 w 900112"/>
              <a:gd name="connsiteY13" fmla="*/ 5559 h 138909"/>
              <a:gd name="connsiteX14" fmla="*/ 771525 w 900112"/>
              <a:gd name="connsiteY14" fmla="*/ 19846 h 138909"/>
              <a:gd name="connsiteX15" fmla="*/ 809625 w 900112"/>
              <a:gd name="connsiteY15" fmla="*/ 34134 h 138909"/>
              <a:gd name="connsiteX16" fmla="*/ 842962 w 900112"/>
              <a:gd name="connsiteY16" fmla="*/ 48421 h 138909"/>
              <a:gd name="connsiteX17" fmla="*/ 862012 w 900112"/>
              <a:gd name="connsiteY17" fmla="*/ 62709 h 138909"/>
              <a:gd name="connsiteX18" fmla="*/ 881062 w 900112"/>
              <a:gd name="connsiteY18" fmla="*/ 72234 h 138909"/>
              <a:gd name="connsiteX19" fmla="*/ 885825 w 900112"/>
              <a:gd name="connsiteY19" fmla="*/ 86521 h 138909"/>
              <a:gd name="connsiteX20" fmla="*/ 895350 w 900112"/>
              <a:gd name="connsiteY20" fmla="*/ 100809 h 138909"/>
              <a:gd name="connsiteX21" fmla="*/ 900112 w 900112"/>
              <a:gd name="connsiteY21" fmla="*/ 110334 h 13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00112" h="138909">
                <a:moveTo>
                  <a:pt x="0" y="138909"/>
                </a:moveTo>
                <a:cubicBezTo>
                  <a:pt x="3656" y="120625"/>
                  <a:pt x="3333" y="111382"/>
                  <a:pt x="14287" y="96046"/>
                </a:cubicBezTo>
                <a:cubicBezTo>
                  <a:pt x="19502" y="88745"/>
                  <a:pt x="34121" y="76119"/>
                  <a:pt x="42862" y="72234"/>
                </a:cubicBezTo>
                <a:cubicBezTo>
                  <a:pt x="52037" y="68156"/>
                  <a:pt x="62457" y="67199"/>
                  <a:pt x="71437" y="62709"/>
                </a:cubicBezTo>
                <a:cubicBezTo>
                  <a:pt x="103124" y="46866"/>
                  <a:pt x="77373" y="57653"/>
                  <a:pt x="114300" y="48421"/>
                </a:cubicBezTo>
                <a:cubicBezTo>
                  <a:pt x="119170" y="47203"/>
                  <a:pt x="123717" y="44877"/>
                  <a:pt x="128587" y="43659"/>
                </a:cubicBezTo>
                <a:cubicBezTo>
                  <a:pt x="151047" y="38044"/>
                  <a:pt x="161527" y="38169"/>
                  <a:pt x="185737" y="34134"/>
                </a:cubicBezTo>
                <a:cubicBezTo>
                  <a:pt x="193722" y="32803"/>
                  <a:pt x="201536" y="30516"/>
                  <a:pt x="209550" y="29371"/>
                </a:cubicBezTo>
                <a:cubicBezTo>
                  <a:pt x="223781" y="27338"/>
                  <a:pt x="238163" y="26509"/>
                  <a:pt x="252412" y="24609"/>
                </a:cubicBezTo>
                <a:cubicBezTo>
                  <a:pt x="261984" y="23333"/>
                  <a:pt x="271428" y="21212"/>
                  <a:pt x="280987" y="19846"/>
                </a:cubicBezTo>
                <a:cubicBezTo>
                  <a:pt x="293657" y="18036"/>
                  <a:pt x="306417" y="16894"/>
                  <a:pt x="319087" y="15084"/>
                </a:cubicBezTo>
                <a:cubicBezTo>
                  <a:pt x="374771" y="7129"/>
                  <a:pt x="319460" y="13251"/>
                  <a:pt x="381000" y="5559"/>
                </a:cubicBezTo>
                <a:cubicBezTo>
                  <a:pt x="395264" y="3776"/>
                  <a:pt x="409575" y="2384"/>
                  <a:pt x="423862" y="796"/>
                </a:cubicBezTo>
                <a:cubicBezTo>
                  <a:pt x="525462" y="2384"/>
                  <a:pt x="627202" y="0"/>
                  <a:pt x="728662" y="5559"/>
                </a:cubicBezTo>
                <a:cubicBezTo>
                  <a:pt x="743700" y="6383"/>
                  <a:pt x="757237" y="15083"/>
                  <a:pt x="771525" y="19846"/>
                </a:cubicBezTo>
                <a:cubicBezTo>
                  <a:pt x="787224" y="25079"/>
                  <a:pt x="792558" y="26549"/>
                  <a:pt x="809625" y="34134"/>
                </a:cubicBezTo>
                <a:cubicBezTo>
                  <a:pt x="844934" y="49827"/>
                  <a:pt x="813618" y="38640"/>
                  <a:pt x="842962" y="48421"/>
                </a:cubicBezTo>
                <a:cubicBezTo>
                  <a:pt x="849312" y="53184"/>
                  <a:pt x="855281" y="58502"/>
                  <a:pt x="862012" y="62709"/>
                </a:cubicBezTo>
                <a:cubicBezTo>
                  <a:pt x="868032" y="66472"/>
                  <a:pt x="876042" y="67214"/>
                  <a:pt x="881062" y="72234"/>
                </a:cubicBezTo>
                <a:cubicBezTo>
                  <a:pt x="884612" y="75784"/>
                  <a:pt x="883580" y="82031"/>
                  <a:pt x="885825" y="86521"/>
                </a:cubicBezTo>
                <a:cubicBezTo>
                  <a:pt x="888385" y="91641"/>
                  <a:pt x="892405" y="95901"/>
                  <a:pt x="895350" y="100809"/>
                </a:cubicBezTo>
                <a:cubicBezTo>
                  <a:pt x="897176" y="103853"/>
                  <a:pt x="898525" y="107159"/>
                  <a:pt x="900112" y="11033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2910" y="0"/>
            <a:ext cx="7429552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숙제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아래 제시되는 정보를 확인하여 학생정보를 저장할 테이블을 생성하세요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번호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숫자 </a:t>
            </a:r>
            <a:r>
              <a:rPr lang="en-US" altLang="ko-KR" sz="1200" dirty="0" smtClean="0"/>
              <a:t>(0~99999)</a:t>
            </a:r>
            <a:r>
              <a:rPr lang="ko-KR" altLang="en-US" sz="1200" dirty="0" smtClean="0"/>
              <a:t>의 번호가 입력됩니다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한글로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자까지 입력됩니다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클래스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영어로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자 입력됩니다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영어로 최대 </a:t>
            </a:r>
            <a:r>
              <a:rPr lang="en-US" altLang="ko-KR" sz="1200" dirty="0" smtClean="0"/>
              <a:t>50</a:t>
            </a:r>
            <a:r>
              <a:rPr lang="ko-KR" altLang="en-US" sz="1200" dirty="0" smtClean="0"/>
              <a:t>자까지  입력됩니다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전화번호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숫자와 </a:t>
            </a:r>
            <a:r>
              <a:rPr lang="en-US" altLang="ko-KR" sz="1200" dirty="0" smtClean="0"/>
              <a:t>'-'</a:t>
            </a:r>
            <a:r>
              <a:rPr lang="ko-KR" altLang="en-US" sz="1200" dirty="0" smtClean="0"/>
              <a:t>으로 구성되며 </a:t>
            </a:r>
            <a:r>
              <a:rPr lang="en-US" altLang="ko-KR" sz="1200" dirty="0" smtClean="0"/>
              <a:t>13</a:t>
            </a:r>
            <a:r>
              <a:rPr lang="ko-KR" altLang="en-US" sz="1200" dirty="0" smtClean="0"/>
              <a:t>자까지 입력됩니다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주소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한글로 </a:t>
            </a:r>
            <a:r>
              <a:rPr lang="en-US" altLang="ko-KR" sz="1200" dirty="0" smtClean="0"/>
              <a:t>80</a:t>
            </a:r>
            <a:r>
              <a:rPr lang="ko-KR" altLang="en-US" sz="1200" dirty="0" smtClean="0"/>
              <a:t>자까지 입력됩니다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성별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남자 여자와 같은 </a:t>
            </a:r>
            <a:r>
              <a:rPr lang="ko-KR" altLang="en-US" sz="1200" dirty="0" err="1" smtClean="0"/>
              <a:t>한글로된</a:t>
            </a:r>
            <a:r>
              <a:rPr lang="ko-KR" altLang="en-US" sz="1200" dirty="0" smtClean="0"/>
              <a:t> 성별이 입력됩니다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자바점수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숫자</a:t>
            </a:r>
            <a:r>
              <a:rPr lang="en-US" altLang="ko-KR" sz="1200" dirty="0" smtClean="0"/>
              <a:t>(0~999)</a:t>
            </a:r>
            <a:r>
              <a:rPr lang="ko-KR" altLang="en-US" sz="1200" dirty="0" smtClean="0"/>
              <a:t>까지의 수가 입력될 수 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입력일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날짜형식으로 입력됩니다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아래의 정보를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번에서 생성된 테이블에 추가하세요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Transaction</a:t>
            </a:r>
            <a:r>
              <a:rPr lang="ko-KR" altLang="en-US" sz="1200" dirty="0" smtClean="0"/>
              <a:t>이 쿼리문 하나로 구성된다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 1,</a:t>
            </a:r>
            <a:r>
              <a:rPr lang="ko-KR" altLang="en-US" sz="1200" dirty="0" smtClean="0"/>
              <a:t>임태균</a:t>
            </a:r>
            <a:r>
              <a:rPr lang="en-US" altLang="ko-KR" sz="1200" dirty="0" smtClean="0"/>
              <a:t>, A, tae@sist.co.kr, 010-1234-5678,</a:t>
            </a:r>
            <a:r>
              <a:rPr lang="ko-KR" altLang="en-US" sz="1200" dirty="0" smtClean="0"/>
              <a:t>경기도 용인시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남자</a:t>
            </a:r>
            <a:r>
              <a:rPr lang="en-US" altLang="ko-KR" sz="1200" dirty="0" smtClean="0"/>
              <a:t>, 91, </a:t>
            </a:r>
            <a:r>
              <a:rPr lang="ko-KR" altLang="en-US" sz="1200" dirty="0" smtClean="0"/>
              <a:t>현재일자 </a:t>
            </a:r>
            <a:endParaRPr lang="en-US" altLang="ko-KR" sz="1200" dirty="0" smtClean="0"/>
          </a:p>
          <a:p>
            <a:r>
              <a:rPr lang="en-US" altLang="ko-KR" sz="1200" dirty="0" smtClean="0"/>
              <a:t> commit;</a:t>
            </a:r>
          </a:p>
          <a:p>
            <a:r>
              <a:rPr lang="en-US" altLang="ko-KR" sz="1200" dirty="0" smtClean="0"/>
              <a:t> 2,</a:t>
            </a:r>
            <a:r>
              <a:rPr lang="ko-KR" altLang="en-US" sz="1200" dirty="0" err="1" smtClean="0"/>
              <a:t>강다</a:t>
            </a:r>
            <a:r>
              <a:rPr lang="ko-KR" altLang="en-US" sz="1200" dirty="0" err="1"/>
              <a:t>연</a:t>
            </a:r>
            <a:r>
              <a:rPr lang="en-US" altLang="ko-KR" sz="1200" dirty="0" smtClean="0"/>
              <a:t>, A, kang@daum.net,010-7739-9761,</a:t>
            </a:r>
            <a:r>
              <a:rPr lang="ko-KR" altLang="en-US" sz="1200" dirty="0" smtClean="0"/>
              <a:t>서울시 강남구 역삼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동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남자</a:t>
            </a:r>
            <a:r>
              <a:rPr lang="en-US" altLang="ko-KR" sz="1200" dirty="0" smtClean="0"/>
              <a:t>, 90, </a:t>
            </a:r>
            <a:r>
              <a:rPr lang="ko-KR" altLang="en-US" sz="1200" dirty="0" smtClean="0"/>
              <a:t>현재일자</a:t>
            </a:r>
            <a:endParaRPr lang="en-US" altLang="ko-KR" sz="1200" dirty="0" smtClean="0"/>
          </a:p>
          <a:p>
            <a:r>
              <a:rPr lang="en-US" altLang="ko-KR" sz="1200" dirty="0" smtClean="0"/>
              <a:t> Commit;</a:t>
            </a:r>
          </a:p>
          <a:p>
            <a:r>
              <a:rPr lang="en-US" altLang="ko-KR" sz="1200" dirty="0" smtClean="0"/>
              <a:t> 3,</a:t>
            </a:r>
            <a:r>
              <a:rPr lang="ko-KR" altLang="en-US" sz="1200" dirty="0" smtClean="0"/>
              <a:t>박상</a:t>
            </a:r>
            <a:r>
              <a:rPr lang="ko-KR" altLang="en-US" sz="1200" dirty="0"/>
              <a:t>준</a:t>
            </a:r>
            <a:r>
              <a:rPr lang="en-US" altLang="ko-KR" sz="1200" dirty="0" smtClean="0"/>
              <a:t>, A, park@test.com,010-5878-8813,</a:t>
            </a:r>
            <a:r>
              <a:rPr lang="ko-KR" altLang="en-US" sz="1200" dirty="0" smtClean="0"/>
              <a:t>서울시 동작구 상도동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,97,</a:t>
            </a:r>
            <a:r>
              <a:rPr lang="ko-KR" altLang="en-US" sz="1200" dirty="0" smtClean="0"/>
              <a:t>현재일자</a:t>
            </a:r>
            <a:endParaRPr lang="en-US" altLang="ko-KR" sz="1200" dirty="0" smtClean="0"/>
          </a:p>
          <a:p>
            <a:r>
              <a:rPr lang="en-US" altLang="ko-KR" sz="1200" dirty="0" smtClean="0"/>
              <a:t> 4,</a:t>
            </a:r>
            <a:r>
              <a:rPr lang="ko-KR" altLang="en-US" sz="1200" dirty="0" smtClean="0"/>
              <a:t>장용</a:t>
            </a:r>
            <a:r>
              <a:rPr lang="ko-KR" altLang="en-US" sz="1200" dirty="0"/>
              <a:t>석</a:t>
            </a:r>
            <a:r>
              <a:rPr lang="en-US" altLang="ko-KR" sz="1200" dirty="0" smtClean="0"/>
              <a:t>, B, kyoung@google.com,011-234-7611,</a:t>
            </a:r>
            <a:r>
              <a:rPr lang="ko-KR" altLang="en-US" sz="1200" dirty="0" smtClean="0"/>
              <a:t>서울시  동대문구 </a:t>
            </a:r>
            <a:r>
              <a:rPr lang="ko-KR" altLang="en-US" sz="1200" dirty="0" err="1" smtClean="0"/>
              <a:t>동대문동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, 190, </a:t>
            </a:r>
            <a:r>
              <a:rPr lang="ko-KR" altLang="en-US" sz="1200" dirty="0" smtClean="0"/>
              <a:t>현재일자</a:t>
            </a:r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5,</a:t>
            </a:r>
            <a:r>
              <a:rPr lang="ko-KR" altLang="en-US" sz="1200" dirty="0" smtClean="0"/>
              <a:t>김인</a:t>
            </a:r>
            <a:r>
              <a:rPr lang="ko-KR" altLang="en-US" sz="1200" dirty="0"/>
              <a:t>영</a:t>
            </a:r>
            <a:r>
              <a:rPr lang="en-US" altLang="ko-KR" sz="1200" dirty="0" smtClean="0"/>
              <a:t>, B, kim@sist.co.kr,010-4334-7656,</a:t>
            </a:r>
            <a:r>
              <a:rPr lang="ko-KR" altLang="en-US" sz="1200" dirty="0" smtClean="0"/>
              <a:t>인천시 부평구 부평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동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, 89, </a:t>
            </a:r>
            <a:r>
              <a:rPr lang="ko-KR" altLang="en-US" sz="1200" dirty="0" smtClean="0"/>
              <a:t>현재일자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3. 1</a:t>
            </a:r>
            <a:r>
              <a:rPr lang="ko-KR" altLang="en-US" sz="1200" dirty="0" smtClean="0"/>
              <a:t>번에서 생성된 테이블을 사용하여 모든 레코드와 모든 </a:t>
            </a:r>
            <a:r>
              <a:rPr lang="ko-KR" altLang="en-US" sz="1200" dirty="0" err="1" smtClean="0"/>
              <a:t>컬럼을</a:t>
            </a:r>
            <a:r>
              <a:rPr lang="ko-KR" altLang="en-US" sz="1200" dirty="0" smtClean="0"/>
              <a:t> 조회하세요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4. 1</a:t>
            </a:r>
            <a:r>
              <a:rPr lang="ko-KR" altLang="en-US" sz="1200" dirty="0" smtClean="0"/>
              <a:t>번에서 생성된 테이블을 사용하여 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주소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자바점수만 조회하세요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5. 3</a:t>
            </a:r>
            <a:r>
              <a:rPr lang="ko-KR" altLang="en-US" sz="1200" dirty="0" smtClean="0"/>
              <a:t>번 학생의 성별을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남자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로 점수를 </a:t>
            </a:r>
            <a:r>
              <a:rPr lang="en-US" altLang="ko-KR" sz="1200" dirty="0" smtClean="0"/>
              <a:t>90</a:t>
            </a:r>
            <a:r>
              <a:rPr lang="ko-KR" altLang="en-US" sz="1200" dirty="0" smtClean="0"/>
              <a:t>점으로 반을 </a:t>
            </a:r>
            <a:r>
              <a:rPr lang="en-US" altLang="ko-KR" sz="1200" dirty="0" smtClean="0"/>
              <a:t>A, </a:t>
            </a:r>
            <a:r>
              <a:rPr lang="ko-KR" altLang="en-US" sz="1200" dirty="0" smtClean="0"/>
              <a:t>전화번호를 </a:t>
            </a:r>
            <a:r>
              <a:rPr lang="en-US" altLang="ko-KR" sz="1200" dirty="0" smtClean="0"/>
              <a:t>010-2234-7611</a:t>
            </a:r>
            <a:r>
              <a:rPr lang="ko-KR" altLang="en-US" sz="1200" dirty="0" smtClean="0"/>
              <a:t>으로 변경해주세요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</a:t>
            </a:r>
          </a:p>
          <a:p>
            <a:pPr marL="228600" indent="-228600">
              <a:buAutoNum type="arabicPeriod" startAt="6"/>
            </a:pPr>
            <a:r>
              <a:rPr lang="ko-KR" altLang="en-US" sz="1200" dirty="0" smtClean="0"/>
              <a:t>이름이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임태균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인 학생의 반을 </a:t>
            </a:r>
            <a:r>
              <a:rPr lang="en-US" altLang="ko-KR" sz="1200" dirty="0" smtClean="0"/>
              <a:t>‘B’</a:t>
            </a:r>
            <a:r>
              <a:rPr lang="ko-KR" altLang="en-US" sz="1200" dirty="0" smtClean="0"/>
              <a:t>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전화번호를 </a:t>
            </a:r>
            <a:r>
              <a:rPr lang="en-US" altLang="ko-KR" sz="1200" dirty="0" smtClean="0"/>
              <a:t>010-1111-2341 </a:t>
            </a:r>
            <a:r>
              <a:rPr lang="ko-KR" altLang="en-US" sz="1200" dirty="0" smtClean="0"/>
              <a:t>로 변경해주세요</a:t>
            </a:r>
            <a:r>
              <a:rPr lang="en-US" altLang="ko-KR" sz="1200" dirty="0" smtClean="0"/>
              <a:t>.</a:t>
            </a:r>
          </a:p>
          <a:p>
            <a:pPr marL="228600" indent="-228600"/>
            <a:endParaRPr lang="en-US" altLang="ko-KR" sz="1200" dirty="0" smtClean="0"/>
          </a:p>
          <a:p>
            <a:r>
              <a:rPr lang="en-US" altLang="ko-KR" sz="1200" dirty="0" smtClean="0"/>
              <a:t>7.  </a:t>
            </a:r>
            <a:r>
              <a:rPr lang="ko-KR" altLang="en-US" sz="1200" dirty="0" smtClean="0"/>
              <a:t>반이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반인 학생을 모두 삭제해보세요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8. 7</a:t>
            </a:r>
            <a:r>
              <a:rPr lang="ko-KR" altLang="en-US" sz="1200" dirty="0" smtClean="0"/>
              <a:t>번에서 삭제한 레코드를 모두 복구해 보세요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9. 1</a:t>
            </a:r>
            <a:r>
              <a:rPr lang="ko-KR" altLang="en-US" sz="1200" dirty="0" smtClean="0"/>
              <a:t>번에서 생성된 테이블 자체를 삭제해 보세요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9. </a:t>
            </a:r>
            <a:r>
              <a:rPr lang="ko-KR" altLang="en-US" sz="1200" dirty="0" smtClean="0"/>
              <a:t>휴지통을 확인하고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휴지통에 버려진 테이블을 복구해보세요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10. </a:t>
            </a:r>
            <a:r>
              <a:rPr lang="ko-KR" altLang="en-US" sz="1200" dirty="0" smtClean="0"/>
              <a:t>테이블의 모든 레코드를 절삭해보세요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11. </a:t>
            </a:r>
            <a:r>
              <a:rPr lang="ko-KR" altLang="en-US" sz="1200" dirty="0" smtClean="0"/>
              <a:t>테이블자체를 삭제 해보세요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12. </a:t>
            </a:r>
            <a:r>
              <a:rPr lang="ko-KR" altLang="en-US" sz="1200" dirty="0" smtClean="0"/>
              <a:t>휴지통의 내용을 확인하고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휴지통을 비워보세요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sp>
        <p:nvSpPr>
          <p:cNvPr id="5" name="오른쪽 중괄호 4"/>
          <p:cNvSpPr/>
          <p:nvPr/>
        </p:nvSpPr>
        <p:spPr>
          <a:xfrm>
            <a:off x="4643438" y="642918"/>
            <a:ext cx="285752" cy="16430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628" y="114298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입력되는 값을 판단하여</a:t>
            </a:r>
            <a:endParaRPr lang="en-US" altLang="ko-KR" sz="1200" dirty="0" smtClean="0"/>
          </a:p>
          <a:p>
            <a:r>
              <a:rPr lang="ko-KR" altLang="en-US" sz="1200" dirty="0" smtClean="0"/>
              <a:t>데이터 형을 선택하고 크기를</a:t>
            </a:r>
            <a:endParaRPr lang="en-US" altLang="ko-KR" sz="1200" dirty="0" smtClean="0"/>
          </a:p>
          <a:p>
            <a:r>
              <a:rPr lang="ko-KR" altLang="en-US" sz="1200" dirty="0" smtClean="0"/>
              <a:t>설정하여 테이블을 생</a:t>
            </a:r>
            <a:r>
              <a:rPr lang="ko-KR" altLang="en-US" sz="1200" dirty="0"/>
              <a:t>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968</Words>
  <Application>Microsoft Office PowerPoint</Application>
  <PresentationFormat>화면 슬라이드 쇼(4:3)</PresentationFormat>
  <Paragraphs>219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35</cp:revision>
  <dcterms:created xsi:type="dcterms:W3CDTF">2023-07-31T01:15:54Z</dcterms:created>
  <dcterms:modified xsi:type="dcterms:W3CDTF">2023-08-01T01:20:05Z</dcterms:modified>
</cp:coreProperties>
</file>