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195" autoAdjust="0"/>
    <p:restoredTop sz="94660"/>
  </p:normalViewPr>
  <p:slideViewPr>
    <p:cSldViewPr>
      <p:cViewPr>
        <p:scale>
          <a:sx n="150" d="100"/>
          <a:sy n="150" d="100"/>
        </p:scale>
        <p:origin x="-552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EE7C-83E7-4B59-A8AE-4B2B45529C09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262E-0EEF-4822-A9A7-F90329F19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290825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*group by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중복 값을 그룹으로 묶어 조회하는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그룹으로 묶여지지 않은 </a:t>
            </a:r>
            <a:r>
              <a:rPr lang="ko-KR" altLang="en-US" sz="1600" dirty="0" err="1" smtClean="0"/>
              <a:t>컬럼이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조회컬럼에</a:t>
            </a:r>
            <a:r>
              <a:rPr lang="ko-KR" altLang="en-US" sz="1600" dirty="0" smtClean="0"/>
              <a:t> 나오면 </a:t>
            </a:r>
            <a:r>
              <a:rPr lang="en-US" altLang="ko-KR" sz="1600" dirty="0" smtClean="0"/>
              <a:t>error</a:t>
            </a:r>
            <a:r>
              <a:rPr lang="ko-KR" altLang="en-US" sz="1600" dirty="0" smtClean="0"/>
              <a:t>가 발생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집계함수와 함께 사용되면 그룹별 집계를 얻을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having</a:t>
            </a:r>
            <a:r>
              <a:rPr lang="ko-KR" altLang="en-US" sz="1600" dirty="0" smtClean="0"/>
              <a:t>절에서 그룹으로 묶여질 조건을 설정할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group by </a:t>
            </a:r>
            <a:r>
              <a:rPr lang="ko-KR" altLang="en-US" sz="1600" dirty="0" smtClean="0"/>
              <a:t>그룹화할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having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 그룹으로 묶여질 조건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*distinct</a:t>
            </a:r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중복값을</a:t>
            </a:r>
            <a:r>
              <a:rPr lang="ko-KR" altLang="en-US" sz="1600" dirty="0" smtClean="0"/>
              <a:t> 출력하지 않을 때 사용하는 키워드 </a:t>
            </a:r>
            <a:endParaRPr lang="en-US" altLang="ko-KR" sz="1600" dirty="0" smtClean="0"/>
          </a:p>
          <a:p>
            <a:r>
              <a:rPr lang="en-US" altLang="ko-KR" sz="1600" dirty="0" smtClean="0"/>
              <a:t>  -select</a:t>
            </a:r>
            <a:r>
              <a:rPr lang="ko-KR" altLang="en-US" sz="1600" dirty="0" smtClean="0"/>
              <a:t>의 컬럼앞에 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-error</a:t>
            </a:r>
            <a:r>
              <a:rPr lang="ko-KR" altLang="en-US" sz="1600" dirty="0" smtClean="0"/>
              <a:t>가 발생하지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여러 </a:t>
            </a:r>
            <a:r>
              <a:rPr lang="ko-KR" altLang="en-US" sz="1600" dirty="0" err="1" smtClean="0"/>
              <a:t>컬럼을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조회하면 중복배제를 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select distinct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컬럼명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77389" y="1071546"/>
            <a:ext cx="15943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select  </a:t>
            </a:r>
            <a:r>
              <a:rPr lang="ko-KR" altLang="en-US" sz="1400" dirty="0" err="1" smtClean="0"/>
              <a:t>컬럼명</a:t>
            </a:r>
            <a:endParaRPr lang="en-US" altLang="ko-KR" sz="1400" dirty="0" smtClean="0"/>
          </a:p>
          <a:p>
            <a:r>
              <a:rPr lang="en-US" altLang="ko-KR" sz="1400" dirty="0" smtClean="0"/>
              <a:t>from    </a:t>
            </a:r>
            <a:r>
              <a:rPr lang="ko-KR" altLang="en-US" sz="1400" dirty="0" err="1" smtClean="0"/>
              <a:t>테이블</a:t>
            </a:r>
            <a:r>
              <a:rPr lang="ko-KR" altLang="en-US" sz="1400" dirty="0" err="1"/>
              <a:t>명</a:t>
            </a:r>
            <a:endParaRPr lang="en-US" altLang="ko-KR" sz="1400" dirty="0" smtClean="0"/>
          </a:p>
          <a:p>
            <a:r>
              <a:rPr lang="en-US" altLang="ko-KR" sz="1400" dirty="0" smtClean="0"/>
              <a:t>group by  </a:t>
            </a:r>
            <a:r>
              <a:rPr lang="ko-KR" altLang="en-US" sz="1400" dirty="0" err="1" smtClean="0"/>
              <a:t>컬럼명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2172801" y="1219199"/>
            <a:ext cx="396212" cy="443625"/>
          </a:xfrm>
          <a:custGeom>
            <a:avLst/>
            <a:gdLst>
              <a:gd name="connsiteX0" fmla="*/ 219075 w 396212"/>
              <a:gd name="connsiteY0" fmla="*/ 428625 h 443625"/>
              <a:gd name="connsiteX1" fmla="*/ 238125 w 396212"/>
              <a:gd name="connsiteY1" fmla="*/ 423863 h 443625"/>
              <a:gd name="connsiteX2" fmla="*/ 276225 w 396212"/>
              <a:gd name="connsiteY2" fmla="*/ 404813 h 443625"/>
              <a:gd name="connsiteX3" fmla="*/ 314325 w 396212"/>
              <a:gd name="connsiteY3" fmla="*/ 376238 h 443625"/>
              <a:gd name="connsiteX4" fmla="*/ 342900 w 396212"/>
              <a:gd name="connsiteY4" fmla="*/ 333375 h 443625"/>
              <a:gd name="connsiteX5" fmla="*/ 357187 w 396212"/>
              <a:gd name="connsiteY5" fmla="*/ 314325 h 443625"/>
              <a:gd name="connsiteX6" fmla="*/ 376237 w 396212"/>
              <a:gd name="connsiteY6" fmla="*/ 276225 h 443625"/>
              <a:gd name="connsiteX7" fmla="*/ 395287 w 396212"/>
              <a:gd name="connsiteY7" fmla="*/ 228600 h 443625"/>
              <a:gd name="connsiteX8" fmla="*/ 390525 w 396212"/>
              <a:gd name="connsiteY8" fmla="*/ 133350 h 443625"/>
              <a:gd name="connsiteX9" fmla="*/ 376237 w 396212"/>
              <a:gd name="connsiteY9" fmla="*/ 123825 h 443625"/>
              <a:gd name="connsiteX10" fmla="*/ 357187 w 396212"/>
              <a:gd name="connsiteY10" fmla="*/ 114300 h 443625"/>
              <a:gd name="connsiteX11" fmla="*/ 338137 w 396212"/>
              <a:gd name="connsiteY11" fmla="*/ 109538 h 443625"/>
              <a:gd name="connsiteX12" fmla="*/ 323850 w 396212"/>
              <a:gd name="connsiteY12" fmla="*/ 104775 h 443625"/>
              <a:gd name="connsiteX13" fmla="*/ 300037 w 396212"/>
              <a:gd name="connsiteY13" fmla="*/ 95250 h 443625"/>
              <a:gd name="connsiteX14" fmla="*/ 271462 w 396212"/>
              <a:gd name="connsiteY14" fmla="*/ 90488 h 443625"/>
              <a:gd name="connsiteX15" fmla="*/ 252412 w 396212"/>
              <a:gd name="connsiteY15" fmla="*/ 80963 h 443625"/>
              <a:gd name="connsiteX16" fmla="*/ 204787 w 396212"/>
              <a:gd name="connsiteY16" fmla="*/ 71438 h 443625"/>
              <a:gd name="connsiteX17" fmla="*/ 190500 w 396212"/>
              <a:gd name="connsiteY17" fmla="*/ 61913 h 443625"/>
              <a:gd name="connsiteX18" fmla="*/ 161925 w 396212"/>
              <a:gd name="connsiteY18" fmla="*/ 57150 h 443625"/>
              <a:gd name="connsiteX19" fmla="*/ 142875 w 396212"/>
              <a:gd name="connsiteY19" fmla="*/ 52388 h 443625"/>
              <a:gd name="connsiteX20" fmla="*/ 114300 w 396212"/>
              <a:gd name="connsiteY20" fmla="*/ 42863 h 443625"/>
              <a:gd name="connsiteX21" fmla="*/ 100012 w 396212"/>
              <a:gd name="connsiteY21" fmla="*/ 38100 h 443625"/>
              <a:gd name="connsiteX22" fmla="*/ 47625 w 396212"/>
              <a:gd name="connsiteY22" fmla="*/ 14288 h 443625"/>
              <a:gd name="connsiteX23" fmla="*/ 33337 w 396212"/>
              <a:gd name="connsiteY23" fmla="*/ 4763 h 443625"/>
              <a:gd name="connsiteX24" fmla="*/ 0 w 396212"/>
              <a:gd name="connsiteY24" fmla="*/ 0 h 44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6212" h="443625">
                <a:moveTo>
                  <a:pt x="219075" y="428625"/>
                </a:moveTo>
                <a:cubicBezTo>
                  <a:pt x="225425" y="427038"/>
                  <a:pt x="232083" y="426380"/>
                  <a:pt x="238125" y="423863"/>
                </a:cubicBezTo>
                <a:cubicBezTo>
                  <a:pt x="251232" y="418402"/>
                  <a:pt x="276225" y="404813"/>
                  <a:pt x="276225" y="404813"/>
                </a:cubicBezTo>
                <a:cubicBezTo>
                  <a:pt x="309767" y="354499"/>
                  <a:pt x="246938" y="443625"/>
                  <a:pt x="314325" y="376238"/>
                </a:cubicBezTo>
                <a:cubicBezTo>
                  <a:pt x="326467" y="364096"/>
                  <a:pt x="332597" y="347112"/>
                  <a:pt x="342900" y="333375"/>
                </a:cubicBezTo>
                <a:lnTo>
                  <a:pt x="357187" y="314325"/>
                </a:lnTo>
                <a:cubicBezTo>
                  <a:pt x="369962" y="276004"/>
                  <a:pt x="349991" y="332467"/>
                  <a:pt x="376237" y="276225"/>
                </a:cubicBezTo>
                <a:cubicBezTo>
                  <a:pt x="383467" y="260731"/>
                  <a:pt x="395287" y="228600"/>
                  <a:pt x="395287" y="228600"/>
                </a:cubicBezTo>
                <a:cubicBezTo>
                  <a:pt x="393700" y="196850"/>
                  <a:pt x="396212" y="164627"/>
                  <a:pt x="390525" y="133350"/>
                </a:cubicBezTo>
                <a:cubicBezTo>
                  <a:pt x="389501" y="127718"/>
                  <a:pt x="381207" y="126665"/>
                  <a:pt x="376237" y="123825"/>
                </a:cubicBezTo>
                <a:cubicBezTo>
                  <a:pt x="370073" y="120303"/>
                  <a:pt x="363835" y="116793"/>
                  <a:pt x="357187" y="114300"/>
                </a:cubicBezTo>
                <a:cubicBezTo>
                  <a:pt x="351058" y="112002"/>
                  <a:pt x="344431" y="111336"/>
                  <a:pt x="338137" y="109538"/>
                </a:cubicBezTo>
                <a:cubicBezTo>
                  <a:pt x="333310" y="108159"/>
                  <a:pt x="328550" y="106538"/>
                  <a:pt x="323850" y="104775"/>
                </a:cubicBezTo>
                <a:cubicBezTo>
                  <a:pt x="315845" y="101773"/>
                  <a:pt x="308285" y="97499"/>
                  <a:pt x="300037" y="95250"/>
                </a:cubicBezTo>
                <a:cubicBezTo>
                  <a:pt x="290721" y="92709"/>
                  <a:pt x="280987" y="92075"/>
                  <a:pt x="271462" y="90488"/>
                </a:cubicBezTo>
                <a:cubicBezTo>
                  <a:pt x="265112" y="87313"/>
                  <a:pt x="259059" y="83456"/>
                  <a:pt x="252412" y="80963"/>
                </a:cubicBezTo>
                <a:cubicBezTo>
                  <a:pt x="241041" y="76699"/>
                  <a:pt x="214670" y="73085"/>
                  <a:pt x="204787" y="71438"/>
                </a:cubicBezTo>
                <a:cubicBezTo>
                  <a:pt x="200025" y="68263"/>
                  <a:pt x="195930" y="63723"/>
                  <a:pt x="190500" y="61913"/>
                </a:cubicBezTo>
                <a:cubicBezTo>
                  <a:pt x="181339" y="58859"/>
                  <a:pt x="171394" y="59044"/>
                  <a:pt x="161925" y="57150"/>
                </a:cubicBezTo>
                <a:cubicBezTo>
                  <a:pt x="155507" y="55866"/>
                  <a:pt x="149144" y="54269"/>
                  <a:pt x="142875" y="52388"/>
                </a:cubicBezTo>
                <a:cubicBezTo>
                  <a:pt x="133258" y="49503"/>
                  <a:pt x="123825" y="46038"/>
                  <a:pt x="114300" y="42863"/>
                </a:cubicBezTo>
                <a:cubicBezTo>
                  <a:pt x="109537" y="41275"/>
                  <a:pt x="104502" y="40345"/>
                  <a:pt x="100012" y="38100"/>
                </a:cubicBezTo>
                <a:cubicBezTo>
                  <a:pt x="57422" y="16805"/>
                  <a:pt x="75382" y="23540"/>
                  <a:pt x="47625" y="14288"/>
                </a:cubicBezTo>
                <a:cubicBezTo>
                  <a:pt x="42862" y="11113"/>
                  <a:pt x="38820" y="6408"/>
                  <a:pt x="33337" y="4763"/>
                </a:cubicBezTo>
                <a:cubicBezTo>
                  <a:pt x="22585" y="1537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991329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사원 테이블에서 사원번호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연봉을 조회하세요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연봉은 전체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자리로 하여 </a:t>
            </a:r>
            <a:r>
              <a:rPr lang="en-US" altLang="ko-KR" dirty="0" smtClean="0"/>
              <a:t>$</a:t>
            </a:r>
            <a:r>
              <a:rPr lang="ko-KR" altLang="en-US" dirty="0" smtClean="0"/>
              <a:t>를 붙여 출력하고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연봉의 오름차순으로 정렬하여 출력하세요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$00001250</a:t>
            </a:r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사원 테이블에서 직무가 </a:t>
            </a:r>
            <a:r>
              <a:rPr lang="en-US" altLang="ko-KR" dirty="0" smtClean="0"/>
              <a:t>MANAGER, SALESMAN, CLERK</a:t>
            </a:r>
            <a:r>
              <a:rPr lang="ko-KR" altLang="en-US" dirty="0" smtClean="0"/>
              <a:t>인 사원의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보너스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실수령액을</a:t>
            </a:r>
            <a:r>
              <a:rPr lang="ko-KR" altLang="en-US" dirty="0" smtClean="0"/>
              <a:t> 조회하세요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사원명은 </a:t>
            </a:r>
            <a:r>
              <a:rPr lang="ko-KR" altLang="en-US" dirty="0" err="1" smtClean="0"/>
              <a:t>첫글자만</a:t>
            </a:r>
            <a:r>
              <a:rPr lang="ko-KR" altLang="en-US" dirty="0" smtClean="0"/>
              <a:t> 대문자로 출력할 것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실수령액은</a:t>
            </a:r>
            <a:r>
              <a:rPr lang="ko-KR" altLang="en-US" dirty="0" smtClean="0"/>
              <a:t> 연봉과 보너스를 합산한 금액에서 </a:t>
            </a:r>
            <a:r>
              <a:rPr lang="en-US" altLang="ko-KR" dirty="0" smtClean="0"/>
              <a:t>3.3%</a:t>
            </a:r>
            <a:r>
              <a:rPr lang="ko-KR" altLang="en-US" dirty="0" smtClean="0"/>
              <a:t>를 뺀 금액으로 연산하되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원단위를 반올림하여 출력할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car_model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모델이 </a:t>
            </a:r>
            <a:r>
              <a:rPr lang="en-US" altLang="ko-KR" dirty="0" smtClean="0"/>
              <a:t>k5, </a:t>
            </a:r>
            <a:r>
              <a:rPr lang="ko-KR" altLang="en-US" dirty="0" err="1" smtClean="0"/>
              <a:t>아반테</a:t>
            </a:r>
            <a:r>
              <a:rPr lang="en-US" altLang="ko-KR" dirty="0" smtClean="0"/>
              <a:t>, a8</a:t>
            </a:r>
            <a:r>
              <a:rPr lang="ko-KR" altLang="en-US" dirty="0" smtClean="0"/>
              <a:t>이거나 옵션에 </a:t>
            </a:r>
            <a:r>
              <a:rPr lang="en-US" altLang="ko-KR" dirty="0" smtClean="0"/>
              <a:t>‘ABS’</a:t>
            </a:r>
            <a:r>
              <a:rPr lang="ko-KR" altLang="en-US" dirty="0" smtClean="0"/>
              <a:t>가 있는 </a:t>
            </a:r>
            <a:r>
              <a:rPr lang="en-US" altLang="ko-KR" dirty="0" smtClean="0"/>
              <a:t>‘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차량의 모델명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이미지를 조회하세요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모델명은 소문자로 출력할 것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car_option</a:t>
            </a:r>
            <a:r>
              <a:rPr lang="ko-KR" altLang="en-US" dirty="0" smtClean="0"/>
              <a:t>은 두번째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까지만 출력할 것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이미지는 모두 소문자로 출력할 것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가격의 내림차순으로 정렬하되 가격이 같다면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모델명의 내림차순으로 </a:t>
            </a:r>
            <a:r>
              <a:rPr lang="ko-KR" altLang="en-US" dirty="0" err="1" smtClean="0"/>
              <a:t>정렬할것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3005138" cy="140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14290"/>
            <a:ext cx="5290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중복 값이 없는 </a:t>
            </a:r>
            <a:r>
              <a:rPr lang="ko-KR" altLang="en-US" sz="1400" dirty="0" err="1" smtClean="0"/>
              <a:t>컬럼과</a:t>
            </a:r>
            <a:r>
              <a:rPr lang="ko-KR" altLang="en-US" sz="1400" dirty="0" smtClean="0"/>
              <a:t> 함께 사용되면 중복배제를 하지 않는다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1160743" y="692229"/>
            <a:ext cx="1963457" cy="488871"/>
          </a:xfrm>
          <a:custGeom>
            <a:avLst/>
            <a:gdLst>
              <a:gd name="connsiteX0" fmla="*/ 1963457 w 1963457"/>
              <a:gd name="connsiteY0" fmla="*/ 3096 h 488871"/>
              <a:gd name="connsiteX1" fmla="*/ 1949170 w 1963457"/>
              <a:gd name="connsiteY1" fmla="*/ 41196 h 488871"/>
              <a:gd name="connsiteX2" fmla="*/ 1939645 w 1963457"/>
              <a:gd name="connsiteY2" fmla="*/ 60246 h 488871"/>
              <a:gd name="connsiteX3" fmla="*/ 1930120 w 1963457"/>
              <a:gd name="connsiteY3" fmla="*/ 84059 h 488871"/>
              <a:gd name="connsiteX4" fmla="*/ 1906307 w 1963457"/>
              <a:gd name="connsiteY4" fmla="*/ 131684 h 488871"/>
              <a:gd name="connsiteX5" fmla="*/ 1887257 w 1963457"/>
              <a:gd name="connsiteY5" fmla="*/ 174546 h 488871"/>
              <a:gd name="connsiteX6" fmla="*/ 1863445 w 1963457"/>
              <a:gd name="connsiteY6" fmla="*/ 222171 h 488871"/>
              <a:gd name="connsiteX7" fmla="*/ 1853920 w 1963457"/>
              <a:gd name="connsiteY7" fmla="*/ 241221 h 488871"/>
              <a:gd name="connsiteX8" fmla="*/ 1844395 w 1963457"/>
              <a:gd name="connsiteY8" fmla="*/ 255509 h 488871"/>
              <a:gd name="connsiteX9" fmla="*/ 1834870 w 1963457"/>
              <a:gd name="connsiteY9" fmla="*/ 274559 h 488871"/>
              <a:gd name="connsiteX10" fmla="*/ 1820582 w 1963457"/>
              <a:gd name="connsiteY10" fmla="*/ 298371 h 488871"/>
              <a:gd name="connsiteX11" fmla="*/ 1796770 w 1963457"/>
              <a:gd name="connsiteY11" fmla="*/ 326946 h 488871"/>
              <a:gd name="connsiteX12" fmla="*/ 1777720 w 1963457"/>
              <a:gd name="connsiteY12" fmla="*/ 360284 h 488871"/>
              <a:gd name="connsiteX13" fmla="*/ 1730095 w 1963457"/>
              <a:gd name="connsiteY13" fmla="*/ 393621 h 488871"/>
              <a:gd name="connsiteX14" fmla="*/ 1682470 w 1963457"/>
              <a:gd name="connsiteY14" fmla="*/ 431721 h 488871"/>
              <a:gd name="connsiteX15" fmla="*/ 1668182 w 1963457"/>
              <a:gd name="connsiteY15" fmla="*/ 441246 h 488871"/>
              <a:gd name="connsiteX16" fmla="*/ 1653895 w 1963457"/>
              <a:gd name="connsiteY16" fmla="*/ 446009 h 488871"/>
              <a:gd name="connsiteX17" fmla="*/ 1625320 w 1963457"/>
              <a:gd name="connsiteY17" fmla="*/ 465059 h 488871"/>
              <a:gd name="connsiteX18" fmla="*/ 1606270 w 1963457"/>
              <a:gd name="connsiteY18" fmla="*/ 469821 h 488871"/>
              <a:gd name="connsiteX19" fmla="*/ 1572932 w 1963457"/>
              <a:gd name="connsiteY19" fmla="*/ 484109 h 488871"/>
              <a:gd name="connsiteX20" fmla="*/ 1539595 w 1963457"/>
              <a:gd name="connsiteY20" fmla="*/ 488871 h 488871"/>
              <a:gd name="connsiteX21" fmla="*/ 1163357 w 1963457"/>
              <a:gd name="connsiteY21" fmla="*/ 484109 h 488871"/>
              <a:gd name="connsiteX22" fmla="*/ 1106207 w 1963457"/>
              <a:gd name="connsiteY22" fmla="*/ 465059 h 488871"/>
              <a:gd name="connsiteX23" fmla="*/ 1049057 w 1963457"/>
              <a:gd name="connsiteY23" fmla="*/ 450771 h 488871"/>
              <a:gd name="connsiteX24" fmla="*/ 1030007 w 1963457"/>
              <a:gd name="connsiteY24" fmla="*/ 446009 h 488871"/>
              <a:gd name="connsiteX25" fmla="*/ 1015720 w 1963457"/>
              <a:gd name="connsiteY25" fmla="*/ 441246 h 488871"/>
              <a:gd name="connsiteX26" fmla="*/ 944282 w 1963457"/>
              <a:gd name="connsiteY26" fmla="*/ 431721 h 488871"/>
              <a:gd name="connsiteX27" fmla="*/ 920470 w 1963457"/>
              <a:gd name="connsiteY27" fmla="*/ 426959 h 488871"/>
              <a:gd name="connsiteX28" fmla="*/ 891895 w 1963457"/>
              <a:gd name="connsiteY28" fmla="*/ 422196 h 488871"/>
              <a:gd name="connsiteX29" fmla="*/ 844270 w 1963457"/>
              <a:gd name="connsiteY29" fmla="*/ 412671 h 488871"/>
              <a:gd name="connsiteX30" fmla="*/ 829982 w 1963457"/>
              <a:gd name="connsiteY30" fmla="*/ 407909 h 488871"/>
              <a:gd name="connsiteX31" fmla="*/ 668057 w 1963457"/>
              <a:gd name="connsiteY31" fmla="*/ 388859 h 488871"/>
              <a:gd name="connsiteX32" fmla="*/ 653770 w 1963457"/>
              <a:gd name="connsiteY32" fmla="*/ 384096 h 488871"/>
              <a:gd name="connsiteX33" fmla="*/ 120370 w 1963457"/>
              <a:gd name="connsiteY33" fmla="*/ 379334 h 488871"/>
              <a:gd name="connsiteX34" fmla="*/ 96557 w 1963457"/>
              <a:gd name="connsiteY34" fmla="*/ 384096 h 488871"/>
              <a:gd name="connsiteX35" fmla="*/ 67982 w 1963457"/>
              <a:gd name="connsiteY35" fmla="*/ 393621 h 488871"/>
              <a:gd name="connsiteX36" fmla="*/ 53695 w 1963457"/>
              <a:gd name="connsiteY36" fmla="*/ 403146 h 488871"/>
              <a:gd name="connsiteX37" fmla="*/ 34645 w 1963457"/>
              <a:gd name="connsiteY37" fmla="*/ 417434 h 488871"/>
              <a:gd name="connsiteX38" fmla="*/ 15595 w 1963457"/>
              <a:gd name="connsiteY38" fmla="*/ 422196 h 48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63457" h="488871">
                <a:moveTo>
                  <a:pt x="1963457" y="3096"/>
                </a:moveTo>
                <a:cubicBezTo>
                  <a:pt x="1943893" y="32443"/>
                  <a:pt x="1962902" y="0"/>
                  <a:pt x="1949170" y="41196"/>
                </a:cubicBezTo>
                <a:cubicBezTo>
                  <a:pt x="1946925" y="47931"/>
                  <a:pt x="1942528" y="53758"/>
                  <a:pt x="1939645" y="60246"/>
                </a:cubicBezTo>
                <a:cubicBezTo>
                  <a:pt x="1936173" y="68058"/>
                  <a:pt x="1933735" y="76312"/>
                  <a:pt x="1930120" y="84059"/>
                </a:cubicBezTo>
                <a:cubicBezTo>
                  <a:pt x="1922614" y="100143"/>
                  <a:pt x="1911920" y="114846"/>
                  <a:pt x="1906307" y="131684"/>
                </a:cubicBezTo>
                <a:cubicBezTo>
                  <a:pt x="1894972" y="165689"/>
                  <a:pt x="1902351" y="151905"/>
                  <a:pt x="1887257" y="174546"/>
                </a:cubicBezTo>
                <a:cubicBezTo>
                  <a:pt x="1879131" y="215183"/>
                  <a:pt x="1889274" y="183429"/>
                  <a:pt x="1863445" y="222171"/>
                </a:cubicBezTo>
                <a:cubicBezTo>
                  <a:pt x="1859507" y="228078"/>
                  <a:pt x="1857442" y="235057"/>
                  <a:pt x="1853920" y="241221"/>
                </a:cubicBezTo>
                <a:cubicBezTo>
                  <a:pt x="1851080" y="246191"/>
                  <a:pt x="1847235" y="250539"/>
                  <a:pt x="1844395" y="255509"/>
                </a:cubicBezTo>
                <a:cubicBezTo>
                  <a:pt x="1840873" y="261673"/>
                  <a:pt x="1838318" y="268353"/>
                  <a:pt x="1834870" y="274559"/>
                </a:cubicBezTo>
                <a:cubicBezTo>
                  <a:pt x="1830374" y="282651"/>
                  <a:pt x="1825078" y="290279"/>
                  <a:pt x="1820582" y="298371"/>
                </a:cubicBezTo>
                <a:cubicBezTo>
                  <a:pt x="1806364" y="323963"/>
                  <a:pt x="1818684" y="312336"/>
                  <a:pt x="1796770" y="326946"/>
                </a:cubicBezTo>
                <a:cubicBezTo>
                  <a:pt x="1790420" y="338059"/>
                  <a:pt x="1785715" y="350290"/>
                  <a:pt x="1777720" y="360284"/>
                </a:cubicBezTo>
                <a:cubicBezTo>
                  <a:pt x="1773629" y="365398"/>
                  <a:pt x="1730492" y="393303"/>
                  <a:pt x="1730095" y="393621"/>
                </a:cubicBezTo>
                <a:cubicBezTo>
                  <a:pt x="1714220" y="406321"/>
                  <a:pt x="1699386" y="420444"/>
                  <a:pt x="1682470" y="431721"/>
                </a:cubicBezTo>
                <a:cubicBezTo>
                  <a:pt x="1677707" y="434896"/>
                  <a:pt x="1673302" y="438686"/>
                  <a:pt x="1668182" y="441246"/>
                </a:cubicBezTo>
                <a:cubicBezTo>
                  <a:pt x="1663692" y="443491"/>
                  <a:pt x="1658283" y="443571"/>
                  <a:pt x="1653895" y="446009"/>
                </a:cubicBezTo>
                <a:cubicBezTo>
                  <a:pt x="1643888" y="451569"/>
                  <a:pt x="1636426" y="462283"/>
                  <a:pt x="1625320" y="465059"/>
                </a:cubicBezTo>
                <a:cubicBezTo>
                  <a:pt x="1618970" y="466646"/>
                  <a:pt x="1612421" y="467584"/>
                  <a:pt x="1606270" y="469821"/>
                </a:cubicBezTo>
                <a:cubicBezTo>
                  <a:pt x="1594908" y="473953"/>
                  <a:pt x="1584557" y="480788"/>
                  <a:pt x="1572932" y="484109"/>
                </a:cubicBezTo>
                <a:cubicBezTo>
                  <a:pt x="1562139" y="487193"/>
                  <a:pt x="1550707" y="487284"/>
                  <a:pt x="1539595" y="488871"/>
                </a:cubicBezTo>
                <a:lnTo>
                  <a:pt x="1163357" y="484109"/>
                </a:lnTo>
                <a:cubicBezTo>
                  <a:pt x="1130529" y="482617"/>
                  <a:pt x="1129850" y="469788"/>
                  <a:pt x="1106207" y="465059"/>
                </a:cubicBezTo>
                <a:cubicBezTo>
                  <a:pt x="1065913" y="456999"/>
                  <a:pt x="1097529" y="463990"/>
                  <a:pt x="1049057" y="450771"/>
                </a:cubicBezTo>
                <a:cubicBezTo>
                  <a:pt x="1042742" y="449049"/>
                  <a:pt x="1036301" y="447807"/>
                  <a:pt x="1030007" y="446009"/>
                </a:cubicBezTo>
                <a:cubicBezTo>
                  <a:pt x="1025180" y="444630"/>
                  <a:pt x="1020590" y="442464"/>
                  <a:pt x="1015720" y="441246"/>
                </a:cubicBezTo>
                <a:cubicBezTo>
                  <a:pt x="985112" y="433594"/>
                  <a:pt x="982520" y="436819"/>
                  <a:pt x="944282" y="431721"/>
                </a:cubicBezTo>
                <a:cubicBezTo>
                  <a:pt x="936259" y="430651"/>
                  <a:pt x="928434" y="428407"/>
                  <a:pt x="920470" y="426959"/>
                </a:cubicBezTo>
                <a:cubicBezTo>
                  <a:pt x="910969" y="425232"/>
                  <a:pt x="901386" y="423976"/>
                  <a:pt x="891895" y="422196"/>
                </a:cubicBezTo>
                <a:cubicBezTo>
                  <a:pt x="875983" y="419212"/>
                  <a:pt x="859629" y="417790"/>
                  <a:pt x="844270" y="412671"/>
                </a:cubicBezTo>
                <a:cubicBezTo>
                  <a:pt x="839507" y="411084"/>
                  <a:pt x="834928" y="408769"/>
                  <a:pt x="829982" y="407909"/>
                </a:cubicBezTo>
                <a:cubicBezTo>
                  <a:pt x="740055" y="392270"/>
                  <a:pt x="747769" y="394552"/>
                  <a:pt x="668057" y="388859"/>
                </a:cubicBezTo>
                <a:cubicBezTo>
                  <a:pt x="663295" y="387271"/>
                  <a:pt x="658679" y="385148"/>
                  <a:pt x="653770" y="384096"/>
                </a:cubicBezTo>
                <a:cubicBezTo>
                  <a:pt x="474065" y="345586"/>
                  <a:pt x="344118" y="377118"/>
                  <a:pt x="120370" y="379334"/>
                </a:cubicBezTo>
                <a:cubicBezTo>
                  <a:pt x="112432" y="380921"/>
                  <a:pt x="104367" y="381966"/>
                  <a:pt x="96557" y="384096"/>
                </a:cubicBezTo>
                <a:cubicBezTo>
                  <a:pt x="86871" y="386738"/>
                  <a:pt x="67982" y="393621"/>
                  <a:pt x="67982" y="393621"/>
                </a:cubicBezTo>
                <a:cubicBezTo>
                  <a:pt x="63220" y="396796"/>
                  <a:pt x="58352" y="399819"/>
                  <a:pt x="53695" y="403146"/>
                </a:cubicBezTo>
                <a:cubicBezTo>
                  <a:pt x="47236" y="407760"/>
                  <a:pt x="41898" y="414210"/>
                  <a:pt x="34645" y="417434"/>
                </a:cubicBezTo>
                <a:cubicBezTo>
                  <a:pt x="23230" y="422507"/>
                  <a:pt x="0" y="422196"/>
                  <a:pt x="15595" y="42219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2121091"/>
            <a:ext cx="777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중복 값이 있는 </a:t>
            </a:r>
            <a:r>
              <a:rPr lang="ko-KR" altLang="en-US" sz="1400" dirty="0" err="1" smtClean="0"/>
              <a:t>컬럼과</a:t>
            </a:r>
            <a:r>
              <a:rPr lang="ko-KR" altLang="en-US" sz="1400" dirty="0" smtClean="0"/>
              <a:t> 함께 사용되면 앞의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중복값과</a:t>
            </a:r>
            <a:r>
              <a:rPr lang="ko-KR" altLang="en-US" sz="1400" dirty="0" smtClean="0"/>
              <a:t> 뒤에 사용되는 </a:t>
            </a:r>
            <a:r>
              <a:rPr lang="ko-KR" altLang="en-US" sz="1400" dirty="0" err="1" smtClean="0"/>
              <a:t>컬럼에</a:t>
            </a:r>
            <a:r>
              <a:rPr lang="ko-KR" altLang="en-US" sz="1400" dirty="0" smtClean="0"/>
              <a:t> 중복 값이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있다면 뒤의 컬럼에 대해 중복배제를 수행한다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714620"/>
            <a:ext cx="2857520" cy="1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자유형 8"/>
          <p:cNvSpPr/>
          <p:nvPr/>
        </p:nvSpPr>
        <p:spPr>
          <a:xfrm>
            <a:off x="1341704" y="2900363"/>
            <a:ext cx="1792021" cy="400931"/>
          </a:xfrm>
          <a:custGeom>
            <a:avLst/>
            <a:gdLst>
              <a:gd name="connsiteX0" fmla="*/ 1792021 w 1792021"/>
              <a:gd name="connsiteY0" fmla="*/ 0 h 400931"/>
              <a:gd name="connsiteX1" fmla="*/ 1777734 w 1792021"/>
              <a:gd name="connsiteY1" fmla="*/ 52387 h 400931"/>
              <a:gd name="connsiteX2" fmla="*/ 1768209 w 1792021"/>
              <a:gd name="connsiteY2" fmla="*/ 71437 h 400931"/>
              <a:gd name="connsiteX3" fmla="*/ 1753921 w 1792021"/>
              <a:gd name="connsiteY3" fmla="*/ 114300 h 400931"/>
              <a:gd name="connsiteX4" fmla="*/ 1734871 w 1792021"/>
              <a:gd name="connsiteY4" fmla="*/ 142875 h 400931"/>
              <a:gd name="connsiteX5" fmla="*/ 1725346 w 1792021"/>
              <a:gd name="connsiteY5" fmla="*/ 166687 h 400931"/>
              <a:gd name="connsiteX6" fmla="*/ 1711059 w 1792021"/>
              <a:gd name="connsiteY6" fmla="*/ 180975 h 400931"/>
              <a:gd name="connsiteX7" fmla="*/ 1692009 w 1792021"/>
              <a:gd name="connsiteY7" fmla="*/ 204787 h 400931"/>
              <a:gd name="connsiteX8" fmla="*/ 1649146 w 1792021"/>
              <a:gd name="connsiteY8" fmla="*/ 233362 h 400931"/>
              <a:gd name="connsiteX9" fmla="*/ 1634859 w 1792021"/>
              <a:gd name="connsiteY9" fmla="*/ 242887 h 400931"/>
              <a:gd name="connsiteX10" fmla="*/ 1601521 w 1792021"/>
              <a:gd name="connsiteY10" fmla="*/ 271462 h 400931"/>
              <a:gd name="connsiteX11" fmla="*/ 1572946 w 1792021"/>
              <a:gd name="connsiteY11" fmla="*/ 290512 h 400931"/>
              <a:gd name="connsiteX12" fmla="*/ 1558659 w 1792021"/>
              <a:gd name="connsiteY12" fmla="*/ 295275 h 400931"/>
              <a:gd name="connsiteX13" fmla="*/ 1506271 w 1792021"/>
              <a:gd name="connsiteY13" fmla="*/ 323850 h 400931"/>
              <a:gd name="connsiteX14" fmla="*/ 1463409 w 1792021"/>
              <a:gd name="connsiteY14" fmla="*/ 333375 h 400931"/>
              <a:gd name="connsiteX15" fmla="*/ 1401496 w 1792021"/>
              <a:gd name="connsiteY15" fmla="*/ 342900 h 400931"/>
              <a:gd name="connsiteX16" fmla="*/ 796659 w 1792021"/>
              <a:gd name="connsiteY16" fmla="*/ 338137 h 400931"/>
              <a:gd name="connsiteX17" fmla="*/ 782371 w 1792021"/>
              <a:gd name="connsiteY17" fmla="*/ 333375 h 400931"/>
              <a:gd name="connsiteX18" fmla="*/ 753796 w 1792021"/>
              <a:gd name="connsiteY18" fmla="*/ 328612 h 400931"/>
              <a:gd name="connsiteX19" fmla="*/ 729984 w 1792021"/>
              <a:gd name="connsiteY19" fmla="*/ 323850 h 400931"/>
              <a:gd name="connsiteX20" fmla="*/ 206109 w 1792021"/>
              <a:gd name="connsiteY20" fmla="*/ 328612 h 400931"/>
              <a:gd name="connsiteX21" fmla="*/ 144196 w 1792021"/>
              <a:gd name="connsiteY21" fmla="*/ 338137 h 400931"/>
              <a:gd name="connsiteX22" fmla="*/ 106096 w 1792021"/>
              <a:gd name="connsiteY22" fmla="*/ 357187 h 400931"/>
              <a:gd name="connsiteX23" fmla="*/ 77521 w 1792021"/>
              <a:gd name="connsiteY23" fmla="*/ 366712 h 400931"/>
              <a:gd name="connsiteX24" fmla="*/ 63234 w 1792021"/>
              <a:gd name="connsiteY24" fmla="*/ 371475 h 400931"/>
              <a:gd name="connsiteX25" fmla="*/ 48946 w 1792021"/>
              <a:gd name="connsiteY25" fmla="*/ 381000 h 400931"/>
              <a:gd name="connsiteX26" fmla="*/ 1321 w 1792021"/>
              <a:gd name="connsiteY26" fmla="*/ 400050 h 400931"/>
              <a:gd name="connsiteX27" fmla="*/ 6084 w 1792021"/>
              <a:gd name="connsiteY27" fmla="*/ 400050 h 40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92021" h="400931">
                <a:moveTo>
                  <a:pt x="1792021" y="0"/>
                </a:moveTo>
                <a:cubicBezTo>
                  <a:pt x="1790566" y="5819"/>
                  <a:pt x="1783074" y="39927"/>
                  <a:pt x="1777734" y="52387"/>
                </a:cubicBezTo>
                <a:cubicBezTo>
                  <a:pt x="1774937" y="58913"/>
                  <a:pt x="1770702" y="64790"/>
                  <a:pt x="1768209" y="71437"/>
                </a:cubicBezTo>
                <a:cubicBezTo>
                  <a:pt x="1757759" y="99302"/>
                  <a:pt x="1770596" y="83729"/>
                  <a:pt x="1753921" y="114300"/>
                </a:cubicBezTo>
                <a:cubicBezTo>
                  <a:pt x="1748439" y="124350"/>
                  <a:pt x="1739123" y="132246"/>
                  <a:pt x="1734871" y="142875"/>
                </a:cubicBezTo>
                <a:cubicBezTo>
                  <a:pt x="1731696" y="150812"/>
                  <a:pt x="1729877" y="159438"/>
                  <a:pt x="1725346" y="166687"/>
                </a:cubicBezTo>
                <a:cubicBezTo>
                  <a:pt x="1721776" y="172398"/>
                  <a:pt x="1715494" y="175906"/>
                  <a:pt x="1711059" y="180975"/>
                </a:cubicBezTo>
                <a:cubicBezTo>
                  <a:pt x="1704365" y="188625"/>
                  <a:pt x="1699197" y="197599"/>
                  <a:pt x="1692009" y="204787"/>
                </a:cubicBezTo>
                <a:cubicBezTo>
                  <a:pt x="1681436" y="215360"/>
                  <a:pt x="1661244" y="225801"/>
                  <a:pt x="1649146" y="233362"/>
                </a:cubicBezTo>
                <a:cubicBezTo>
                  <a:pt x="1644292" y="236395"/>
                  <a:pt x="1639256" y="239223"/>
                  <a:pt x="1634859" y="242887"/>
                </a:cubicBezTo>
                <a:cubicBezTo>
                  <a:pt x="1597863" y="273718"/>
                  <a:pt x="1646106" y="240253"/>
                  <a:pt x="1601521" y="271462"/>
                </a:cubicBezTo>
                <a:cubicBezTo>
                  <a:pt x="1592143" y="278027"/>
                  <a:pt x="1583806" y="286891"/>
                  <a:pt x="1572946" y="290512"/>
                </a:cubicBezTo>
                <a:cubicBezTo>
                  <a:pt x="1568184" y="292100"/>
                  <a:pt x="1563149" y="293030"/>
                  <a:pt x="1558659" y="295275"/>
                </a:cubicBezTo>
                <a:cubicBezTo>
                  <a:pt x="1532584" y="308313"/>
                  <a:pt x="1549423" y="313063"/>
                  <a:pt x="1506271" y="323850"/>
                </a:cubicBezTo>
                <a:cubicBezTo>
                  <a:pt x="1491111" y="327640"/>
                  <a:pt x="1479117" y="330958"/>
                  <a:pt x="1463409" y="333375"/>
                </a:cubicBezTo>
                <a:cubicBezTo>
                  <a:pt x="1388439" y="344909"/>
                  <a:pt x="1456098" y="331979"/>
                  <a:pt x="1401496" y="342900"/>
                </a:cubicBezTo>
                <a:lnTo>
                  <a:pt x="796659" y="338137"/>
                </a:lnTo>
                <a:cubicBezTo>
                  <a:pt x="791639" y="338060"/>
                  <a:pt x="787272" y="334464"/>
                  <a:pt x="782371" y="333375"/>
                </a:cubicBezTo>
                <a:cubicBezTo>
                  <a:pt x="772945" y="331280"/>
                  <a:pt x="763297" y="330339"/>
                  <a:pt x="753796" y="328612"/>
                </a:cubicBezTo>
                <a:cubicBezTo>
                  <a:pt x="745832" y="327164"/>
                  <a:pt x="737921" y="325437"/>
                  <a:pt x="729984" y="323850"/>
                </a:cubicBezTo>
                <a:lnTo>
                  <a:pt x="206109" y="328612"/>
                </a:lnTo>
                <a:cubicBezTo>
                  <a:pt x="189397" y="328891"/>
                  <a:pt x="162321" y="329899"/>
                  <a:pt x="144196" y="338137"/>
                </a:cubicBezTo>
                <a:cubicBezTo>
                  <a:pt x="131270" y="344012"/>
                  <a:pt x="119566" y="352697"/>
                  <a:pt x="106096" y="357187"/>
                </a:cubicBezTo>
                <a:lnTo>
                  <a:pt x="77521" y="366712"/>
                </a:lnTo>
                <a:cubicBezTo>
                  <a:pt x="72759" y="368300"/>
                  <a:pt x="67411" y="368690"/>
                  <a:pt x="63234" y="371475"/>
                </a:cubicBezTo>
                <a:cubicBezTo>
                  <a:pt x="58471" y="374650"/>
                  <a:pt x="54177" y="378675"/>
                  <a:pt x="48946" y="381000"/>
                </a:cubicBezTo>
                <a:cubicBezTo>
                  <a:pt x="25715" y="391325"/>
                  <a:pt x="20810" y="387057"/>
                  <a:pt x="1321" y="400050"/>
                </a:cubicBezTo>
                <a:cubicBezTo>
                  <a:pt x="0" y="400931"/>
                  <a:pt x="4496" y="400050"/>
                  <a:pt x="6084" y="4000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43042" y="3357562"/>
            <a:ext cx="593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매니저 번호와 부서번호가 중복된다면  </a:t>
            </a:r>
            <a:r>
              <a:rPr lang="ko-KR" altLang="en-US" sz="1400" dirty="0" err="1" smtClean="0"/>
              <a:t>중복처리하여</a:t>
            </a:r>
            <a:r>
              <a:rPr lang="ko-KR" altLang="en-US" sz="1400" dirty="0" smtClean="0"/>
              <a:t> 하나만 출력한다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242" y="202148"/>
            <a:ext cx="587564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*order by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검색된 레코드를 정렬할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오름차순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내림차순 정렬이 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문자열의 정렬은 자릿수의 정렬을 수행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order by </a:t>
            </a:r>
            <a:r>
              <a:rPr lang="ko-KR" altLang="en-US" sz="1600" dirty="0" err="1" smtClean="0"/>
              <a:t>정렬할컬럼명</a:t>
            </a:r>
            <a:r>
              <a:rPr lang="ko-KR" altLang="en-US" sz="1600" dirty="0" smtClean="0"/>
              <a:t> 정렬종류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정렬할컬럼명</a:t>
            </a:r>
            <a:r>
              <a:rPr lang="ko-KR" altLang="en-US" sz="1600" dirty="0" smtClean="0"/>
              <a:t> 정렬종류</a:t>
            </a:r>
            <a:r>
              <a:rPr lang="en-US" altLang="ko-KR" sz="1600" dirty="0" smtClean="0"/>
              <a:t>,,,,,,,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14612" y="200024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6200000" flipV="1">
            <a:off x="2857488" y="207167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8926" y="2071678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asc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오름차순정렬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기본설정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생략가능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desc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내림차순 정렬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4036215" y="153589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1934" y="1214422"/>
            <a:ext cx="4993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앞의 </a:t>
            </a:r>
            <a:r>
              <a:rPr lang="ko-KR" altLang="en-US" sz="1400" dirty="0" err="1" smtClean="0"/>
              <a:t>컬럼에</a:t>
            </a:r>
            <a:r>
              <a:rPr lang="ko-KR" altLang="en-US" sz="1400" dirty="0" smtClean="0"/>
              <a:t> 같은 값이 존재하면 다음에 정렬할 </a:t>
            </a:r>
            <a:r>
              <a:rPr lang="ko-KR" altLang="en-US" sz="1400" dirty="0" err="1" smtClean="0"/>
              <a:t>컬럼명</a:t>
            </a:r>
            <a:r>
              <a:rPr lang="ko-KR" altLang="en-US" sz="1400" dirty="0" smtClean="0"/>
              <a:t> 설정</a:t>
            </a:r>
            <a:endParaRPr lang="ko-KR" altLang="en-US" sz="14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00034" y="2857496"/>
          <a:ext cx="1357322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num</a:t>
                      </a:r>
                      <a:endParaRPr lang="ko-KR" altLang="en-US" sz="9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101</a:t>
                      </a:r>
                      <a:endParaRPr lang="ko-KR" altLang="en-US" sz="9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1001</a:t>
                      </a:r>
                      <a:endParaRPr lang="ko-KR" altLang="en-US" sz="9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205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 rot="5400000">
            <a:off x="928662" y="264318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7887" y="2406843"/>
            <a:ext cx="86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varchar2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57422" y="2786058"/>
            <a:ext cx="151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select num</a:t>
            </a:r>
          </a:p>
          <a:p>
            <a:r>
              <a:rPr lang="en-US" altLang="ko-KR" sz="1600" dirty="0" smtClean="0"/>
              <a:t>from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 smtClean="0"/>
              <a:t>order by num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286248" y="2857496"/>
            <a:ext cx="232467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자릿수의 정렬을 수행한다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1</a:t>
            </a:r>
          </a:p>
          <a:p>
            <a:r>
              <a:rPr lang="en-US" altLang="ko-KR" sz="1400" dirty="0" smtClean="0"/>
              <a:t>1001</a:t>
            </a:r>
          </a:p>
          <a:p>
            <a:r>
              <a:rPr lang="en-US" altLang="ko-KR" sz="1400" dirty="0" smtClean="0"/>
              <a:t>101</a:t>
            </a:r>
          </a:p>
          <a:p>
            <a:r>
              <a:rPr lang="en-US" altLang="ko-KR" sz="1400" dirty="0" smtClean="0"/>
              <a:t>2</a:t>
            </a:r>
          </a:p>
          <a:p>
            <a:r>
              <a:rPr lang="en-US" altLang="ko-KR" sz="1400" dirty="0" smtClean="0"/>
              <a:t>205</a:t>
            </a:r>
          </a:p>
          <a:p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3" name="자유형 22"/>
          <p:cNvSpPr/>
          <p:nvPr/>
        </p:nvSpPr>
        <p:spPr>
          <a:xfrm>
            <a:off x="3638550" y="2962275"/>
            <a:ext cx="708899" cy="145291"/>
          </a:xfrm>
          <a:custGeom>
            <a:avLst/>
            <a:gdLst>
              <a:gd name="connsiteX0" fmla="*/ 0 w 708899"/>
              <a:gd name="connsiteY0" fmla="*/ 104775 h 145291"/>
              <a:gd name="connsiteX1" fmla="*/ 38100 w 708899"/>
              <a:gd name="connsiteY1" fmla="*/ 52388 h 145291"/>
              <a:gd name="connsiteX2" fmla="*/ 76200 w 708899"/>
              <a:gd name="connsiteY2" fmla="*/ 28575 h 145291"/>
              <a:gd name="connsiteX3" fmla="*/ 114300 w 708899"/>
              <a:gd name="connsiteY3" fmla="*/ 9525 h 145291"/>
              <a:gd name="connsiteX4" fmla="*/ 204788 w 708899"/>
              <a:gd name="connsiteY4" fmla="*/ 0 h 145291"/>
              <a:gd name="connsiteX5" fmla="*/ 433388 w 708899"/>
              <a:gd name="connsiteY5" fmla="*/ 14288 h 145291"/>
              <a:gd name="connsiteX6" fmla="*/ 509588 w 708899"/>
              <a:gd name="connsiteY6" fmla="*/ 42863 h 145291"/>
              <a:gd name="connsiteX7" fmla="*/ 533400 w 708899"/>
              <a:gd name="connsiteY7" fmla="*/ 47625 h 145291"/>
              <a:gd name="connsiteX8" fmla="*/ 557213 w 708899"/>
              <a:gd name="connsiteY8" fmla="*/ 61913 h 145291"/>
              <a:gd name="connsiteX9" fmla="*/ 576263 w 708899"/>
              <a:gd name="connsiteY9" fmla="*/ 66675 h 145291"/>
              <a:gd name="connsiteX10" fmla="*/ 619125 w 708899"/>
              <a:gd name="connsiteY10" fmla="*/ 85725 h 145291"/>
              <a:gd name="connsiteX11" fmla="*/ 628650 w 708899"/>
              <a:gd name="connsiteY11" fmla="*/ 100013 h 145291"/>
              <a:gd name="connsiteX12" fmla="*/ 666750 w 708899"/>
              <a:gd name="connsiteY12" fmla="*/ 123825 h 145291"/>
              <a:gd name="connsiteX13" fmla="*/ 681038 w 708899"/>
              <a:gd name="connsiteY13" fmla="*/ 133350 h 145291"/>
              <a:gd name="connsiteX14" fmla="*/ 704850 w 708899"/>
              <a:gd name="connsiteY14" fmla="*/ 142875 h 14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08899" h="145291">
                <a:moveTo>
                  <a:pt x="0" y="104775"/>
                </a:moveTo>
                <a:cubicBezTo>
                  <a:pt x="6247" y="95404"/>
                  <a:pt x="28273" y="60577"/>
                  <a:pt x="38100" y="52388"/>
                </a:cubicBezTo>
                <a:cubicBezTo>
                  <a:pt x="49605" y="42800"/>
                  <a:pt x="63147" y="35917"/>
                  <a:pt x="76200" y="28575"/>
                </a:cubicBezTo>
                <a:cubicBezTo>
                  <a:pt x="88575" y="21614"/>
                  <a:pt x="100439" y="12605"/>
                  <a:pt x="114300" y="9525"/>
                </a:cubicBezTo>
                <a:cubicBezTo>
                  <a:pt x="143907" y="2946"/>
                  <a:pt x="204788" y="0"/>
                  <a:pt x="204788" y="0"/>
                </a:cubicBezTo>
                <a:cubicBezTo>
                  <a:pt x="280988" y="4763"/>
                  <a:pt x="357445" y="6432"/>
                  <a:pt x="433388" y="14288"/>
                </a:cubicBezTo>
                <a:cubicBezTo>
                  <a:pt x="482936" y="19414"/>
                  <a:pt x="471507" y="29015"/>
                  <a:pt x="509588" y="42863"/>
                </a:cubicBezTo>
                <a:cubicBezTo>
                  <a:pt x="517195" y="45629"/>
                  <a:pt x="525463" y="46038"/>
                  <a:pt x="533400" y="47625"/>
                </a:cubicBezTo>
                <a:cubicBezTo>
                  <a:pt x="541338" y="52388"/>
                  <a:pt x="548754" y="58153"/>
                  <a:pt x="557213" y="61913"/>
                </a:cubicBezTo>
                <a:cubicBezTo>
                  <a:pt x="563194" y="64571"/>
                  <a:pt x="570053" y="64605"/>
                  <a:pt x="576263" y="66675"/>
                </a:cubicBezTo>
                <a:cubicBezTo>
                  <a:pt x="594503" y="72755"/>
                  <a:pt x="602530" y="77428"/>
                  <a:pt x="619125" y="85725"/>
                </a:cubicBezTo>
                <a:cubicBezTo>
                  <a:pt x="622300" y="90488"/>
                  <a:pt x="624603" y="95966"/>
                  <a:pt x="628650" y="100013"/>
                </a:cubicBezTo>
                <a:cubicBezTo>
                  <a:pt x="643825" y="115188"/>
                  <a:pt x="649147" y="113766"/>
                  <a:pt x="666750" y="123825"/>
                </a:cubicBezTo>
                <a:cubicBezTo>
                  <a:pt x="671720" y="126665"/>
                  <a:pt x="675777" y="131095"/>
                  <a:pt x="681038" y="133350"/>
                </a:cubicBezTo>
                <a:cubicBezTo>
                  <a:pt x="708899" y="145291"/>
                  <a:pt x="693185" y="131210"/>
                  <a:pt x="704850" y="1428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7265707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*function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자주 사용될 기능을 미리 구현하여 제공하는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자체에서 함수를 제공 </a:t>
            </a:r>
            <a:r>
              <a:rPr lang="en-US" altLang="ko-KR" sz="1600" dirty="0" smtClean="0"/>
              <a:t>built-in function</a:t>
            </a:r>
            <a:r>
              <a:rPr lang="ko-KR" altLang="en-US" sz="1600" dirty="0" smtClean="0"/>
              <a:t>과 사용자가 함수를 제작하는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user define function </a:t>
            </a:r>
            <a:r>
              <a:rPr lang="ko-KR" altLang="en-US" sz="1600" dirty="0" smtClean="0"/>
              <a:t>존재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- insert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조회컬럼</a:t>
            </a:r>
            <a:r>
              <a:rPr lang="en-US" altLang="ko-KR" sz="1600" dirty="0" smtClean="0"/>
              <a:t>, where</a:t>
            </a:r>
            <a:r>
              <a:rPr lang="ko-KR" altLang="en-US" sz="1600" dirty="0" smtClean="0"/>
              <a:t>절</a:t>
            </a:r>
            <a:r>
              <a:rPr lang="en-US" altLang="ko-KR" sz="1600" dirty="0" smtClean="0"/>
              <a:t>, having</a:t>
            </a:r>
            <a:r>
              <a:rPr lang="ko-KR" altLang="en-US" sz="1600" dirty="0" smtClean="0"/>
              <a:t>절에서 주로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수치 </a:t>
            </a:r>
            <a:r>
              <a:rPr lang="en-US" altLang="ko-KR" sz="1600" dirty="0" smtClean="0"/>
              <a:t>: abs, round, ceil, floor, </a:t>
            </a:r>
            <a:r>
              <a:rPr lang="en-US" altLang="ko-KR" sz="1600" dirty="0" err="1" smtClean="0"/>
              <a:t>trunc</a:t>
            </a:r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문자열함수 </a:t>
            </a:r>
            <a:r>
              <a:rPr lang="en-US" altLang="ko-KR" sz="1600" dirty="0" smtClean="0"/>
              <a:t>: upper, lower, </a:t>
            </a:r>
            <a:r>
              <a:rPr lang="en-US" altLang="ko-KR" sz="1600" dirty="0" err="1" smtClean="0"/>
              <a:t>initcap</a:t>
            </a:r>
            <a:r>
              <a:rPr lang="en-US" altLang="ko-KR" sz="1600" dirty="0" smtClean="0"/>
              <a:t>, length, </a:t>
            </a:r>
            <a:r>
              <a:rPr lang="en-US" altLang="ko-KR" sz="1600" dirty="0" err="1" smtClean="0"/>
              <a:t>instr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substr</a:t>
            </a:r>
            <a:r>
              <a:rPr lang="en-US" altLang="ko-KR" sz="1600" dirty="0" smtClean="0"/>
              <a:t>, trim, </a:t>
            </a:r>
            <a:r>
              <a:rPr lang="en-US" altLang="ko-KR" sz="1600" dirty="0" err="1" smtClean="0"/>
              <a:t>ltrim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rtrim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</a:t>
            </a:r>
            <a:r>
              <a:rPr lang="en-US" altLang="ko-KR" sz="1600" dirty="0" err="1" smtClean="0"/>
              <a:t>lpad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rpad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replce</a:t>
            </a:r>
            <a:r>
              <a:rPr lang="en-US" altLang="ko-KR" sz="1600" dirty="0" smtClean="0"/>
              <a:t>,,,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변환함수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to_char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to_date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to_number</a:t>
            </a:r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조건함수 </a:t>
            </a:r>
            <a:r>
              <a:rPr lang="en-US" altLang="ko-KR" sz="1600" dirty="0" smtClean="0"/>
              <a:t>: decode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집계함수 </a:t>
            </a:r>
            <a:r>
              <a:rPr lang="en-US" altLang="ko-KR" sz="1600" dirty="0" smtClean="0"/>
              <a:t>:  </a:t>
            </a:r>
            <a:r>
              <a:rPr lang="en-US" altLang="ko-KR" sz="1600" dirty="0" err="1" smtClean="0"/>
              <a:t>sum,avg,max,min,count</a:t>
            </a:r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랭크함수 </a:t>
            </a:r>
            <a:r>
              <a:rPr lang="en-US" altLang="ko-KR" sz="1600" dirty="0" smtClean="0"/>
              <a:t>:  rank over, </a:t>
            </a:r>
            <a:r>
              <a:rPr lang="en-US" altLang="ko-KR" sz="1600" dirty="0" err="1" smtClean="0"/>
              <a:t>row_number</a:t>
            </a:r>
            <a:r>
              <a:rPr lang="en-US" altLang="ko-KR" sz="1600" dirty="0" smtClean="0"/>
              <a:t> over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571604" y="1357298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57356" y="1428736"/>
            <a:ext cx="338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reate or  replace function </a:t>
            </a:r>
            <a:r>
              <a:rPr lang="ko-KR" altLang="en-US" sz="1200" dirty="0" err="1" smtClean="0"/>
              <a:t>함수명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매개변수</a:t>
            </a:r>
            <a:r>
              <a:rPr lang="en-US" altLang="ko-KR" sz="1200" dirty="0" smtClean="0"/>
              <a:t>,, )</a:t>
            </a:r>
          </a:p>
          <a:p>
            <a:r>
              <a:rPr lang="en-US" altLang="ko-KR" sz="1200" dirty="0"/>
              <a:t>r</a:t>
            </a:r>
            <a:r>
              <a:rPr lang="en-US" altLang="ko-KR" sz="1200" dirty="0" smtClean="0"/>
              <a:t>eturn </a:t>
            </a:r>
            <a:r>
              <a:rPr lang="ko-KR" altLang="en-US" sz="1200" dirty="0" err="1" smtClean="0"/>
              <a:t>데이터형</a:t>
            </a:r>
            <a:endParaRPr lang="en-US" altLang="ko-KR" sz="1200" dirty="0" smtClean="0"/>
          </a:p>
          <a:p>
            <a:r>
              <a:rPr lang="en-US" altLang="ko-KR" sz="1200" dirty="0"/>
              <a:t>i</a:t>
            </a:r>
            <a:r>
              <a:rPr lang="en-US" altLang="ko-KR" sz="1200" dirty="0" smtClean="0"/>
              <a:t>s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변수선</a:t>
            </a:r>
            <a:r>
              <a:rPr lang="ko-KR" altLang="en-US" sz="1200" dirty="0"/>
              <a:t>언</a:t>
            </a:r>
            <a:endParaRPr lang="en-US" altLang="ko-KR" sz="1200" dirty="0" smtClean="0"/>
          </a:p>
          <a:p>
            <a:r>
              <a:rPr lang="en-US" altLang="ko-KR" sz="1200" dirty="0"/>
              <a:t>b</a:t>
            </a:r>
            <a:r>
              <a:rPr lang="en-US" altLang="ko-KR" sz="1200" dirty="0" smtClean="0"/>
              <a:t>egin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코딩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return;</a:t>
            </a:r>
            <a:endParaRPr lang="en-US" altLang="ko-KR" sz="1200" dirty="0"/>
          </a:p>
          <a:p>
            <a:r>
              <a:rPr lang="en-US" altLang="ko-KR" sz="1200" dirty="0"/>
              <a:t>e</a:t>
            </a:r>
            <a:r>
              <a:rPr lang="en-US" altLang="ko-KR" sz="1200" dirty="0" smtClean="0"/>
              <a:t>nd;</a:t>
            </a:r>
          </a:p>
          <a:p>
            <a:r>
              <a:rPr lang="en-US" altLang="ko-KR" sz="1200" dirty="0"/>
              <a:t>/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820128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smtClean="0"/>
              <a:t>dual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: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모든 계정이 사용할 수 있는 가상 테이블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같은 이름으로 테이블이 생성되면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사라지고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테이블을 삭제하면 다시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함수를 테스트할 때 사용하면 편리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-select</a:t>
            </a:r>
            <a:r>
              <a:rPr lang="ko-KR" altLang="en-US" sz="1600" dirty="0" smtClean="0"/>
              <a:t>에 정의하는 값으로 컬럼을 만들고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조회를 수행한다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select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from dual;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endParaRPr lang="en-US" altLang="ko-KR" sz="1600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수치함수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ko-KR" altLang="en-US" sz="1600" dirty="0" smtClean="0"/>
              <a:t>절대값 </a:t>
            </a:r>
            <a:r>
              <a:rPr lang="en-US" altLang="ko-KR" sz="1600" dirty="0" smtClean="0"/>
              <a:t>: abs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abs(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반올림 </a:t>
            </a:r>
            <a:r>
              <a:rPr lang="en-US" altLang="ko-KR" sz="1600" dirty="0" smtClean="0"/>
              <a:t>: round(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),  round(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자릿수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실수부의 자릿수를 설정하면 반올림해서 볼 자릿수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round(12.555,2)  =&gt; 12.56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정수부의 자릿수를 설정하면 해당자리를 반올림한다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round(555.555,-1)   =&gt; 560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643050"/>
            <a:ext cx="192882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2167761" y="1617793"/>
            <a:ext cx="889764" cy="667385"/>
          </a:xfrm>
          <a:custGeom>
            <a:avLst/>
            <a:gdLst>
              <a:gd name="connsiteX0" fmla="*/ 889764 w 889764"/>
              <a:gd name="connsiteY0" fmla="*/ 96707 h 667385"/>
              <a:gd name="connsiteX1" fmla="*/ 885002 w 889764"/>
              <a:gd name="connsiteY1" fmla="*/ 82420 h 667385"/>
              <a:gd name="connsiteX2" fmla="*/ 851664 w 889764"/>
              <a:gd name="connsiteY2" fmla="*/ 49082 h 667385"/>
              <a:gd name="connsiteX3" fmla="*/ 818327 w 889764"/>
              <a:gd name="connsiteY3" fmla="*/ 34795 h 667385"/>
              <a:gd name="connsiteX4" fmla="*/ 756414 w 889764"/>
              <a:gd name="connsiteY4" fmla="*/ 15745 h 667385"/>
              <a:gd name="connsiteX5" fmla="*/ 684977 w 889764"/>
              <a:gd name="connsiteY5" fmla="*/ 20507 h 667385"/>
              <a:gd name="connsiteX6" fmla="*/ 665927 w 889764"/>
              <a:gd name="connsiteY6" fmla="*/ 34795 h 667385"/>
              <a:gd name="connsiteX7" fmla="*/ 637352 w 889764"/>
              <a:gd name="connsiteY7" fmla="*/ 49082 h 667385"/>
              <a:gd name="connsiteX8" fmla="*/ 570677 w 889764"/>
              <a:gd name="connsiteY8" fmla="*/ 96707 h 667385"/>
              <a:gd name="connsiteX9" fmla="*/ 537339 w 889764"/>
              <a:gd name="connsiteY9" fmla="*/ 120520 h 667385"/>
              <a:gd name="connsiteX10" fmla="*/ 523052 w 889764"/>
              <a:gd name="connsiteY10" fmla="*/ 130045 h 667385"/>
              <a:gd name="connsiteX11" fmla="*/ 489714 w 889764"/>
              <a:gd name="connsiteY11" fmla="*/ 163382 h 667385"/>
              <a:gd name="connsiteX12" fmla="*/ 470664 w 889764"/>
              <a:gd name="connsiteY12" fmla="*/ 182432 h 667385"/>
              <a:gd name="connsiteX13" fmla="*/ 446852 w 889764"/>
              <a:gd name="connsiteY13" fmla="*/ 201482 h 667385"/>
              <a:gd name="connsiteX14" fmla="*/ 427802 w 889764"/>
              <a:gd name="connsiteY14" fmla="*/ 225295 h 667385"/>
              <a:gd name="connsiteX15" fmla="*/ 408752 w 889764"/>
              <a:gd name="connsiteY15" fmla="*/ 244345 h 667385"/>
              <a:gd name="connsiteX16" fmla="*/ 399227 w 889764"/>
              <a:gd name="connsiteY16" fmla="*/ 258632 h 667385"/>
              <a:gd name="connsiteX17" fmla="*/ 380177 w 889764"/>
              <a:gd name="connsiteY17" fmla="*/ 272920 h 667385"/>
              <a:gd name="connsiteX18" fmla="*/ 351602 w 889764"/>
              <a:gd name="connsiteY18" fmla="*/ 311020 h 667385"/>
              <a:gd name="connsiteX19" fmla="*/ 342077 w 889764"/>
              <a:gd name="connsiteY19" fmla="*/ 325307 h 667385"/>
              <a:gd name="connsiteX20" fmla="*/ 313502 w 889764"/>
              <a:gd name="connsiteY20" fmla="*/ 353882 h 667385"/>
              <a:gd name="connsiteX21" fmla="*/ 280164 w 889764"/>
              <a:gd name="connsiteY21" fmla="*/ 396745 h 667385"/>
              <a:gd name="connsiteX22" fmla="*/ 265877 w 889764"/>
              <a:gd name="connsiteY22" fmla="*/ 415795 h 667385"/>
              <a:gd name="connsiteX23" fmla="*/ 232539 w 889764"/>
              <a:gd name="connsiteY23" fmla="*/ 449132 h 667385"/>
              <a:gd name="connsiteX24" fmla="*/ 203964 w 889764"/>
              <a:gd name="connsiteY24" fmla="*/ 477707 h 667385"/>
              <a:gd name="connsiteX25" fmla="*/ 184914 w 889764"/>
              <a:gd name="connsiteY25" fmla="*/ 496757 h 667385"/>
              <a:gd name="connsiteX26" fmla="*/ 170627 w 889764"/>
              <a:gd name="connsiteY26" fmla="*/ 506282 h 667385"/>
              <a:gd name="connsiteX27" fmla="*/ 151577 w 889764"/>
              <a:gd name="connsiteY27" fmla="*/ 520570 h 667385"/>
              <a:gd name="connsiteX28" fmla="*/ 137289 w 889764"/>
              <a:gd name="connsiteY28" fmla="*/ 534857 h 667385"/>
              <a:gd name="connsiteX29" fmla="*/ 118239 w 889764"/>
              <a:gd name="connsiteY29" fmla="*/ 544382 h 667385"/>
              <a:gd name="connsiteX30" fmla="*/ 80139 w 889764"/>
              <a:gd name="connsiteY30" fmla="*/ 572957 h 667385"/>
              <a:gd name="connsiteX31" fmla="*/ 56327 w 889764"/>
              <a:gd name="connsiteY31" fmla="*/ 601532 h 667385"/>
              <a:gd name="connsiteX32" fmla="*/ 46802 w 889764"/>
              <a:gd name="connsiteY32" fmla="*/ 615820 h 667385"/>
              <a:gd name="connsiteX33" fmla="*/ 32514 w 889764"/>
              <a:gd name="connsiteY33" fmla="*/ 630107 h 667385"/>
              <a:gd name="connsiteX34" fmla="*/ 22989 w 889764"/>
              <a:gd name="connsiteY34" fmla="*/ 644395 h 667385"/>
              <a:gd name="connsiteX35" fmla="*/ 3939 w 889764"/>
              <a:gd name="connsiteY35" fmla="*/ 663445 h 66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89764" h="667385">
                <a:moveTo>
                  <a:pt x="889764" y="96707"/>
                </a:moveTo>
                <a:cubicBezTo>
                  <a:pt x="888177" y="91945"/>
                  <a:pt x="888138" y="86340"/>
                  <a:pt x="885002" y="82420"/>
                </a:cubicBezTo>
                <a:cubicBezTo>
                  <a:pt x="875184" y="70148"/>
                  <a:pt x="866109" y="55273"/>
                  <a:pt x="851664" y="49082"/>
                </a:cubicBezTo>
                <a:cubicBezTo>
                  <a:pt x="840552" y="44320"/>
                  <a:pt x="829796" y="38618"/>
                  <a:pt x="818327" y="34795"/>
                </a:cubicBezTo>
                <a:cubicBezTo>
                  <a:pt x="713941" y="0"/>
                  <a:pt x="830254" y="45280"/>
                  <a:pt x="756414" y="15745"/>
                </a:cubicBezTo>
                <a:cubicBezTo>
                  <a:pt x="732602" y="17332"/>
                  <a:pt x="708330" y="15590"/>
                  <a:pt x="684977" y="20507"/>
                </a:cubicBezTo>
                <a:cubicBezTo>
                  <a:pt x="677210" y="22142"/>
                  <a:pt x="672386" y="30181"/>
                  <a:pt x="665927" y="34795"/>
                </a:cubicBezTo>
                <a:cubicBezTo>
                  <a:pt x="649771" y="46335"/>
                  <a:pt x="655044" y="43185"/>
                  <a:pt x="637352" y="49082"/>
                </a:cubicBezTo>
                <a:cubicBezTo>
                  <a:pt x="594504" y="83360"/>
                  <a:pt x="631502" y="54889"/>
                  <a:pt x="570677" y="96707"/>
                </a:cubicBezTo>
                <a:cubicBezTo>
                  <a:pt x="559424" y="104444"/>
                  <a:pt x="548527" y="112688"/>
                  <a:pt x="537339" y="120520"/>
                </a:cubicBezTo>
                <a:cubicBezTo>
                  <a:pt x="532650" y="123802"/>
                  <a:pt x="527099" y="125998"/>
                  <a:pt x="523052" y="130045"/>
                </a:cubicBezTo>
                <a:lnTo>
                  <a:pt x="489714" y="163382"/>
                </a:lnTo>
                <a:cubicBezTo>
                  <a:pt x="483364" y="169732"/>
                  <a:pt x="477676" y="176822"/>
                  <a:pt x="470664" y="182432"/>
                </a:cubicBezTo>
                <a:cubicBezTo>
                  <a:pt x="462727" y="188782"/>
                  <a:pt x="454040" y="194294"/>
                  <a:pt x="446852" y="201482"/>
                </a:cubicBezTo>
                <a:cubicBezTo>
                  <a:pt x="439664" y="208670"/>
                  <a:pt x="434555" y="217697"/>
                  <a:pt x="427802" y="225295"/>
                </a:cubicBezTo>
                <a:cubicBezTo>
                  <a:pt x="421836" y="232007"/>
                  <a:pt x="414596" y="237527"/>
                  <a:pt x="408752" y="244345"/>
                </a:cubicBezTo>
                <a:cubicBezTo>
                  <a:pt x="405027" y="248691"/>
                  <a:pt x="403274" y="254585"/>
                  <a:pt x="399227" y="258632"/>
                </a:cubicBezTo>
                <a:cubicBezTo>
                  <a:pt x="393614" y="264245"/>
                  <a:pt x="386527" y="268157"/>
                  <a:pt x="380177" y="272920"/>
                </a:cubicBezTo>
                <a:cubicBezTo>
                  <a:pt x="350153" y="322957"/>
                  <a:pt x="381362" y="275307"/>
                  <a:pt x="351602" y="311020"/>
                </a:cubicBezTo>
                <a:cubicBezTo>
                  <a:pt x="347938" y="315417"/>
                  <a:pt x="345880" y="321029"/>
                  <a:pt x="342077" y="325307"/>
                </a:cubicBezTo>
                <a:cubicBezTo>
                  <a:pt x="333128" y="335375"/>
                  <a:pt x="321772" y="343249"/>
                  <a:pt x="313502" y="353882"/>
                </a:cubicBezTo>
                <a:lnTo>
                  <a:pt x="280164" y="396745"/>
                </a:lnTo>
                <a:cubicBezTo>
                  <a:pt x="275325" y="403036"/>
                  <a:pt x="271490" y="410182"/>
                  <a:pt x="265877" y="415795"/>
                </a:cubicBezTo>
                <a:lnTo>
                  <a:pt x="232539" y="449132"/>
                </a:lnTo>
                <a:cubicBezTo>
                  <a:pt x="223630" y="475862"/>
                  <a:pt x="234331" y="454089"/>
                  <a:pt x="203964" y="477707"/>
                </a:cubicBezTo>
                <a:cubicBezTo>
                  <a:pt x="196875" y="483220"/>
                  <a:pt x="191732" y="490913"/>
                  <a:pt x="184914" y="496757"/>
                </a:cubicBezTo>
                <a:cubicBezTo>
                  <a:pt x="180568" y="500482"/>
                  <a:pt x="175284" y="502955"/>
                  <a:pt x="170627" y="506282"/>
                </a:cubicBezTo>
                <a:cubicBezTo>
                  <a:pt x="164168" y="510896"/>
                  <a:pt x="157604" y="515404"/>
                  <a:pt x="151577" y="520570"/>
                </a:cubicBezTo>
                <a:cubicBezTo>
                  <a:pt x="146463" y="524953"/>
                  <a:pt x="142770" y="530942"/>
                  <a:pt x="137289" y="534857"/>
                </a:cubicBezTo>
                <a:cubicBezTo>
                  <a:pt x="131512" y="538983"/>
                  <a:pt x="124146" y="540444"/>
                  <a:pt x="118239" y="544382"/>
                </a:cubicBezTo>
                <a:cubicBezTo>
                  <a:pt x="105030" y="553188"/>
                  <a:pt x="80139" y="572957"/>
                  <a:pt x="80139" y="572957"/>
                </a:cubicBezTo>
                <a:cubicBezTo>
                  <a:pt x="56490" y="608432"/>
                  <a:pt x="86885" y="564862"/>
                  <a:pt x="56327" y="601532"/>
                </a:cubicBezTo>
                <a:cubicBezTo>
                  <a:pt x="52663" y="605929"/>
                  <a:pt x="50466" y="611423"/>
                  <a:pt x="46802" y="615820"/>
                </a:cubicBezTo>
                <a:cubicBezTo>
                  <a:pt x="42490" y="620994"/>
                  <a:pt x="36826" y="624933"/>
                  <a:pt x="32514" y="630107"/>
                </a:cubicBezTo>
                <a:cubicBezTo>
                  <a:pt x="28850" y="634504"/>
                  <a:pt x="27036" y="640347"/>
                  <a:pt x="22989" y="644395"/>
                </a:cubicBezTo>
                <a:cubicBezTo>
                  <a:pt x="0" y="667385"/>
                  <a:pt x="14827" y="641671"/>
                  <a:pt x="3939" y="66344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95513" y="1782232"/>
            <a:ext cx="936272" cy="875243"/>
          </a:xfrm>
          <a:custGeom>
            <a:avLst/>
            <a:gdLst>
              <a:gd name="connsiteX0" fmla="*/ 933450 w 936272"/>
              <a:gd name="connsiteY0" fmla="*/ 8468 h 875243"/>
              <a:gd name="connsiteX1" fmla="*/ 919162 w 936272"/>
              <a:gd name="connsiteY1" fmla="*/ 51331 h 875243"/>
              <a:gd name="connsiteX2" fmla="*/ 904875 w 936272"/>
              <a:gd name="connsiteY2" fmla="*/ 79906 h 875243"/>
              <a:gd name="connsiteX3" fmla="*/ 895350 w 936272"/>
              <a:gd name="connsiteY3" fmla="*/ 103718 h 875243"/>
              <a:gd name="connsiteX4" fmla="*/ 890587 w 936272"/>
              <a:gd name="connsiteY4" fmla="*/ 122768 h 875243"/>
              <a:gd name="connsiteX5" fmla="*/ 885825 w 936272"/>
              <a:gd name="connsiteY5" fmla="*/ 146581 h 875243"/>
              <a:gd name="connsiteX6" fmla="*/ 876300 w 936272"/>
              <a:gd name="connsiteY6" fmla="*/ 165631 h 875243"/>
              <a:gd name="connsiteX7" fmla="*/ 862012 w 936272"/>
              <a:gd name="connsiteY7" fmla="*/ 208493 h 875243"/>
              <a:gd name="connsiteX8" fmla="*/ 842962 w 936272"/>
              <a:gd name="connsiteY8" fmla="*/ 241831 h 875243"/>
              <a:gd name="connsiteX9" fmla="*/ 828675 w 936272"/>
              <a:gd name="connsiteY9" fmla="*/ 279931 h 875243"/>
              <a:gd name="connsiteX10" fmla="*/ 804862 w 936272"/>
              <a:gd name="connsiteY10" fmla="*/ 322793 h 875243"/>
              <a:gd name="connsiteX11" fmla="*/ 776287 w 936272"/>
              <a:gd name="connsiteY11" fmla="*/ 403756 h 875243"/>
              <a:gd name="connsiteX12" fmla="*/ 762000 w 936272"/>
              <a:gd name="connsiteY12" fmla="*/ 427568 h 875243"/>
              <a:gd name="connsiteX13" fmla="*/ 752475 w 936272"/>
              <a:gd name="connsiteY13" fmla="*/ 456143 h 875243"/>
              <a:gd name="connsiteX14" fmla="*/ 738187 w 936272"/>
              <a:gd name="connsiteY14" fmla="*/ 484718 h 875243"/>
              <a:gd name="connsiteX15" fmla="*/ 728662 w 936272"/>
              <a:gd name="connsiteY15" fmla="*/ 518056 h 875243"/>
              <a:gd name="connsiteX16" fmla="*/ 714375 w 936272"/>
              <a:gd name="connsiteY16" fmla="*/ 541868 h 875243"/>
              <a:gd name="connsiteX17" fmla="*/ 709612 w 936272"/>
              <a:gd name="connsiteY17" fmla="*/ 556156 h 875243"/>
              <a:gd name="connsiteX18" fmla="*/ 700087 w 936272"/>
              <a:gd name="connsiteY18" fmla="*/ 570443 h 875243"/>
              <a:gd name="connsiteX19" fmla="*/ 690562 w 936272"/>
              <a:gd name="connsiteY19" fmla="*/ 594256 h 875243"/>
              <a:gd name="connsiteX20" fmla="*/ 676275 w 936272"/>
              <a:gd name="connsiteY20" fmla="*/ 618068 h 875243"/>
              <a:gd name="connsiteX21" fmla="*/ 671512 w 936272"/>
              <a:gd name="connsiteY21" fmla="*/ 632356 h 875243"/>
              <a:gd name="connsiteX22" fmla="*/ 657225 w 936272"/>
              <a:gd name="connsiteY22" fmla="*/ 651406 h 875243"/>
              <a:gd name="connsiteX23" fmla="*/ 647700 w 936272"/>
              <a:gd name="connsiteY23" fmla="*/ 665693 h 875243"/>
              <a:gd name="connsiteX24" fmla="*/ 623887 w 936272"/>
              <a:gd name="connsiteY24" fmla="*/ 703793 h 875243"/>
              <a:gd name="connsiteX25" fmla="*/ 614362 w 936272"/>
              <a:gd name="connsiteY25" fmla="*/ 718081 h 875243"/>
              <a:gd name="connsiteX26" fmla="*/ 600075 w 936272"/>
              <a:gd name="connsiteY26" fmla="*/ 727606 h 875243"/>
              <a:gd name="connsiteX27" fmla="*/ 571500 w 936272"/>
              <a:gd name="connsiteY27" fmla="*/ 760943 h 875243"/>
              <a:gd name="connsiteX28" fmla="*/ 552450 w 936272"/>
              <a:gd name="connsiteY28" fmla="*/ 784756 h 875243"/>
              <a:gd name="connsiteX29" fmla="*/ 495300 w 936272"/>
              <a:gd name="connsiteY29" fmla="*/ 827618 h 875243"/>
              <a:gd name="connsiteX30" fmla="*/ 471487 w 936272"/>
              <a:gd name="connsiteY30" fmla="*/ 837143 h 875243"/>
              <a:gd name="connsiteX31" fmla="*/ 452437 w 936272"/>
              <a:gd name="connsiteY31" fmla="*/ 851431 h 875243"/>
              <a:gd name="connsiteX32" fmla="*/ 419100 w 936272"/>
              <a:gd name="connsiteY32" fmla="*/ 856193 h 875243"/>
              <a:gd name="connsiteX33" fmla="*/ 404812 w 936272"/>
              <a:gd name="connsiteY33" fmla="*/ 865718 h 875243"/>
              <a:gd name="connsiteX34" fmla="*/ 352425 w 936272"/>
              <a:gd name="connsiteY34" fmla="*/ 875243 h 875243"/>
              <a:gd name="connsiteX35" fmla="*/ 247650 w 936272"/>
              <a:gd name="connsiteY35" fmla="*/ 870481 h 875243"/>
              <a:gd name="connsiteX36" fmla="*/ 209550 w 936272"/>
              <a:gd name="connsiteY36" fmla="*/ 860956 h 875243"/>
              <a:gd name="connsiteX37" fmla="*/ 185737 w 936272"/>
              <a:gd name="connsiteY37" fmla="*/ 856193 h 875243"/>
              <a:gd name="connsiteX38" fmla="*/ 138112 w 936272"/>
              <a:gd name="connsiteY38" fmla="*/ 822856 h 875243"/>
              <a:gd name="connsiteX39" fmla="*/ 100012 w 936272"/>
              <a:gd name="connsiteY39" fmla="*/ 784756 h 875243"/>
              <a:gd name="connsiteX40" fmla="*/ 71437 w 936272"/>
              <a:gd name="connsiteY40" fmla="*/ 746656 h 875243"/>
              <a:gd name="connsiteX41" fmla="*/ 52387 w 936272"/>
              <a:gd name="connsiteY41" fmla="*/ 737131 h 875243"/>
              <a:gd name="connsiteX42" fmla="*/ 28575 w 936272"/>
              <a:gd name="connsiteY42" fmla="*/ 703793 h 875243"/>
              <a:gd name="connsiteX43" fmla="*/ 9525 w 936272"/>
              <a:gd name="connsiteY43" fmla="*/ 675218 h 875243"/>
              <a:gd name="connsiteX44" fmla="*/ 0 w 936272"/>
              <a:gd name="connsiteY44" fmla="*/ 646643 h 87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36272" h="875243">
                <a:moveTo>
                  <a:pt x="933450" y="8468"/>
                </a:moveTo>
                <a:cubicBezTo>
                  <a:pt x="911808" y="40933"/>
                  <a:pt x="936272" y="0"/>
                  <a:pt x="919162" y="51331"/>
                </a:cubicBezTo>
                <a:cubicBezTo>
                  <a:pt x="915794" y="61434"/>
                  <a:pt x="909282" y="70211"/>
                  <a:pt x="904875" y="79906"/>
                </a:cubicBezTo>
                <a:cubicBezTo>
                  <a:pt x="901338" y="87689"/>
                  <a:pt x="898053" y="95608"/>
                  <a:pt x="895350" y="103718"/>
                </a:cubicBezTo>
                <a:cubicBezTo>
                  <a:pt x="893280" y="109928"/>
                  <a:pt x="892007" y="116378"/>
                  <a:pt x="890587" y="122768"/>
                </a:cubicBezTo>
                <a:cubicBezTo>
                  <a:pt x="888831" y="130670"/>
                  <a:pt x="888385" y="138902"/>
                  <a:pt x="885825" y="146581"/>
                </a:cubicBezTo>
                <a:cubicBezTo>
                  <a:pt x="883580" y="153316"/>
                  <a:pt x="878849" y="159005"/>
                  <a:pt x="876300" y="165631"/>
                </a:cubicBezTo>
                <a:cubicBezTo>
                  <a:pt x="870894" y="179687"/>
                  <a:pt x="868049" y="194695"/>
                  <a:pt x="862012" y="208493"/>
                </a:cubicBezTo>
                <a:cubicBezTo>
                  <a:pt x="856882" y="220219"/>
                  <a:pt x="848374" y="230233"/>
                  <a:pt x="842962" y="241831"/>
                </a:cubicBezTo>
                <a:cubicBezTo>
                  <a:pt x="837226" y="254122"/>
                  <a:pt x="834450" y="267658"/>
                  <a:pt x="828675" y="279931"/>
                </a:cubicBezTo>
                <a:cubicBezTo>
                  <a:pt x="821716" y="294720"/>
                  <a:pt x="811821" y="308004"/>
                  <a:pt x="804862" y="322793"/>
                </a:cubicBezTo>
                <a:cubicBezTo>
                  <a:pt x="782659" y="369973"/>
                  <a:pt x="797782" y="353601"/>
                  <a:pt x="776287" y="403756"/>
                </a:cubicBezTo>
                <a:cubicBezTo>
                  <a:pt x="772641" y="412264"/>
                  <a:pt x="765830" y="419141"/>
                  <a:pt x="762000" y="427568"/>
                </a:cubicBezTo>
                <a:cubicBezTo>
                  <a:pt x="757845" y="436708"/>
                  <a:pt x="756337" y="446875"/>
                  <a:pt x="752475" y="456143"/>
                </a:cubicBezTo>
                <a:cubicBezTo>
                  <a:pt x="748379" y="465973"/>
                  <a:pt x="742010" y="474778"/>
                  <a:pt x="738187" y="484718"/>
                </a:cubicBezTo>
                <a:cubicBezTo>
                  <a:pt x="734038" y="495505"/>
                  <a:pt x="733107" y="507388"/>
                  <a:pt x="728662" y="518056"/>
                </a:cubicBezTo>
                <a:cubicBezTo>
                  <a:pt x="725102" y="526600"/>
                  <a:pt x="718515" y="533589"/>
                  <a:pt x="714375" y="541868"/>
                </a:cubicBezTo>
                <a:cubicBezTo>
                  <a:pt x="712130" y="546358"/>
                  <a:pt x="711857" y="551666"/>
                  <a:pt x="709612" y="556156"/>
                </a:cubicBezTo>
                <a:cubicBezTo>
                  <a:pt x="707052" y="561275"/>
                  <a:pt x="702647" y="565324"/>
                  <a:pt x="700087" y="570443"/>
                </a:cubicBezTo>
                <a:cubicBezTo>
                  <a:pt x="696264" y="578090"/>
                  <a:pt x="694385" y="586609"/>
                  <a:pt x="690562" y="594256"/>
                </a:cubicBezTo>
                <a:cubicBezTo>
                  <a:pt x="686422" y="602535"/>
                  <a:pt x="680415" y="609789"/>
                  <a:pt x="676275" y="618068"/>
                </a:cubicBezTo>
                <a:cubicBezTo>
                  <a:pt x="674030" y="622558"/>
                  <a:pt x="674003" y="627997"/>
                  <a:pt x="671512" y="632356"/>
                </a:cubicBezTo>
                <a:cubicBezTo>
                  <a:pt x="667574" y="639248"/>
                  <a:pt x="661839" y="644947"/>
                  <a:pt x="657225" y="651406"/>
                </a:cubicBezTo>
                <a:cubicBezTo>
                  <a:pt x="653898" y="656064"/>
                  <a:pt x="650540" y="660723"/>
                  <a:pt x="647700" y="665693"/>
                </a:cubicBezTo>
                <a:cubicBezTo>
                  <a:pt x="622123" y="710453"/>
                  <a:pt x="656413" y="658257"/>
                  <a:pt x="623887" y="703793"/>
                </a:cubicBezTo>
                <a:cubicBezTo>
                  <a:pt x="620560" y="708451"/>
                  <a:pt x="618409" y="714033"/>
                  <a:pt x="614362" y="718081"/>
                </a:cubicBezTo>
                <a:cubicBezTo>
                  <a:pt x="610315" y="722128"/>
                  <a:pt x="604837" y="724431"/>
                  <a:pt x="600075" y="727606"/>
                </a:cubicBezTo>
                <a:cubicBezTo>
                  <a:pt x="580660" y="756727"/>
                  <a:pt x="602298" y="726294"/>
                  <a:pt x="571500" y="760943"/>
                </a:cubicBezTo>
                <a:cubicBezTo>
                  <a:pt x="564747" y="768541"/>
                  <a:pt x="559638" y="777568"/>
                  <a:pt x="552450" y="784756"/>
                </a:cubicBezTo>
                <a:cubicBezTo>
                  <a:pt x="540017" y="797189"/>
                  <a:pt x="511168" y="818963"/>
                  <a:pt x="495300" y="827618"/>
                </a:cubicBezTo>
                <a:cubicBezTo>
                  <a:pt x="487795" y="831712"/>
                  <a:pt x="478960" y="832991"/>
                  <a:pt x="471487" y="837143"/>
                </a:cubicBezTo>
                <a:cubicBezTo>
                  <a:pt x="464548" y="840998"/>
                  <a:pt x="459897" y="848718"/>
                  <a:pt x="452437" y="851431"/>
                </a:cubicBezTo>
                <a:cubicBezTo>
                  <a:pt x="441888" y="855267"/>
                  <a:pt x="430212" y="854606"/>
                  <a:pt x="419100" y="856193"/>
                </a:cubicBezTo>
                <a:cubicBezTo>
                  <a:pt x="414337" y="859368"/>
                  <a:pt x="410171" y="863708"/>
                  <a:pt x="404812" y="865718"/>
                </a:cubicBezTo>
                <a:cubicBezTo>
                  <a:pt x="399481" y="867717"/>
                  <a:pt x="355642" y="874707"/>
                  <a:pt x="352425" y="875243"/>
                </a:cubicBezTo>
                <a:cubicBezTo>
                  <a:pt x="317500" y="873656"/>
                  <a:pt x="282516" y="873064"/>
                  <a:pt x="247650" y="870481"/>
                </a:cubicBezTo>
                <a:cubicBezTo>
                  <a:pt x="222712" y="868634"/>
                  <a:pt x="229162" y="865859"/>
                  <a:pt x="209550" y="860956"/>
                </a:cubicBezTo>
                <a:cubicBezTo>
                  <a:pt x="201697" y="858993"/>
                  <a:pt x="193675" y="857781"/>
                  <a:pt x="185737" y="856193"/>
                </a:cubicBezTo>
                <a:cubicBezTo>
                  <a:pt x="181073" y="853084"/>
                  <a:pt x="145162" y="829906"/>
                  <a:pt x="138112" y="822856"/>
                </a:cubicBezTo>
                <a:cubicBezTo>
                  <a:pt x="83748" y="768492"/>
                  <a:pt x="173538" y="843575"/>
                  <a:pt x="100012" y="784756"/>
                </a:cubicBezTo>
                <a:cubicBezTo>
                  <a:pt x="90277" y="765285"/>
                  <a:pt x="90693" y="761098"/>
                  <a:pt x="71437" y="746656"/>
                </a:cubicBezTo>
                <a:cubicBezTo>
                  <a:pt x="65757" y="742396"/>
                  <a:pt x="58737" y="740306"/>
                  <a:pt x="52387" y="737131"/>
                </a:cubicBezTo>
                <a:cubicBezTo>
                  <a:pt x="27133" y="711875"/>
                  <a:pt x="47381" y="735137"/>
                  <a:pt x="28575" y="703793"/>
                </a:cubicBezTo>
                <a:cubicBezTo>
                  <a:pt x="22685" y="693977"/>
                  <a:pt x="13145" y="686078"/>
                  <a:pt x="9525" y="675218"/>
                </a:cubicBezTo>
                <a:lnTo>
                  <a:pt x="0" y="646643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643050"/>
            <a:ext cx="2286016" cy="85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자유형 8"/>
          <p:cNvSpPr/>
          <p:nvPr/>
        </p:nvSpPr>
        <p:spPr>
          <a:xfrm>
            <a:off x="4829175" y="1724025"/>
            <a:ext cx="1243013" cy="585886"/>
          </a:xfrm>
          <a:custGeom>
            <a:avLst/>
            <a:gdLst>
              <a:gd name="connsiteX0" fmla="*/ 1243013 w 1243013"/>
              <a:gd name="connsiteY0" fmla="*/ 0 h 585886"/>
              <a:gd name="connsiteX1" fmla="*/ 1233488 w 1243013"/>
              <a:gd name="connsiteY1" fmla="*/ 85725 h 585886"/>
              <a:gd name="connsiteX2" fmla="*/ 1228725 w 1243013"/>
              <a:gd name="connsiteY2" fmla="*/ 100013 h 585886"/>
              <a:gd name="connsiteX3" fmla="*/ 1214438 w 1243013"/>
              <a:gd name="connsiteY3" fmla="*/ 147638 h 585886"/>
              <a:gd name="connsiteX4" fmla="*/ 1209675 w 1243013"/>
              <a:gd name="connsiteY4" fmla="*/ 171450 h 585886"/>
              <a:gd name="connsiteX5" fmla="*/ 1204913 w 1243013"/>
              <a:gd name="connsiteY5" fmla="*/ 204788 h 585886"/>
              <a:gd name="connsiteX6" fmla="*/ 1195388 w 1243013"/>
              <a:gd name="connsiteY6" fmla="*/ 219075 h 585886"/>
              <a:gd name="connsiteX7" fmla="*/ 1171575 w 1243013"/>
              <a:gd name="connsiteY7" fmla="*/ 252413 h 585886"/>
              <a:gd name="connsiteX8" fmla="*/ 1157288 w 1243013"/>
              <a:gd name="connsiteY8" fmla="*/ 271463 h 585886"/>
              <a:gd name="connsiteX9" fmla="*/ 1123950 w 1243013"/>
              <a:gd name="connsiteY9" fmla="*/ 290513 h 585886"/>
              <a:gd name="connsiteX10" fmla="*/ 1076325 w 1243013"/>
              <a:gd name="connsiteY10" fmla="*/ 319088 h 585886"/>
              <a:gd name="connsiteX11" fmla="*/ 1014413 w 1243013"/>
              <a:gd name="connsiteY11" fmla="*/ 333375 h 585886"/>
              <a:gd name="connsiteX12" fmla="*/ 995363 w 1243013"/>
              <a:gd name="connsiteY12" fmla="*/ 342900 h 585886"/>
              <a:gd name="connsiteX13" fmla="*/ 952500 w 1243013"/>
              <a:gd name="connsiteY13" fmla="*/ 352425 h 585886"/>
              <a:gd name="connsiteX14" fmla="*/ 871538 w 1243013"/>
              <a:gd name="connsiteY14" fmla="*/ 366713 h 585886"/>
              <a:gd name="connsiteX15" fmla="*/ 771525 w 1243013"/>
              <a:gd name="connsiteY15" fmla="*/ 376238 h 585886"/>
              <a:gd name="connsiteX16" fmla="*/ 381000 w 1243013"/>
              <a:gd name="connsiteY16" fmla="*/ 381000 h 585886"/>
              <a:gd name="connsiteX17" fmla="*/ 366713 w 1243013"/>
              <a:gd name="connsiteY17" fmla="*/ 385763 h 585886"/>
              <a:gd name="connsiteX18" fmla="*/ 333375 w 1243013"/>
              <a:gd name="connsiteY18" fmla="*/ 390525 h 585886"/>
              <a:gd name="connsiteX19" fmla="*/ 314325 w 1243013"/>
              <a:gd name="connsiteY19" fmla="*/ 400050 h 585886"/>
              <a:gd name="connsiteX20" fmla="*/ 295275 w 1243013"/>
              <a:gd name="connsiteY20" fmla="*/ 404813 h 585886"/>
              <a:gd name="connsiteX21" fmla="*/ 276225 w 1243013"/>
              <a:gd name="connsiteY21" fmla="*/ 414338 h 585886"/>
              <a:gd name="connsiteX22" fmla="*/ 247650 w 1243013"/>
              <a:gd name="connsiteY22" fmla="*/ 423863 h 585886"/>
              <a:gd name="connsiteX23" fmla="*/ 209550 w 1243013"/>
              <a:gd name="connsiteY23" fmla="*/ 447675 h 585886"/>
              <a:gd name="connsiteX24" fmla="*/ 166688 w 1243013"/>
              <a:gd name="connsiteY24" fmla="*/ 476250 h 585886"/>
              <a:gd name="connsiteX25" fmla="*/ 138113 w 1243013"/>
              <a:gd name="connsiteY25" fmla="*/ 495300 h 585886"/>
              <a:gd name="connsiteX26" fmla="*/ 123825 w 1243013"/>
              <a:gd name="connsiteY26" fmla="*/ 509588 h 585886"/>
              <a:gd name="connsiteX27" fmla="*/ 109538 w 1243013"/>
              <a:gd name="connsiteY27" fmla="*/ 519113 h 585886"/>
              <a:gd name="connsiteX28" fmla="*/ 90488 w 1243013"/>
              <a:gd name="connsiteY28" fmla="*/ 533400 h 585886"/>
              <a:gd name="connsiteX29" fmla="*/ 76200 w 1243013"/>
              <a:gd name="connsiteY29" fmla="*/ 547688 h 585886"/>
              <a:gd name="connsiteX30" fmla="*/ 47625 w 1243013"/>
              <a:gd name="connsiteY30" fmla="*/ 561975 h 585886"/>
              <a:gd name="connsiteX31" fmla="*/ 14288 w 1243013"/>
              <a:gd name="connsiteY31" fmla="*/ 576263 h 585886"/>
              <a:gd name="connsiteX32" fmla="*/ 0 w 1243013"/>
              <a:gd name="connsiteY32" fmla="*/ 585788 h 58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3013" h="585886">
                <a:moveTo>
                  <a:pt x="1243013" y="0"/>
                </a:moveTo>
                <a:cubicBezTo>
                  <a:pt x="1239838" y="28575"/>
                  <a:pt x="1237554" y="57263"/>
                  <a:pt x="1233488" y="85725"/>
                </a:cubicBezTo>
                <a:cubicBezTo>
                  <a:pt x="1232778" y="90695"/>
                  <a:pt x="1229710" y="95090"/>
                  <a:pt x="1228725" y="100013"/>
                </a:cubicBezTo>
                <a:cubicBezTo>
                  <a:pt x="1219969" y="143794"/>
                  <a:pt x="1231813" y="121574"/>
                  <a:pt x="1214438" y="147638"/>
                </a:cubicBezTo>
                <a:cubicBezTo>
                  <a:pt x="1212850" y="155575"/>
                  <a:pt x="1211006" y="163466"/>
                  <a:pt x="1209675" y="171450"/>
                </a:cubicBezTo>
                <a:cubicBezTo>
                  <a:pt x="1207830" y="182523"/>
                  <a:pt x="1208139" y="194036"/>
                  <a:pt x="1204913" y="204788"/>
                </a:cubicBezTo>
                <a:cubicBezTo>
                  <a:pt x="1203268" y="210270"/>
                  <a:pt x="1197948" y="213956"/>
                  <a:pt x="1195388" y="219075"/>
                </a:cubicBezTo>
                <a:cubicBezTo>
                  <a:pt x="1176809" y="256232"/>
                  <a:pt x="1213809" y="204145"/>
                  <a:pt x="1171575" y="252413"/>
                </a:cubicBezTo>
                <a:cubicBezTo>
                  <a:pt x="1166348" y="258387"/>
                  <a:pt x="1162901" y="265850"/>
                  <a:pt x="1157288" y="271463"/>
                </a:cubicBezTo>
                <a:cubicBezTo>
                  <a:pt x="1131387" y="297364"/>
                  <a:pt x="1147561" y="277799"/>
                  <a:pt x="1123950" y="290513"/>
                </a:cubicBezTo>
                <a:cubicBezTo>
                  <a:pt x="1107650" y="299290"/>
                  <a:pt x="1094286" y="314598"/>
                  <a:pt x="1076325" y="319088"/>
                </a:cubicBezTo>
                <a:cubicBezTo>
                  <a:pt x="1030372" y="330576"/>
                  <a:pt x="1051062" y="326046"/>
                  <a:pt x="1014413" y="333375"/>
                </a:cubicBezTo>
                <a:cubicBezTo>
                  <a:pt x="1008063" y="336550"/>
                  <a:pt x="1002010" y="340407"/>
                  <a:pt x="995363" y="342900"/>
                </a:cubicBezTo>
                <a:cubicBezTo>
                  <a:pt x="983948" y="347181"/>
                  <a:pt x="963577" y="349404"/>
                  <a:pt x="952500" y="352425"/>
                </a:cubicBezTo>
                <a:cubicBezTo>
                  <a:pt x="885869" y="370596"/>
                  <a:pt x="971335" y="355624"/>
                  <a:pt x="871538" y="366713"/>
                </a:cubicBezTo>
                <a:cubicBezTo>
                  <a:pt x="818663" y="372588"/>
                  <a:pt x="844393" y="374720"/>
                  <a:pt x="771525" y="376238"/>
                </a:cubicBezTo>
                <a:lnTo>
                  <a:pt x="381000" y="381000"/>
                </a:lnTo>
                <a:cubicBezTo>
                  <a:pt x="376238" y="382588"/>
                  <a:pt x="371636" y="384778"/>
                  <a:pt x="366713" y="385763"/>
                </a:cubicBezTo>
                <a:cubicBezTo>
                  <a:pt x="355706" y="387964"/>
                  <a:pt x="344205" y="387572"/>
                  <a:pt x="333375" y="390525"/>
                </a:cubicBezTo>
                <a:cubicBezTo>
                  <a:pt x="326526" y="392393"/>
                  <a:pt x="320972" y="397557"/>
                  <a:pt x="314325" y="400050"/>
                </a:cubicBezTo>
                <a:cubicBezTo>
                  <a:pt x="308196" y="402348"/>
                  <a:pt x="301404" y="402515"/>
                  <a:pt x="295275" y="404813"/>
                </a:cubicBezTo>
                <a:cubicBezTo>
                  <a:pt x="288628" y="407306"/>
                  <a:pt x="282817" y="411701"/>
                  <a:pt x="276225" y="414338"/>
                </a:cubicBezTo>
                <a:cubicBezTo>
                  <a:pt x="266903" y="418067"/>
                  <a:pt x="247650" y="423863"/>
                  <a:pt x="247650" y="423863"/>
                </a:cubicBezTo>
                <a:cubicBezTo>
                  <a:pt x="219738" y="451775"/>
                  <a:pt x="249238" y="426027"/>
                  <a:pt x="209550" y="447675"/>
                </a:cubicBezTo>
                <a:cubicBezTo>
                  <a:pt x="209541" y="447680"/>
                  <a:pt x="173836" y="471485"/>
                  <a:pt x="166688" y="476250"/>
                </a:cubicBezTo>
                <a:lnTo>
                  <a:pt x="138113" y="495300"/>
                </a:lnTo>
                <a:cubicBezTo>
                  <a:pt x="133350" y="500063"/>
                  <a:pt x="128999" y="505276"/>
                  <a:pt x="123825" y="509588"/>
                </a:cubicBezTo>
                <a:cubicBezTo>
                  <a:pt x="119428" y="513252"/>
                  <a:pt x="114196" y="515786"/>
                  <a:pt x="109538" y="519113"/>
                </a:cubicBezTo>
                <a:cubicBezTo>
                  <a:pt x="103079" y="523727"/>
                  <a:pt x="96515" y="528234"/>
                  <a:pt x="90488" y="533400"/>
                </a:cubicBezTo>
                <a:cubicBezTo>
                  <a:pt x="85374" y="537783"/>
                  <a:pt x="81374" y="543376"/>
                  <a:pt x="76200" y="547688"/>
                </a:cubicBezTo>
                <a:cubicBezTo>
                  <a:pt x="63890" y="557947"/>
                  <a:pt x="61946" y="557202"/>
                  <a:pt x="47625" y="561975"/>
                </a:cubicBezTo>
                <a:cubicBezTo>
                  <a:pt x="11759" y="585886"/>
                  <a:pt x="57340" y="557812"/>
                  <a:pt x="14288" y="576263"/>
                </a:cubicBezTo>
                <a:cubicBezTo>
                  <a:pt x="9027" y="578518"/>
                  <a:pt x="0" y="585788"/>
                  <a:pt x="0" y="5857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805363" y="1790700"/>
            <a:ext cx="959403" cy="872026"/>
          </a:xfrm>
          <a:custGeom>
            <a:avLst/>
            <a:gdLst>
              <a:gd name="connsiteX0" fmla="*/ 823912 w 959403"/>
              <a:gd name="connsiteY0" fmla="*/ 0 h 872026"/>
              <a:gd name="connsiteX1" fmla="*/ 847725 w 959403"/>
              <a:gd name="connsiteY1" fmla="*/ 4763 h 872026"/>
              <a:gd name="connsiteX2" fmla="*/ 871537 w 959403"/>
              <a:gd name="connsiteY2" fmla="*/ 42863 h 872026"/>
              <a:gd name="connsiteX3" fmla="*/ 885825 w 959403"/>
              <a:gd name="connsiteY3" fmla="*/ 61913 h 872026"/>
              <a:gd name="connsiteX4" fmla="*/ 909637 w 959403"/>
              <a:gd name="connsiteY4" fmla="*/ 114300 h 872026"/>
              <a:gd name="connsiteX5" fmla="*/ 923925 w 959403"/>
              <a:gd name="connsiteY5" fmla="*/ 147638 h 872026"/>
              <a:gd name="connsiteX6" fmla="*/ 928687 w 959403"/>
              <a:gd name="connsiteY6" fmla="*/ 176213 h 872026"/>
              <a:gd name="connsiteX7" fmla="*/ 938212 w 959403"/>
              <a:gd name="connsiteY7" fmla="*/ 209550 h 872026"/>
              <a:gd name="connsiteX8" fmla="*/ 942975 w 959403"/>
              <a:gd name="connsiteY8" fmla="*/ 233363 h 872026"/>
              <a:gd name="connsiteX9" fmla="*/ 942975 w 959403"/>
              <a:gd name="connsiteY9" fmla="*/ 481013 h 872026"/>
              <a:gd name="connsiteX10" fmla="*/ 928687 w 959403"/>
              <a:gd name="connsiteY10" fmla="*/ 528638 h 872026"/>
              <a:gd name="connsiteX11" fmla="*/ 885825 w 959403"/>
              <a:gd name="connsiteY11" fmla="*/ 604838 h 872026"/>
              <a:gd name="connsiteX12" fmla="*/ 871537 w 959403"/>
              <a:gd name="connsiteY12" fmla="*/ 619125 h 872026"/>
              <a:gd name="connsiteX13" fmla="*/ 838200 w 959403"/>
              <a:gd name="connsiteY13" fmla="*/ 661988 h 872026"/>
              <a:gd name="connsiteX14" fmla="*/ 814387 w 959403"/>
              <a:gd name="connsiteY14" fmla="*/ 685800 h 872026"/>
              <a:gd name="connsiteX15" fmla="*/ 790575 w 959403"/>
              <a:gd name="connsiteY15" fmla="*/ 719138 h 872026"/>
              <a:gd name="connsiteX16" fmla="*/ 747712 w 959403"/>
              <a:gd name="connsiteY16" fmla="*/ 766763 h 872026"/>
              <a:gd name="connsiteX17" fmla="*/ 728662 w 959403"/>
              <a:gd name="connsiteY17" fmla="*/ 776288 h 872026"/>
              <a:gd name="connsiteX18" fmla="*/ 700087 w 959403"/>
              <a:gd name="connsiteY18" fmla="*/ 795338 h 872026"/>
              <a:gd name="connsiteX19" fmla="*/ 681037 w 959403"/>
              <a:gd name="connsiteY19" fmla="*/ 804863 h 872026"/>
              <a:gd name="connsiteX20" fmla="*/ 657225 w 959403"/>
              <a:gd name="connsiteY20" fmla="*/ 819150 h 872026"/>
              <a:gd name="connsiteX21" fmla="*/ 633412 w 959403"/>
              <a:gd name="connsiteY21" fmla="*/ 828675 h 872026"/>
              <a:gd name="connsiteX22" fmla="*/ 600075 w 959403"/>
              <a:gd name="connsiteY22" fmla="*/ 842963 h 872026"/>
              <a:gd name="connsiteX23" fmla="*/ 566737 w 959403"/>
              <a:gd name="connsiteY23" fmla="*/ 857250 h 872026"/>
              <a:gd name="connsiteX24" fmla="*/ 528637 w 959403"/>
              <a:gd name="connsiteY24" fmla="*/ 862013 h 872026"/>
              <a:gd name="connsiteX25" fmla="*/ 347662 w 959403"/>
              <a:gd name="connsiteY25" fmla="*/ 852488 h 872026"/>
              <a:gd name="connsiteX26" fmla="*/ 300037 w 959403"/>
              <a:gd name="connsiteY26" fmla="*/ 833438 h 872026"/>
              <a:gd name="connsiteX27" fmla="*/ 257175 w 959403"/>
              <a:gd name="connsiteY27" fmla="*/ 814388 h 872026"/>
              <a:gd name="connsiteX28" fmla="*/ 242887 w 959403"/>
              <a:gd name="connsiteY28" fmla="*/ 804863 h 872026"/>
              <a:gd name="connsiteX29" fmla="*/ 228600 w 959403"/>
              <a:gd name="connsiteY29" fmla="*/ 800100 h 872026"/>
              <a:gd name="connsiteX30" fmla="*/ 209550 w 959403"/>
              <a:gd name="connsiteY30" fmla="*/ 790575 h 872026"/>
              <a:gd name="connsiteX31" fmla="*/ 171450 w 959403"/>
              <a:gd name="connsiteY31" fmla="*/ 776288 h 872026"/>
              <a:gd name="connsiteX32" fmla="*/ 157162 w 959403"/>
              <a:gd name="connsiteY32" fmla="*/ 766763 h 872026"/>
              <a:gd name="connsiteX33" fmla="*/ 138112 w 959403"/>
              <a:gd name="connsiteY33" fmla="*/ 752475 h 872026"/>
              <a:gd name="connsiteX34" fmla="*/ 104775 w 959403"/>
              <a:gd name="connsiteY34" fmla="*/ 742950 h 872026"/>
              <a:gd name="connsiteX35" fmla="*/ 90487 w 959403"/>
              <a:gd name="connsiteY35" fmla="*/ 733425 h 872026"/>
              <a:gd name="connsiteX36" fmla="*/ 76200 w 959403"/>
              <a:gd name="connsiteY36" fmla="*/ 728663 h 872026"/>
              <a:gd name="connsiteX37" fmla="*/ 47625 w 959403"/>
              <a:gd name="connsiteY37" fmla="*/ 709613 h 872026"/>
              <a:gd name="connsiteX38" fmla="*/ 38100 w 959403"/>
              <a:gd name="connsiteY38" fmla="*/ 695325 h 872026"/>
              <a:gd name="connsiteX39" fmla="*/ 9525 w 959403"/>
              <a:gd name="connsiteY39" fmla="*/ 671513 h 872026"/>
              <a:gd name="connsiteX40" fmla="*/ 0 w 959403"/>
              <a:gd name="connsiteY40" fmla="*/ 657225 h 87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9403" h="872026">
                <a:moveTo>
                  <a:pt x="823912" y="0"/>
                </a:moveTo>
                <a:cubicBezTo>
                  <a:pt x="831850" y="1588"/>
                  <a:pt x="840861" y="473"/>
                  <a:pt x="847725" y="4763"/>
                </a:cubicBezTo>
                <a:cubicBezTo>
                  <a:pt x="858794" y="11681"/>
                  <a:pt x="865150" y="32645"/>
                  <a:pt x="871537" y="42863"/>
                </a:cubicBezTo>
                <a:cubicBezTo>
                  <a:pt x="875744" y="49594"/>
                  <a:pt x="881062" y="55563"/>
                  <a:pt x="885825" y="61913"/>
                </a:cubicBezTo>
                <a:cubicBezTo>
                  <a:pt x="898839" y="100958"/>
                  <a:pt x="877700" y="39782"/>
                  <a:pt x="909637" y="114300"/>
                </a:cubicBezTo>
                <a:lnTo>
                  <a:pt x="923925" y="147638"/>
                </a:lnTo>
                <a:cubicBezTo>
                  <a:pt x="925512" y="157163"/>
                  <a:pt x="926516" y="166804"/>
                  <a:pt x="928687" y="176213"/>
                </a:cubicBezTo>
                <a:cubicBezTo>
                  <a:pt x="931286" y="187474"/>
                  <a:pt x="935409" y="198338"/>
                  <a:pt x="938212" y="209550"/>
                </a:cubicBezTo>
                <a:cubicBezTo>
                  <a:pt x="940175" y="217403"/>
                  <a:pt x="941387" y="225425"/>
                  <a:pt x="942975" y="233363"/>
                </a:cubicBezTo>
                <a:cubicBezTo>
                  <a:pt x="951690" y="351011"/>
                  <a:pt x="959403" y="366022"/>
                  <a:pt x="942975" y="481013"/>
                </a:cubicBezTo>
                <a:cubicBezTo>
                  <a:pt x="940631" y="497420"/>
                  <a:pt x="934842" y="513249"/>
                  <a:pt x="928687" y="528638"/>
                </a:cubicBezTo>
                <a:cubicBezTo>
                  <a:pt x="919574" y="551420"/>
                  <a:pt x="901938" y="584122"/>
                  <a:pt x="885825" y="604838"/>
                </a:cubicBezTo>
                <a:cubicBezTo>
                  <a:pt x="881690" y="610154"/>
                  <a:pt x="875849" y="613951"/>
                  <a:pt x="871537" y="619125"/>
                </a:cubicBezTo>
                <a:cubicBezTo>
                  <a:pt x="859949" y="633030"/>
                  <a:pt x="850999" y="649189"/>
                  <a:pt x="838200" y="661988"/>
                </a:cubicBezTo>
                <a:cubicBezTo>
                  <a:pt x="830262" y="669925"/>
                  <a:pt x="821573" y="677176"/>
                  <a:pt x="814387" y="685800"/>
                </a:cubicBezTo>
                <a:cubicBezTo>
                  <a:pt x="805644" y="696291"/>
                  <a:pt x="798769" y="708213"/>
                  <a:pt x="790575" y="719138"/>
                </a:cubicBezTo>
                <a:cubicBezTo>
                  <a:pt x="779652" y="733702"/>
                  <a:pt x="761993" y="755655"/>
                  <a:pt x="747712" y="766763"/>
                </a:cubicBezTo>
                <a:cubicBezTo>
                  <a:pt x="742108" y="771122"/>
                  <a:pt x="734750" y="772635"/>
                  <a:pt x="728662" y="776288"/>
                </a:cubicBezTo>
                <a:cubicBezTo>
                  <a:pt x="718846" y="782178"/>
                  <a:pt x="709903" y="789448"/>
                  <a:pt x="700087" y="795338"/>
                </a:cubicBezTo>
                <a:cubicBezTo>
                  <a:pt x="693999" y="798991"/>
                  <a:pt x="687243" y="801415"/>
                  <a:pt x="681037" y="804863"/>
                </a:cubicBezTo>
                <a:cubicBezTo>
                  <a:pt x="672945" y="809358"/>
                  <a:pt x="665504" y="815010"/>
                  <a:pt x="657225" y="819150"/>
                </a:cubicBezTo>
                <a:cubicBezTo>
                  <a:pt x="649578" y="822973"/>
                  <a:pt x="641224" y="825203"/>
                  <a:pt x="633412" y="828675"/>
                </a:cubicBezTo>
                <a:cubicBezTo>
                  <a:pt x="535871" y="872026"/>
                  <a:pt x="673422" y="813624"/>
                  <a:pt x="600075" y="842963"/>
                </a:cubicBezTo>
                <a:cubicBezTo>
                  <a:pt x="588850" y="847453"/>
                  <a:pt x="578419" y="854135"/>
                  <a:pt x="566737" y="857250"/>
                </a:cubicBezTo>
                <a:cubicBezTo>
                  <a:pt x="554370" y="860548"/>
                  <a:pt x="541337" y="860425"/>
                  <a:pt x="528637" y="862013"/>
                </a:cubicBezTo>
                <a:cubicBezTo>
                  <a:pt x="524428" y="861881"/>
                  <a:pt x="396381" y="864667"/>
                  <a:pt x="347662" y="852488"/>
                </a:cubicBezTo>
                <a:cubicBezTo>
                  <a:pt x="316161" y="844613"/>
                  <a:pt x="325374" y="844699"/>
                  <a:pt x="300037" y="833438"/>
                </a:cubicBezTo>
                <a:cubicBezTo>
                  <a:pt x="277074" y="823232"/>
                  <a:pt x="277692" y="826112"/>
                  <a:pt x="257175" y="814388"/>
                </a:cubicBezTo>
                <a:cubicBezTo>
                  <a:pt x="252205" y="811548"/>
                  <a:pt x="248007" y="807423"/>
                  <a:pt x="242887" y="804863"/>
                </a:cubicBezTo>
                <a:cubicBezTo>
                  <a:pt x="238397" y="802618"/>
                  <a:pt x="233214" y="802078"/>
                  <a:pt x="228600" y="800100"/>
                </a:cubicBezTo>
                <a:cubicBezTo>
                  <a:pt x="222075" y="797303"/>
                  <a:pt x="216076" y="793372"/>
                  <a:pt x="209550" y="790575"/>
                </a:cubicBezTo>
                <a:cubicBezTo>
                  <a:pt x="180688" y="778206"/>
                  <a:pt x="210929" y="796028"/>
                  <a:pt x="171450" y="776288"/>
                </a:cubicBezTo>
                <a:cubicBezTo>
                  <a:pt x="166330" y="773728"/>
                  <a:pt x="161820" y="770090"/>
                  <a:pt x="157162" y="766763"/>
                </a:cubicBezTo>
                <a:cubicBezTo>
                  <a:pt x="150703" y="762149"/>
                  <a:pt x="145338" y="755760"/>
                  <a:pt x="138112" y="752475"/>
                </a:cubicBezTo>
                <a:cubicBezTo>
                  <a:pt x="127591" y="747693"/>
                  <a:pt x="115887" y="746125"/>
                  <a:pt x="104775" y="742950"/>
                </a:cubicBezTo>
                <a:cubicBezTo>
                  <a:pt x="100012" y="739775"/>
                  <a:pt x="95607" y="735985"/>
                  <a:pt x="90487" y="733425"/>
                </a:cubicBezTo>
                <a:cubicBezTo>
                  <a:pt x="85997" y="731180"/>
                  <a:pt x="80588" y="731101"/>
                  <a:pt x="76200" y="728663"/>
                </a:cubicBezTo>
                <a:cubicBezTo>
                  <a:pt x="66193" y="723104"/>
                  <a:pt x="47625" y="709613"/>
                  <a:pt x="47625" y="709613"/>
                </a:cubicBezTo>
                <a:cubicBezTo>
                  <a:pt x="44450" y="704850"/>
                  <a:pt x="42147" y="699372"/>
                  <a:pt x="38100" y="695325"/>
                </a:cubicBezTo>
                <a:cubicBezTo>
                  <a:pt x="639" y="657864"/>
                  <a:pt x="48532" y="718322"/>
                  <a:pt x="9525" y="671513"/>
                </a:cubicBezTo>
                <a:cubicBezTo>
                  <a:pt x="5861" y="667116"/>
                  <a:pt x="0" y="657225"/>
                  <a:pt x="0" y="6572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5857884" y="228599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9322" y="2571744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alias</a:t>
            </a:r>
            <a:r>
              <a:rPr lang="ko-KR" altLang="en-US" sz="1200" dirty="0" smtClean="0"/>
              <a:t>를 사용하면 </a:t>
            </a:r>
            <a:r>
              <a:rPr lang="en-US" altLang="ko-KR" sz="1200" dirty="0" smtClean="0"/>
              <a:t>alias</a:t>
            </a:r>
            <a:r>
              <a:rPr lang="ko-KR" altLang="en-US" sz="1200" dirty="0" smtClean="0"/>
              <a:t>가 컬럼명이되고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값은 조회 결과가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1376342" y="542926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6267" y="54292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1474514" y="5423707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14439" y="54237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 flipH="1" flipV="1">
            <a:off x="1569767" y="542847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00166" y="54292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1688828" y="542847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28753" y="54284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 flipH="1" flipV="1">
            <a:off x="1290615" y="542847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2976" y="5428470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-1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5400000" flipH="1" flipV="1">
            <a:off x="1203051" y="542847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00100" y="543801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-2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1928794" y="5072074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5984" y="4929198"/>
            <a:ext cx="3397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r>
              <a:rPr lang="ko-KR" altLang="en-US" sz="1200" dirty="0" smtClean="0"/>
              <a:t>번째 자리에서 반올림하여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번째 자리를 표현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5400000" flipH="1" flipV="1">
            <a:off x="1495403" y="643338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35328" y="64333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5400000" flipH="1" flipV="1">
            <a:off x="1593575" y="6427829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3500" y="64278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5400000" flipH="1" flipV="1">
            <a:off x="1688828" y="643259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19227" y="64333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rot="5400000" flipH="1" flipV="1">
            <a:off x="1807889" y="643259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7814" y="64325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 rot="5400000" flipH="1" flipV="1">
            <a:off x="1409676" y="643259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62037" y="6432592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-1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 flipH="1" flipV="1">
            <a:off x="1322112" y="643259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1538" y="6438149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-2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12965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올림 </a:t>
            </a:r>
            <a:r>
              <a:rPr lang="en-US" altLang="ko-KR" sz="1600" dirty="0" smtClean="0"/>
              <a:t>: ceil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ceil(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내림 </a:t>
            </a:r>
            <a:r>
              <a:rPr lang="en-US" altLang="ko-KR" sz="1600" dirty="0" smtClean="0"/>
              <a:t>: floor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floor(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절사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trunc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trunc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자릿수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실수부는</a:t>
            </a:r>
            <a:r>
              <a:rPr lang="ko-KR" altLang="en-US" sz="1600" dirty="0" smtClean="0"/>
              <a:t> 해당 자리 다음 자리부터 </a:t>
            </a:r>
            <a:r>
              <a:rPr lang="ko-KR" altLang="en-US" sz="1600" dirty="0" err="1" smtClean="0"/>
              <a:t>절사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trunc</a:t>
            </a:r>
            <a:r>
              <a:rPr lang="en-US" altLang="ko-KR" sz="1600" dirty="0" smtClean="0"/>
              <a:t>(555.555,2) =&gt; 555.55</a:t>
            </a:r>
          </a:p>
          <a:p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정수부는 해당 자리부터 </a:t>
            </a:r>
            <a:r>
              <a:rPr lang="ko-KR" altLang="en-US" sz="1600" dirty="0" err="1" smtClean="0"/>
              <a:t>절사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trunc</a:t>
            </a:r>
            <a:r>
              <a:rPr lang="en-US" altLang="ko-KR" sz="1600" dirty="0" smtClean="0"/>
              <a:t>(555.555,-1) =&gt; 550 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5400000" flipH="1" flipV="1">
            <a:off x="1566841" y="3324221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06766" y="33242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1665013" y="331866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4938" y="33186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1760266" y="3323427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665" y="33242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1879327" y="3323427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9252" y="33234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1481114" y="3323427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33475" y="332342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-1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1393550" y="3323427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0599" y="3332974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-2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1557322" y="4291019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97247" y="429101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 flipH="1" flipV="1">
            <a:off x="1655494" y="428546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95419" y="42854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 flipH="1" flipV="1">
            <a:off x="1750747" y="4290225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81146" y="429101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5400000" flipH="1" flipV="1">
            <a:off x="1869808" y="4290225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09733" y="4290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5400000" flipH="1" flipV="1">
            <a:off x="1471595" y="4290225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3956" y="4290225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-1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5400000" flipH="1" flipV="1">
            <a:off x="1384031" y="4290225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81080" y="4299772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-2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14282" y="4786322"/>
            <a:ext cx="41553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*null </a:t>
            </a:r>
            <a:r>
              <a:rPr lang="ko-KR" altLang="en-US" dirty="0" smtClean="0"/>
              <a:t>변환함수 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nvl</a:t>
            </a:r>
            <a:r>
              <a:rPr lang="en-US" altLang="ko-KR" sz="1600" dirty="0" smtClean="0"/>
              <a:t>, nvl2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nvl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컬럼값이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인 경우 제공할 값 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nvl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 null</a:t>
            </a:r>
            <a:r>
              <a:rPr lang="ko-KR" altLang="en-US" sz="1600" dirty="0" err="1" smtClean="0"/>
              <a:t>일때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보여줄값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 flipV="1">
            <a:off x="3000364" y="6000768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86116" y="5882034"/>
            <a:ext cx="3002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 형이 </a:t>
            </a:r>
            <a:r>
              <a:rPr lang="ko-KR" altLang="en-US" sz="1100" dirty="0" err="1" smtClean="0"/>
              <a:t>컬럼의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데이터형과</a:t>
            </a:r>
            <a:r>
              <a:rPr lang="ko-KR" altLang="en-US" sz="1100" dirty="0" smtClean="0"/>
              <a:t> 같아야 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02148"/>
            <a:ext cx="768139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*null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값이 있긴 한데 숫자도 문자열도 아닌 사용할 수 없는 값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-null</a:t>
            </a:r>
            <a:r>
              <a:rPr lang="ko-KR" altLang="en-US" sz="1600" dirty="0" smtClean="0"/>
              <a:t>은 출력되지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-null</a:t>
            </a:r>
            <a:r>
              <a:rPr lang="ko-KR" altLang="en-US" sz="1600" dirty="0" smtClean="0"/>
              <a:t>이 연산되면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나온다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-null</a:t>
            </a:r>
            <a:r>
              <a:rPr lang="ko-KR" altLang="en-US" sz="1600" dirty="0" smtClean="0"/>
              <a:t>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관계연산자로 비교 할 수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*null</a:t>
            </a:r>
            <a:r>
              <a:rPr lang="ko-KR" altLang="en-US" sz="1600" dirty="0" smtClean="0"/>
              <a:t>이 입력되는 상황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-number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date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할 때 </a:t>
            </a:r>
            <a:r>
              <a:rPr lang="ko-KR" altLang="en-US" sz="1600" dirty="0" err="1" smtClean="0"/>
              <a:t>컬럼명이</a:t>
            </a:r>
            <a:r>
              <a:rPr lang="ko-KR" altLang="en-US" sz="1600" dirty="0" smtClean="0"/>
              <a:t> 생략되면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입력된다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-varchar2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char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할 때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생략되거나 </a:t>
            </a:r>
            <a:r>
              <a:rPr lang="en-US" altLang="ko-KR" sz="1600" dirty="0" smtClean="0"/>
              <a:t>‘’</a:t>
            </a:r>
            <a:r>
              <a:rPr lang="ko-KR" altLang="en-US" sz="1600" dirty="0" smtClean="0"/>
              <a:t>가 입력되면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입력된다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-nvl2 : null</a:t>
            </a:r>
            <a:r>
              <a:rPr lang="ko-KR" altLang="en-US" sz="1600" dirty="0" smtClean="0"/>
              <a:t>이 아닐때 반환할 값과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일 때 반환할 값을 사용할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nvl2(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,null</a:t>
            </a:r>
            <a:r>
              <a:rPr lang="ko-KR" altLang="en-US" sz="1600" dirty="0" smtClean="0"/>
              <a:t>이 아닐때 반환될 값</a:t>
            </a:r>
            <a:r>
              <a:rPr lang="en-US" altLang="ko-KR" sz="1600" dirty="0" smtClean="0"/>
              <a:t>, null</a:t>
            </a:r>
            <a:r>
              <a:rPr lang="ko-KR" altLang="en-US" sz="1600" dirty="0" err="1" smtClean="0"/>
              <a:t>일때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반환 될 값</a:t>
            </a:r>
            <a:r>
              <a:rPr lang="en-US" altLang="ko-KR" sz="1600" dirty="0" smtClean="0"/>
              <a:t>)</a:t>
            </a:r>
          </a:p>
          <a:p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457203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6200000" flipV="1">
            <a:off x="3929058" y="214311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>
            <a:off x="4071934" y="2357430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6606" y="2580497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null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3794629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문자열함수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문자열의 길이 </a:t>
            </a:r>
            <a:r>
              <a:rPr lang="en-US" altLang="ko-KR" sz="1600" dirty="0" smtClean="0"/>
              <a:t>:  </a:t>
            </a:r>
            <a:r>
              <a:rPr lang="en-US" altLang="ko-KR" sz="1600" dirty="0" smtClean="0"/>
              <a:t>length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length(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대문자 </a:t>
            </a:r>
            <a:r>
              <a:rPr lang="en-US" altLang="ko-KR" sz="1600" dirty="0" smtClean="0"/>
              <a:t>: upper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upper(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소문자 </a:t>
            </a:r>
            <a:r>
              <a:rPr lang="en-US" altLang="ko-KR" sz="1600" dirty="0" smtClean="0"/>
              <a:t>: lower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lower(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첫 글자를 대문자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initcap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initcap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특정문자의 인덱스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instr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찾을 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시작인덱스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instr</a:t>
            </a:r>
            <a:r>
              <a:rPr lang="en-US" altLang="ko-KR" sz="1600" dirty="0" smtClean="0"/>
              <a:t>(‘ABCDE’, ’D’) =&gt; 4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자식문자열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substr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시작인덱스</a:t>
            </a:r>
            <a:r>
              <a:rPr lang="en-US" altLang="ko-KR" sz="1600" dirty="0" smtClean="0"/>
              <a:t>,  </a:t>
            </a:r>
            <a:r>
              <a:rPr lang="ko-KR" altLang="en-US" sz="1600" dirty="0" err="1" smtClean="0"/>
              <a:t>자를글자수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substr</a:t>
            </a:r>
            <a:r>
              <a:rPr lang="en-US" altLang="ko-KR" sz="1600" dirty="0" smtClean="0"/>
              <a:t>(‘ABCDEF’, 3, 3) =&gt; CDE</a:t>
            </a:r>
          </a:p>
          <a:p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5400000" flipH="1" flipV="1">
            <a:off x="1076301" y="47895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5400000" flipH="1" flipV="1">
            <a:off x="1171554" y="4794281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1953" y="47950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1290615" y="4794281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30540" y="47942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47863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1457306" y="478552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1576367" y="478552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292" y="47855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387703" y="47863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1219177" y="614684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 flipH="1" flipV="1">
            <a:off x="1314430" y="6151603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44829" y="61523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1433491" y="6151603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416" y="61516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42976" y="61436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 flipH="1" flipV="1">
            <a:off x="1600182" y="614285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 flipH="1" flipV="1">
            <a:off x="1719243" y="614285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59168" y="614285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0579" y="61436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5400000" flipH="1" flipV="1">
            <a:off x="1826948" y="614285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78229" y="614285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424026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문자열의 앞뒤공백을 제거 </a:t>
            </a:r>
            <a:r>
              <a:rPr lang="en-US" altLang="ko-KR" sz="1600" dirty="0" smtClean="0"/>
              <a:t>: trim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trim(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     trim(‘   ABC   ‘) =&gt; ABC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문자열의 </a:t>
            </a:r>
            <a:r>
              <a:rPr lang="ko-KR" altLang="en-US" sz="1600" dirty="0" err="1" smtClean="0"/>
              <a:t>앞공백을</a:t>
            </a:r>
            <a:r>
              <a:rPr lang="ko-KR" altLang="en-US" sz="1600" dirty="0" smtClean="0"/>
              <a:t> 제거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ltrim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ltrim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 값 </a:t>
            </a:r>
            <a:r>
              <a:rPr lang="en-US" altLang="ko-KR" sz="1600" dirty="0" smtClean="0"/>
              <a:t>)    </a:t>
            </a:r>
            <a:r>
              <a:rPr lang="en-US" altLang="ko-KR" sz="1600" dirty="0" err="1" smtClean="0"/>
              <a:t>ltrim</a:t>
            </a:r>
            <a:r>
              <a:rPr lang="en-US" altLang="ko-KR" sz="1600" dirty="0" smtClean="0"/>
              <a:t>(‘   ABC   ‘) =&gt; ‘ABC   ‘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문자열의 </a:t>
            </a:r>
            <a:r>
              <a:rPr lang="ko-KR" altLang="en-US" sz="1600" dirty="0" err="1" smtClean="0"/>
              <a:t>앞공백을</a:t>
            </a:r>
            <a:r>
              <a:rPr lang="ko-KR" altLang="en-US" sz="1600" dirty="0" smtClean="0"/>
              <a:t> 제거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rtrim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rtrim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 값 </a:t>
            </a:r>
            <a:r>
              <a:rPr lang="en-US" altLang="ko-KR" sz="1600" dirty="0" smtClean="0"/>
              <a:t>)    </a:t>
            </a:r>
            <a:r>
              <a:rPr lang="en-US" altLang="ko-KR" sz="1600" dirty="0" err="1" smtClean="0"/>
              <a:t>rtrim</a:t>
            </a:r>
            <a:r>
              <a:rPr lang="en-US" altLang="ko-KR" sz="1600" dirty="0" smtClean="0"/>
              <a:t>(‘   ABC   ‘)  =&gt; ‘   ABC’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문자열의 앞에 특정문자 채우기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lpad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전체글자수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채울문자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lpad</a:t>
            </a:r>
            <a:r>
              <a:rPr lang="en-US" altLang="ko-KR" sz="1600" dirty="0" smtClean="0"/>
              <a:t>(‘ABCDE’,8,’#’)   =&gt; ###ABCDE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문자열의 뒤에 특정문자 채우기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rpad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전체글자수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채울문자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rpad</a:t>
            </a:r>
            <a:r>
              <a:rPr lang="en-US" altLang="ko-KR" sz="1600" dirty="0" smtClean="0"/>
              <a:t>(‘ABCDE’,8,’$’)  =&gt; ABCDE$$$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1000100" y="414338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0100" y="3835603"/>
            <a:ext cx="2620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한글은 </a:t>
            </a:r>
            <a:r>
              <a:rPr lang="ko-KR" altLang="en-US" sz="1400" dirty="0" err="1" smtClean="0"/>
              <a:t>한글자에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2byte</a:t>
            </a:r>
            <a:r>
              <a:rPr lang="ko-KR" altLang="en-US" sz="1400" dirty="0" smtClean="0"/>
              <a:t>로 계산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1121</Words>
  <Application>Microsoft Office PowerPoint</Application>
  <PresentationFormat>화면 슬라이드 쇼(4:3)</PresentationFormat>
  <Paragraphs>272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74</cp:revision>
  <dcterms:created xsi:type="dcterms:W3CDTF">2023-08-02T00:46:26Z</dcterms:created>
  <dcterms:modified xsi:type="dcterms:W3CDTF">2023-08-03T08:51:52Z</dcterms:modified>
</cp:coreProperties>
</file>