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8" autoAdjust="0"/>
    <p:restoredTop sz="94660"/>
  </p:normalViewPr>
  <p:slideViewPr>
    <p:cSldViewPr>
      <p:cViewPr>
        <p:scale>
          <a:sx n="150" d="100"/>
          <a:sy n="150" d="100"/>
        </p:scale>
        <p:origin x="-786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F120-7B43-4BAB-A9AC-66D7D7EF58B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D024-4040-4C04-BEAE-3AEFA0D95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07559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조건함수</a:t>
            </a:r>
            <a:endParaRPr lang="en-US" altLang="ko-KR" dirty="0" smtClean="0"/>
          </a:p>
          <a:p>
            <a:r>
              <a:rPr lang="en-US" altLang="ko-KR" sz="1600" b="1" dirty="0" smtClean="0"/>
              <a:t> - decode  </a:t>
            </a:r>
            <a:r>
              <a:rPr lang="en-US" altLang="ko-KR" sz="1600" dirty="0" smtClean="0"/>
              <a:t>: PL/SQL</a:t>
            </a:r>
            <a:r>
              <a:rPr lang="ko-KR" altLang="en-US" sz="1600" dirty="0" smtClean="0"/>
              <a:t>에서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조건을 부여하고 조건에 맞으면 </a:t>
            </a:r>
            <a:r>
              <a:rPr lang="ko-KR" altLang="en-US" sz="1600" b="1" dirty="0" smtClean="0"/>
              <a:t>짧은 코드를</a:t>
            </a:r>
            <a:r>
              <a:rPr lang="ko-KR" altLang="en-US" sz="1600" dirty="0" smtClean="0"/>
              <a:t> 실행 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decode(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비교값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실행코드</a:t>
            </a:r>
            <a:r>
              <a:rPr lang="en-US" altLang="ko-KR" sz="1600" dirty="0" smtClean="0"/>
              <a:t> , </a:t>
            </a:r>
            <a:r>
              <a:rPr lang="ko-KR" altLang="en-US" sz="1600" dirty="0" err="1" smtClean="0"/>
              <a:t>비교값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실행코드</a:t>
            </a:r>
            <a:r>
              <a:rPr lang="en-US" altLang="ko-KR" sz="1600" dirty="0" smtClean="0"/>
              <a:t>,,,</a:t>
            </a:r>
            <a:r>
              <a:rPr lang="ko-KR" altLang="en-US" sz="1600" dirty="0" err="1" smtClean="0"/>
              <a:t>비교값이</a:t>
            </a:r>
            <a:r>
              <a:rPr lang="ko-KR" altLang="en-US" sz="1600" dirty="0" smtClean="0"/>
              <a:t> 없을 </a:t>
            </a:r>
            <a:r>
              <a:rPr lang="ko-KR" altLang="en-US" sz="1600" dirty="0" err="1" smtClean="0"/>
              <a:t>때실행코드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*case</a:t>
            </a:r>
            <a:r>
              <a:rPr lang="ko-KR" altLang="en-US" sz="1600" b="1" dirty="0" smtClean="0"/>
              <a:t>문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-select </a:t>
            </a:r>
            <a:r>
              <a:rPr lang="ko-KR" altLang="en-US" sz="1600" dirty="0" smtClean="0"/>
              <a:t>조회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조회된 결과로 비교하여 다른 코드를 실행 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조회결과로 비교할 때 실행될 코드가 긴 경우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case when </a:t>
            </a:r>
            <a:r>
              <a:rPr lang="ko-KR" altLang="en-US" sz="1600" dirty="0" err="1" smtClean="0"/>
              <a:t>비교값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then  </a:t>
            </a:r>
            <a:r>
              <a:rPr lang="ko-KR" altLang="en-US" sz="1600" dirty="0" smtClean="0"/>
              <a:t>실행코드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when </a:t>
            </a:r>
            <a:r>
              <a:rPr lang="ko-KR" altLang="en-US" sz="1600" dirty="0" err="1" smtClean="0"/>
              <a:t>비교값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then  </a:t>
            </a:r>
            <a:r>
              <a:rPr lang="ko-KR" altLang="en-US" sz="1600" dirty="0" smtClean="0"/>
              <a:t>실행코드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else </a:t>
            </a:r>
            <a:r>
              <a:rPr lang="ko-KR" altLang="en-US" sz="1600" dirty="0" err="1" smtClean="0"/>
              <a:t>비교값이</a:t>
            </a:r>
            <a:r>
              <a:rPr lang="ko-KR" altLang="en-US" sz="1600" dirty="0" smtClean="0"/>
              <a:t> 없을 때 실행코드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end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변환함수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to_number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428860" y="1857364"/>
            <a:ext cx="228601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2786050" y="3357562"/>
            <a:ext cx="192882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3438" y="328612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같은 값만 비교 가능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14764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to_char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문자열이 아닌 데이터 </a:t>
            </a:r>
            <a:r>
              <a:rPr lang="ko-KR" altLang="en-US" sz="1600" dirty="0" smtClean="0"/>
              <a:t>형을 </a:t>
            </a:r>
            <a:r>
              <a:rPr lang="ko-KR" altLang="en-US" sz="1600" dirty="0" smtClean="0"/>
              <a:t>문자열로 변경할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날짜 변환 </a:t>
            </a:r>
            <a:r>
              <a:rPr lang="en-US" altLang="ko-KR" sz="1600" dirty="0" smtClean="0"/>
              <a:t>: date -&gt; char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‘format’)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-format</a:t>
            </a:r>
            <a:r>
              <a:rPr lang="ko-KR" altLang="en-US" sz="1600" dirty="0" smtClean="0"/>
              <a:t>이 너무 길면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숫자변환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‘pattern’);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(2023, ‘0,000,000’) =&gt; 0,002,023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(2023, ‘9,999,999’) =&gt; 2,023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*pattern</a:t>
            </a:r>
            <a:r>
              <a:rPr lang="ko-KR" altLang="en-US" sz="1600" dirty="0" smtClean="0"/>
              <a:t>이 데이터보다 작다면 값에대한 결과가 나오지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143108" y="164305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1736" y="1643050"/>
            <a:ext cx="3225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년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 y</a:t>
            </a:r>
          </a:p>
          <a:p>
            <a:r>
              <a:rPr lang="ko-KR" altLang="en-US" sz="1400" dirty="0" smtClean="0"/>
              <a:t>월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 mm</a:t>
            </a:r>
          </a:p>
          <a:p>
            <a:r>
              <a:rPr lang="ko-KR" altLang="en-US" sz="1400" dirty="0" smtClean="0"/>
              <a:t>일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오전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오후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am</a:t>
            </a:r>
            <a:endParaRPr lang="en-US" altLang="ko-KR" sz="1400" dirty="0" smtClean="0"/>
          </a:p>
          <a:p>
            <a:r>
              <a:rPr lang="ko-KR" altLang="en-US" sz="1400" dirty="0" smtClean="0"/>
              <a:t>요일 </a:t>
            </a:r>
            <a:r>
              <a:rPr lang="en-US" altLang="ko-KR" sz="1400" dirty="0" smtClean="0"/>
              <a:t>: d-(</a:t>
            </a:r>
            <a:r>
              <a:rPr lang="ko-KR" altLang="en-US" sz="1400" dirty="0" err="1" smtClean="0"/>
              <a:t>요일수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dy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), day(</a:t>
            </a:r>
            <a:r>
              <a:rPr lang="ko-KR" altLang="en-US" sz="1400" dirty="0" smtClean="0"/>
              <a:t>월요일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시간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hh</a:t>
            </a:r>
            <a:r>
              <a:rPr lang="en-US" altLang="ko-KR" sz="1400" dirty="0" smtClean="0"/>
              <a:t>(12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), hh24( 24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분 </a:t>
            </a:r>
            <a:r>
              <a:rPr lang="en-US" altLang="ko-KR" sz="1400" dirty="0" smtClean="0"/>
              <a:t>: mi</a:t>
            </a:r>
          </a:p>
          <a:p>
            <a:r>
              <a:rPr lang="ko-KR" altLang="en-US" sz="1400" dirty="0" smtClean="0"/>
              <a:t>초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ss</a:t>
            </a:r>
            <a:endParaRPr lang="en-US" altLang="ko-KR" sz="1400" dirty="0" smtClean="0"/>
          </a:p>
          <a:p>
            <a:r>
              <a:rPr lang="ko-KR" altLang="en-US" sz="1400" dirty="0" smtClean="0"/>
              <a:t>분기 </a:t>
            </a:r>
            <a:r>
              <a:rPr lang="en-US" altLang="ko-KR" sz="1400" dirty="0" smtClean="0"/>
              <a:t>: q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2357422" y="1285860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3240" y="1142984"/>
            <a:ext cx="404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특수문자 사용가능</a:t>
            </a:r>
            <a:endParaRPr lang="en-US" altLang="ko-KR" sz="1200" dirty="0" smtClean="0"/>
          </a:p>
          <a:p>
            <a:r>
              <a:rPr lang="en-US" altLang="ko-KR" sz="1200" dirty="0" smtClean="0"/>
              <a:t>Letter</a:t>
            </a:r>
            <a:r>
              <a:rPr lang="ko-KR" altLang="en-US" sz="1200" dirty="0" smtClean="0"/>
              <a:t>이외의 문자를 사용할 때에는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로 묶어서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2571736" y="48577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28926" y="4714884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 : </a:t>
            </a:r>
            <a:r>
              <a:rPr lang="ko-KR" altLang="en-US" sz="1600" dirty="0" smtClean="0"/>
              <a:t>데이터가 없으면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채워서 출력</a:t>
            </a:r>
            <a:endParaRPr lang="en-US" altLang="ko-KR" sz="1600" dirty="0" smtClean="0"/>
          </a:p>
          <a:p>
            <a:r>
              <a:rPr lang="en-US" altLang="ko-KR" sz="1600" dirty="0" smtClean="0"/>
              <a:t>9 : </a:t>
            </a:r>
            <a:r>
              <a:rPr lang="ko-KR" altLang="en-US" sz="1600" dirty="0" smtClean="0"/>
              <a:t>데이터가 없으면 출력하지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81954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날짜변환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날짜형식의 문자열을 날짜로 변환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to_date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날짜형식의문자열</a:t>
            </a:r>
            <a:r>
              <a:rPr lang="en-US" altLang="ko-KR" sz="1600" dirty="0" smtClean="0"/>
              <a:t>, ’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’)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숫자변환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숫자형식의 문자열을 숫자로 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to_number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</a:t>
            </a:r>
            <a:r>
              <a:rPr lang="ko-KR" altLang="en-US" sz="1600" dirty="0" smtClean="0"/>
              <a:t>집계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그룹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값을 모아서 하나로 만드는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group by</a:t>
            </a:r>
            <a:r>
              <a:rPr lang="ko-KR" altLang="en-US" sz="1600" dirty="0" smtClean="0"/>
              <a:t>절과 함께 사용하면 그룹별 집계를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레코드가 조회되는  </a:t>
            </a:r>
            <a:r>
              <a:rPr lang="ko-KR" altLang="en-US" sz="1600" dirty="0" err="1" smtClean="0"/>
              <a:t>컬럼과</a:t>
            </a:r>
            <a:r>
              <a:rPr lang="ko-KR" altLang="en-US" sz="1600" dirty="0" smtClean="0"/>
              <a:t> 함께 사용되면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절에서 집계함수를 직접 사용할 수 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-count 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레코드의 수를 얻을 때 사용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   null</a:t>
            </a:r>
            <a:r>
              <a:rPr lang="ko-KR" altLang="en-US" sz="1600" dirty="0" smtClean="0"/>
              <a:t>은 집계에 포함하지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count(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-sum : </a:t>
            </a:r>
            <a:r>
              <a:rPr lang="ko-KR" altLang="en-US" sz="1600" dirty="0" smtClean="0"/>
              <a:t>합계</a:t>
            </a:r>
            <a:endParaRPr lang="en-US" altLang="ko-KR" sz="1600" dirty="0" smtClean="0"/>
          </a:p>
          <a:p>
            <a:r>
              <a:rPr lang="en-US" altLang="ko-KR" sz="1600" dirty="0" smtClean="0"/>
              <a:t>   sum(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avg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평균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avg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-max : </a:t>
            </a:r>
            <a:r>
              <a:rPr lang="ko-KR" altLang="en-US" sz="1600" dirty="0" err="1" smtClean="0"/>
              <a:t>최고값</a:t>
            </a:r>
            <a:endParaRPr lang="en-US" altLang="ko-KR" sz="1600" dirty="0" smtClean="0"/>
          </a:p>
          <a:p>
            <a:r>
              <a:rPr lang="en-US" altLang="ko-KR" sz="1600" dirty="0" smtClean="0"/>
              <a:t>   max(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-min : </a:t>
            </a:r>
            <a:r>
              <a:rPr lang="ko-KR" altLang="en-US" sz="1600" dirty="0" err="1" smtClean="0"/>
              <a:t>최저값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min(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81500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집계 함수는 </a:t>
            </a:r>
            <a:r>
              <a:rPr lang="en-US" altLang="ko-KR" sz="1600" dirty="0" smtClean="0"/>
              <a:t>group by </a:t>
            </a:r>
            <a:r>
              <a:rPr lang="ko-KR" altLang="en-US" sz="1600" dirty="0" smtClean="0"/>
              <a:t>절과 함께 사용하면 그룹별 집계를 얻을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집계함수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from</a:t>
            </a:r>
          </a:p>
          <a:p>
            <a:r>
              <a:rPr lang="en-US" altLang="ko-KR" sz="1600" dirty="0" smtClean="0"/>
              <a:t> group by </a:t>
            </a:r>
            <a:r>
              <a:rPr lang="ko-KR" altLang="en-US" sz="1600" dirty="0" err="1" smtClean="0"/>
              <a:t>컬럼명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그룹별 합과 총계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-rollup, cube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group by rollup(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=&gt; </a:t>
            </a:r>
            <a:r>
              <a:rPr lang="ko-KR" altLang="en-US" sz="1600" dirty="0" smtClean="0"/>
              <a:t>소계 후 전체 합계 출력</a:t>
            </a:r>
            <a:endParaRPr lang="en-US" altLang="ko-KR" sz="1600" dirty="0" smtClean="0"/>
          </a:p>
          <a:p>
            <a:r>
              <a:rPr lang="en-US" altLang="ko-KR" sz="1600" dirty="0" smtClean="0"/>
              <a:t>   group by cube(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=&gt; </a:t>
            </a:r>
            <a:r>
              <a:rPr lang="ko-KR" altLang="en-US" sz="1600" dirty="0" smtClean="0"/>
              <a:t>전체합계 출력 후 소계 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500166" y="100010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2750331" y="1321579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8926" y="1643050"/>
            <a:ext cx="3873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그룹별 집계를 </a:t>
            </a:r>
            <a:r>
              <a:rPr lang="ko-KR" altLang="en-US" sz="1400" dirty="0" err="1" smtClean="0"/>
              <a:t>얻기위한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group by</a:t>
            </a:r>
            <a:r>
              <a:rPr lang="ko-KR" altLang="en-US" sz="1400" dirty="0" smtClean="0"/>
              <a:t>절에 </a:t>
            </a:r>
            <a:r>
              <a:rPr lang="ko-KR" altLang="en-US" sz="1400" dirty="0" err="1" smtClean="0"/>
              <a:t>포함되지않은</a:t>
            </a:r>
            <a:r>
              <a:rPr lang="ko-KR" altLang="en-US" sz="1400" dirty="0" smtClean="0"/>
              <a:t> 함수도 사용가능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857224" y="29289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20" y="307181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소계 후 전체 합계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1571604" y="278605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4786" y="3000372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전체 합계 후 소계 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857496"/>
            <a:ext cx="2247903" cy="66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오른쪽 중괄호 18"/>
          <p:cNvSpPr/>
          <p:nvPr/>
        </p:nvSpPr>
        <p:spPr>
          <a:xfrm>
            <a:off x="6715140" y="3071810"/>
            <a:ext cx="45719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15140" y="30718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</a:t>
            </a:r>
            <a:r>
              <a:rPr lang="ko-KR" altLang="en-US" sz="1100" dirty="0"/>
              <a:t>계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6715140" y="342900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1288" y="3381704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합계가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나중에 나옴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429132"/>
            <a:ext cx="2071702" cy="62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직선 화살표 연결선 25"/>
          <p:cNvCxnSpPr/>
          <p:nvPr/>
        </p:nvCxnSpPr>
        <p:spPr>
          <a:xfrm rot="10800000" flipV="1">
            <a:off x="6500827" y="4429132"/>
            <a:ext cx="428629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1289" y="431039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합계가 먼저 나옴</a:t>
            </a:r>
            <a:endParaRPr lang="ko-KR" altLang="en-US" sz="1100" dirty="0"/>
          </a:p>
        </p:txBody>
      </p:sp>
      <p:sp>
        <p:nvSpPr>
          <p:cNvPr id="29" name="오른쪽 중괄호 28"/>
          <p:cNvSpPr/>
          <p:nvPr/>
        </p:nvSpPr>
        <p:spPr>
          <a:xfrm>
            <a:off x="6500826" y="4714884"/>
            <a:ext cx="45719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0826" y="47148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</a:t>
            </a:r>
            <a:r>
              <a:rPr lang="ko-KR" altLang="en-US" sz="1100" dirty="0"/>
              <a:t>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116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-rollup</a:t>
            </a:r>
            <a:r>
              <a:rPr lang="ko-KR" altLang="en-US" sz="1600" dirty="0" smtClean="0"/>
              <a:t>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cube</a:t>
            </a:r>
            <a:r>
              <a:rPr lang="ko-KR" altLang="en-US" sz="1600" dirty="0" smtClean="0"/>
              <a:t>는 여러 컬럼이 그룹화되면 다른 결과를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사용예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group by rollup(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소계 후 합계가 출력되고 마지막에 총 합계가 출력된다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85984" y="107154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3214678" y="92867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8992" y="714356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개의 </a:t>
            </a:r>
            <a:r>
              <a:rPr lang="ko-KR" altLang="en-US" sz="1100" dirty="0" err="1" smtClean="0"/>
              <a:t>컬럼이</a:t>
            </a:r>
            <a:r>
              <a:rPr lang="ko-KR" altLang="en-US" sz="1100" dirty="0" smtClean="0"/>
              <a:t> 그룹화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85786" y="2143116"/>
          <a:ext cx="269081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7"/>
                <a:gridCol w="896937"/>
                <a:gridCol w="89693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컬럼</a:t>
                      </a:r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컬럼</a:t>
                      </a:r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컬럼</a:t>
                      </a:r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중복배제값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총합계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rot="5400000">
            <a:off x="2357422" y="192880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2571736" y="192880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7422" y="178592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집계함수를 사용한 </a:t>
            </a:r>
            <a:r>
              <a:rPr lang="ko-KR" altLang="en-US" sz="900" dirty="0" err="1" smtClean="0"/>
              <a:t>컬럼</a:t>
            </a:r>
            <a:endParaRPr lang="ko-KR" altLang="en-US" sz="900" dirty="0"/>
          </a:p>
        </p:txBody>
      </p:sp>
      <p:sp>
        <p:nvSpPr>
          <p:cNvPr id="17" name="오른쪽 중괄호 16"/>
          <p:cNvSpPr/>
          <p:nvPr/>
        </p:nvSpPr>
        <p:spPr>
          <a:xfrm>
            <a:off x="3571868" y="2357430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14744" y="242886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그룹으로 묶이는 소계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3500430" y="292893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44" y="281020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소계의 합계</a:t>
            </a:r>
            <a:endParaRPr lang="ko-KR" altLang="en-US" sz="1100" dirty="0"/>
          </a:p>
        </p:txBody>
      </p:sp>
      <p:sp>
        <p:nvSpPr>
          <p:cNvPr id="22" name="오른쪽 중괄호 21"/>
          <p:cNvSpPr/>
          <p:nvPr/>
        </p:nvSpPr>
        <p:spPr>
          <a:xfrm>
            <a:off x="3589874" y="3071810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32750" y="314324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그룹으로 묶이는 소계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3518436" y="364331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32750" y="35245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소계의 합계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3500431" y="390492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4745" y="37861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총계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2655559" cy="21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오른쪽 중괄호 28"/>
          <p:cNvSpPr/>
          <p:nvPr/>
        </p:nvSpPr>
        <p:spPr>
          <a:xfrm>
            <a:off x="8001024" y="2357430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72462" y="242886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그룹으로 묶이는 소계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8061475" y="290479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5789" y="278605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소계의 합계</a:t>
            </a:r>
            <a:endParaRPr lang="ko-KR" altLang="en-US" sz="1100" dirty="0"/>
          </a:p>
        </p:txBody>
      </p:sp>
      <p:sp>
        <p:nvSpPr>
          <p:cNvPr id="33" name="오른쪽 중괄호 32"/>
          <p:cNvSpPr/>
          <p:nvPr/>
        </p:nvSpPr>
        <p:spPr>
          <a:xfrm>
            <a:off x="8001024" y="2953076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72462" y="302451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그룹으로 묶이는 소계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8061475" y="350043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75789" y="338170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소계의 합계</a:t>
            </a:r>
            <a:endParaRPr lang="ko-KR" altLang="en-US" sz="1100" dirty="0"/>
          </a:p>
        </p:txBody>
      </p:sp>
      <p:sp>
        <p:nvSpPr>
          <p:cNvPr id="37" name="오른쪽 중괄호 36"/>
          <p:cNvSpPr/>
          <p:nvPr/>
        </p:nvSpPr>
        <p:spPr>
          <a:xfrm>
            <a:off x="8001024" y="3596018"/>
            <a:ext cx="71438" cy="2616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072462" y="359601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그룹으로 묶이는 소계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8061475" y="392906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789" y="381033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소계의 합계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8072463" y="4143380"/>
            <a:ext cx="214315" cy="7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6777" y="40960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총계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0080"/>
            <a:ext cx="3562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-cube</a:t>
            </a:r>
          </a:p>
          <a:p>
            <a:r>
              <a:rPr lang="en-US" altLang="ko-KR" sz="1600" dirty="0" smtClean="0"/>
              <a:t> group by cube(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그룹별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전체 합계가 먼저 출력된 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합계와 소계가 출력된다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143108" y="57148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10800000" flipV="1">
            <a:off x="3071802" y="42860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116" y="214290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개의 </a:t>
            </a:r>
            <a:r>
              <a:rPr lang="ko-KR" altLang="en-US" sz="1100" dirty="0" err="1" smtClean="0"/>
              <a:t>컬럼이</a:t>
            </a:r>
            <a:r>
              <a:rPr lang="ko-KR" altLang="en-US" sz="1100" dirty="0" smtClean="0"/>
              <a:t> 그룹화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5720" y="1928802"/>
          <a:ext cx="3714777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9"/>
                <a:gridCol w="1238259"/>
                <a:gridCol w="123825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처음그룹컬럼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두번째그룹컬럼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컬럼명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전체합계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4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4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소계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합계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소계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소계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그룹별 </a:t>
                      </a:r>
                      <a:r>
                        <a:rPr lang="ko-KR" altLang="en-US" sz="900" dirty="0" err="1" smtClean="0"/>
                        <a:t>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두번째그룹컬럼값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소계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rot="5400000">
            <a:off x="2500298" y="178592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1670" y="157161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집계함수가 사용된 </a:t>
            </a:r>
            <a:r>
              <a:rPr lang="ko-KR" altLang="en-US" sz="1200" dirty="0" err="1" smtClean="0"/>
              <a:t>컬럼</a:t>
            </a:r>
            <a:endParaRPr lang="ko-KR" altLang="en-US" sz="12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000496" y="2428868"/>
            <a:ext cx="142876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810" y="250030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그룹의 합계</a:t>
            </a:r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2838938" y="3200294"/>
            <a:ext cx="618637" cy="343006"/>
          </a:xfrm>
          <a:custGeom>
            <a:avLst/>
            <a:gdLst>
              <a:gd name="connsiteX0" fmla="*/ 61425 w 618637"/>
              <a:gd name="connsiteY0" fmla="*/ 314431 h 343006"/>
              <a:gd name="connsiteX1" fmla="*/ 80475 w 618637"/>
              <a:gd name="connsiteY1" fmla="*/ 323956 h 343006"/>
              <a:gd name="connsiteX2" fmla="*/ 104287 w 618637"/>
              <a:gd name="connsiteY2" fmla="*/ 338244 h 343006"/>
              <a:gd name="connsiteX3" fmla="*/ 156675 w 618637"/>
              <a:gd name="connsiteY3" fmla="*/ 343006 h 343006"/>
              <a:gd name="connsiteX4" fmla="*/ 270975 w 618637"/>
              <a:gd name="connsiteY4" fmla="*/ 338244 h 343006"/>
              <a:gd name="connsiteX5" fmla="*/ 275737 w 618637"/>
              <a:gd name="connsiteY5" fmla="*/ 319194 h 343006"/>
              <a:gd name="connsiteX6" fmla="*/ 285262 w 618637"/>
              <a:gd name="connsiteY6" fmla="*/ 290619 h 343006"/>
              <a:gd name="connsiteX7" fmla="*/ 294787 w 618637"/>
              <a:gd name="connsiteY7" fmla="*/ 242994 h 343006"/>
              <a:gd name="connsiteX8" fmla="*/ 285262 w 618637"/>
              <a:gd name="connsiteY8" fmla="*/ 185844 h 343006"/>
              <a:gd name="connsiteX9" fmla="*/ 261450 w 618637"/>
              <a:gd name="connsiteY9" fmla="*/ 162031 h 343006"/>
              <a:gd name="connsiteX10" fmla="*/ 209062 w 618637"/>
              <a:gd name="connsiteY10" fmla="*/ 138219 h 343006"/>
              <a:gd name="connsiteX11" fmla="*/ 190012 w 618637"/>
              <a:gd name="connsiteY11" fmla="*/ 133456 h 343006"/>
              <a:gd name="connsiteX12" fmla="*/ 23325 w 618637"/>
              <a:gd name="connsiteY12" fmla="*/ 138219 h 343006"/>
              <a:gd name="connsiteX13" fmla="*/ 9037 w 618637"/>
              <a:gd name="connsiteY13" fmla="*/ 152506 h 343006"/>
              <a:gd name="connsiteX14" fmla="*/ 4275 w 618637"/>
              <a:gd name="connsiteY14" fmla="*/ 185844 h 343006"/>
              <a:gd name="connsiteX15" fmla="*/ 18562 w 618637"/>
              <a:gd name="connsiteY15" fmla="*/ 271569 h 343006"/>
              <a:gd name="connsiteX16" fmla="*/ 32850 w 618637"/>
              <a:gd name="connsiteY16" fmla="*/ 285856 h 343006"/>
              <a:gd name="connsiteX17" fmla="*/ 56662 w 618637"/>
              <a:gd name="connsiteY17" fmla="*/ 304906 h 343006"/>
              <a:gd name="connsiteX18" fmla="*/ 456712 w 618637"/>
              <a:gd name="connsiteY18" fmla="*/ 300144 h 343006"/>
              <a:gd name="connsiteX19" fmla="*/ 518625 w 618637"/>
              <a:gd name="connsiteY19" fmla="*/ 285856 h 343006"/>
              <a:gd name="connsiteX20" fmla="*/ 547200 w 618637"/>
              <a:gd name="connsiteY20" fmla="*/ 266806 h 343006"/>
              <a:gd name="connsiteX21" fmla="*/ 556725 w 618637"/>
              <a:gd name="connsiteY21" fmla="*/ 252519 h 343006"/>
              <a:gd name="connsiteX22" fmla="*/ 571012 w 618637"/>
              <a:gd name="connsiteY22" fmla="*/ 233469 h 343006"/>
              <a:gd name="connsiteX23" fmla="*/ 594825 w 618637"/>
              <a:gd name="connsiteY23" fmla="*/ 195369 h 343006"/>
              <a:gd name="connsiteX24" fmla="*/ 599587 w 618637"/>
              <a:gd name="connsiteY24" fmla="*/ 171556 h 343006"/>
              <a:gd name="connsiteX25" fmla="*/ 618637 w 618637"/>
              <a:gd name="connsiteY25" fmla="*/ 138219 h 343006"/>
              <a:gd name="connsiteX26" fmla="*/ 609112 w 618637"/>
              <a:gd name="connsiteY26" fmla="*/ 66781 h 343006"/>
              <a:gd name="connsiteX27" fmla="*/ 594825 w 618637"/>
              <a:gd name="connsiteY27" fmla="*/ 57256 h 343006"/>
              <a:gd name="connsiteX28" fmla="*/ 556725 w 618637"/>
              <a:gd name="connsiteY28" fmla="*/ 38206 h 343006"/>
              <a:gd name="connsiteX29" fmla="*/ 518625 w 618637"/>
              <a:gd name="connsiteY29" fmla="*/ 19156 h 343006"/>
              <a:gd name="connsiteX30" fmla="*/ 466237 w 618637"/>
              <a:gd name="connsiteY30" fmla="*/ 4869 h 343006"/>
              <a:gd name="connsiteX31" fmla="*/ 332887 w 618637"/>
              <a:gd name="connsiteY31" fmla="*/ 106 h 34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8637" h="343006">
                <a:moveTo>
                  <a:pt x="61425" y="314431"/>
                </a:moveTo>
                <a:cubicBezTo>
                  <a:pt x="67775" y="317606"/>
                  <a:pt x="74269" y="320508"/>
                  <a:pt x="80475" y="323956"/>
                </a:cubicBezTo>
                <a:cubicBezTo>
                  <a:pt x="88567" y="328452"/>
                  <a:pt x="95307" y="335999"/>
                  <a:pt x="104287" y="338244"/>
                </a:cubicBezTo>
                <a:cubicBezTo>
                  <a:pt x="121298" y="342497"/>
                  <a:pt x="139212" y="341419"/>
                  <a:pt x="156675" y="343006"/>
                </a:cubicBezTo>
                <a:lnTo>
                  <a:pt x="270975" y="338244"/>
                </a:lnTo>
                <a:cubicBezTo>
                  <a:pt x="277393" y="336960"/>
                  <a:pt x="273856" y="325463"/>
                  <a:pt x="275737" y="319194"/>
                </a:cubicBezTo>
                <a:cubicBezTo>
                  <a:pt x="278622" y="309577"/>
                  <a:pt x="283611" y="300523"/>
                  <a:pt x="285262" y="290619"/>
                </a:cubicBezTo>
                <a:cubicBezTo>
                  <a:pt x="291101" y="255588"/>
                  <a:pt x="287683" y="271412"/>
                  <a:pt x="294787" y="242994"/>
                </a:cubicBezTo>
                <a:cubicBezTo>
                  <a:pt x="291612" y="223944"/>
                  <a:pt x="290238" y="204505"/>
                  <a:pt x="285262" y="185844"/>
                </a:cubicBezTo>
                <a:cubicBezTo>
                  <a:pt x="282200" y="174360"/>
                  <a:pt x="270863" y="167165"/>
                  <a:pt x="261450" y="162031"/>
                </a:cubicBezTo>
                <a:cubicBezTo>
                  <a:pt x="240694" y="150709"/>
                  <a:pt x="229101" y="143944"/>
                  <a:pt x="209062" y="138219"/>
                </a:cubicBezTo>
                <a:cubicBezTo>
                  <a:pt x="202768" y="136421"/>
                  <a:pt x="196362" y="135044"/>
                  <a:pt x="190012" y="133456"/>
                </a:cubicBezTo>
                <a:cubicBezTo>
                  <a:pt x="134450" y="135044"/>
                  <a:pt x="78605" y="132400"/>
                  <a:pt x="23325" y="138219"/>
                </a:cubicBezTo>
                <a:cubicBezTo>
                  <a:pt x="16627" y="138924"/>
                  <a:pt x="11538" y="146253"/>
                  <a:pt x="9037" y="152506"/>
                </a:cubicBezTo>
                <a:cubicBezTo>
                  <a:pt x="4868" y="162929"/>
                  <a:pt x="5862" y="174731"/>
                  <a:pt x="4275" y="185844"/>
                </a:cubicBezTo>
                <a:cubicBezTo>
                  <a:pt x="6630" y="218819"/>
                  <a:pt x="0" y="245584"/>
                  <a:pt x="18562" y="271569"/>
                </a:cubicBezTo>
                <a:cubicBezTo>
                  <a:pt x="22477" y="277050"/>
                  <a:pt x="28538" y="280682"/>
                  <a:pt x="32850" y="285856"/>
                </a:cubicBezTo>
                <a:cubicBezTo>
                  <a:pt x="49422" y="305741"/>
                  <a:pt x="33207" y="297088"/>
                  <a:pt x="56662" y="304906"/>
                </a:cubicBezTo>
                <a:lnTo>
                  <a:pt x="456712" y="300144"/>
                </a:lnTo>
                <a:cubicBezTo>
                  <a:pt x="479266" y="299654"/>
                  <a:pt x="498979" y="296572"/>
                  <a:pt x="518625" y="285856"/>
                </a:cubicBezTo>
                <a:cubicBezTo>
                  <a:pt x="528675" y="280374"/>
                  <a:pt x="547200" y="266806"/>
                  <a:pt x="547200" y="266806"/>
                </a:cubicBezTo>
                <a:cubicBezTo>
                  <a:pt x="550375" y="262044"/>
                  <a:pt x="553398" y="257177"/>
                  <a:pt x="556725" y="252519"/>
                </a:cubicBezTo>
                <a:cubicBezTo>
                  <a:pt x="561339" y="246060"/>
                  <a:pt x="566805" y="240200"/>
                  <a:pt x="571012" y="233469"/>
                </a:cubicBezTo>
                <a:cubicBezTo>
                  <a:pt x="603691" y="181181"/>
                  <a:pt x="554358" y="249323"/>
                  <a:pt x="594825" y="195369"/>
                </a:cubicBezTo>
                <a:cubicBezTo>
                  <a:pt x="596412" y="187431"/>
                  <a:pt x="597027" y="179235"/>
                  <a:pt x="599587" y="171556"/>
                </a:cubicBezTo>
                <a:cubicBezTo>
                  <a:pt x="603615" y="159471"/>
                  <a:pt x="611669" y="148671"/>
                  <a:pt x="618637" y="138219"/>
                </a:cubicBezTo>
                <a:cubicBezTo>
                  <a:pt x="615462" y="114406"/>
                  <a:pt x="615890" y="89828"/>
                  <a:pt x="609112" y="66781"/>
                </a:cubicBezTo>
                <a:cubicBezTo>
                  <a:pt x="607497" y="61290"/>
                  <a:pt x="599483" y="60583"/>
                  <a:pt x="594825" y="57256"/>
                </a:cubicBezTo>
                <a:cubicBezTo>
                  <a:pt x="568671" y="38575"/>
                  <a:pt x="585015" y="45279"/>
                  <a:pt x="556725" y="38206"/>
                </a:cubicBezTo>
                <a:cubicBezTo>
                  <a:pt x="531423" y="21339"/>
                  <a:pt x="553577" y="34690"/>
                  <a:pt x="518625" y="19156"/>
                </a:cubicBezTo>
                <a:cubicBezTo>
                  <a:pt x="491201" y="6968"/>
                  <a:pt x="503968" y="6908"/>
                  <a:pt x="466237" y="4869"/>
                </a:cubicBezTo>
                <a:cubicBezTo>
                  <a:pt x="376164" y="0"/>
                  <a:pt x="271981" y="106"/>
                  <a:pt x="332887" y="1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784433" y="3617993"/>
            <a:ext cx="863964" cy="949245"/>
          </a:xfrm>
          <a:custGeom>
            <a:avLst/>
            <a:gdLst>
              <a:gd name="connsiteX0" fmla="*/ 382630 w 863964"/>
              <a:gd name="connsiteY0" fmla="*/ 206295 h 949245"/>
              <a:gd name="connsiteX1" fmla="*/ 354055 w 863964"/>
              <a:gd name="connsiteY1" fmla="*/ 187245 h 949245"/>
              <a:gd name="connsiteX2" fmla="*/ 282617 w 863964"/>
              <a:gd name="connsiteY2" fmla="*/ 177720 h 949245"/>
              <a:gd name="connsiteX3" fmla="*/ 125455 w 863964"/>
              <a:gd name="connsiteY3" fmla="*/ 187245 h 949245"/>
              <a:gd name="connsiteX4" fmla="*/ 111167 w 863964"/>
              <a:gd name="connsiteY4" fmla="*/ 196770 h 949245"/>
              <a:gd name="connsiteX5" fmla="*/ 82592 w 863964"/>
              <a:gd name="connsiteY5" fmla="*/ 225345 h 949245"/>
              <a:gd name="connsiteX6" fmla="*/ 63542 w 863964"/>
              <a:gd name="connsiteY6" fmla="*/ 249157 h 949245"/>
              <a:gd name="connsiteX7" fmla="*/ 58780 w 863964"/>
              <a:gd name="connsiteY7" fmla="*/ 263445 h 949245"/>
              <a:gd name="connsiteX8" fmla="*/ 49255 w 863964"/>
              <a:gd name="connsiteY8" fmla="*/ 277732 h 949245"/>
              <a:gd name="connsiteX9" fmla="*/ 30205 w 863964"/>
              <a:gd name="connsiteY9" fmla="*/ 306307 h 949245"/>
              <a:gd name="connsiteX10" fmla="*/ 20680 w 863964"/>
              <a:gd name="connsiteY10" fmla="*/ 339645 h 949245"/>
              <a:gd name="connsiteX11" fmla="*/ 11155 w 863964"/>
              <a:gd name="connsiteY11" fmla="*/ 382507 h 949245"/>
              <a:gd name="connsiteX12" fmla="*/ 1630 w 863964"/>
              <a:gd name="connsiteY12" fmla="*/ 439657 h 949245"/>
              <a:gd name="connsiteX13" fmla="*/ 11155 w 863964"/>
              <a:gd name="connsiteY13" fmla="*/ 653970 h 949245"/>
              <a:gd name="connsiteX14" fmla="*/ 20680 w 863964"/>
              <a:gd name="connsiteY14" fmla="*/ 696832 h 949245"/>
              <a:gd name="connsiteX15" fmla="*/ 25442 w 863964"/>
              <a:gd name="connsiteY15" fmla="*/ 711120 h 949245"/>
              <a:gd name="connsiteX16" fmla="*/ 30205 w 863964"/>
              <a:gd name="connsiteY16" fmla="*/ 730170 h 949245"/>
              <a:gd name="connsiteX17" fmla="*/ 44492 w 863964"/>
              <a:gd name="connsiteY17" fmla="*/ 744457 h 949245"/>
              <a:gd name="connsiteX18" fmla="*/ 49255 w 863964"/>
              <a:gd name="connsiteY18" fmla="*/ 768270 h 949245"/>
              <a:gd name="connsiteX19" fmla="*/ 58780 w 863964"/>
              <a:gd name="connsiteY19" fmla="*/ 787320 h 949245"/>
              <a:gd name="connsiteX20" fmla="*/ 120692 w 863964"/>
              <a:gd name="connsiteY20" fmla="*/ 858757 h 949245"/>
              <a:gd name="connsiteX21" fmla="*/ 144505 w 863964"/>
              <a:gd name="connsiteY21" fmla="*/ 877807 h 949245"/>
              <a:gd name="connsiteX22" fmla="*/ 177842 w 863964"/>
              <a:gd name="connsiteY22" fmla="*/ 892095 h 949245"/>
              <a:gd name="connsiteX23" fmla="*/ 192130 w 863964"/>
              <a:gd name="connsiteY23" fmla="*/ 906382 h 949245"/>
              <a:gd name="connsiteX24" fmla="*/ 244517 w 863964"/>
              <a:gd name="connsiteY24" fmla="*/ 934957 h 949245"/>
              <a:gd name="connsiteX25" fmla="*/ 301667 w 863964"/>
              <a:gd name="connsiteY25" fmla="*/ 949245 h 949245"/>
              <a:gd name="connsiteX26" fmla="*/ 430255 w 863964"/>
              <a:gd name="connsiteY26" fmla="*/ 944482 h 949245"/>
              <a:gd name="connsiteX27" fmla="*/ 463592 w 863964"/>
              <a:gd name="connsiteY27" fmla="*/ 934957 h 949245"/>
              <a:gd name="connsiteX28" fmla="*/ 530267 w 863964"/>
              <a:gd name="connsiteY28" fmla="*/ 911145 h 949245"/>
              <a:gd name="connsiteX29" fmla="*/ 582655 w 863964"/>
              <a:gd name="connsiteY29" fmla="*/ 887332 h 949245"/>
              <a:gd name="connsiteX30" fmla="*/ 630280 w 863964"/>
              <a:gd name="connsiteY30" fmla="*/ 849232 h 949245"/>
              <a:gd name="connsiteX31" fmla="*/ 644567 w 863964"/>
              <a:gd name="connsiteY31" fmla="*/ 834945 h 949245"/>
              <a:gd name="connsiteX32" fmla="*/ 687430 w 863964"/>
              <a:gd name="connsiteY32" fmla="*/ 763507 h 949245"/>
              <a:gd name="connsiteX33" fmla="*/ 696955 w 863964"/>
              <a:gd name="connsiteY33" fmla="*/ 715882 h 949245"/>
              <a:gd name="connsiteX34" fmla="*/ 711242 w 863964"/>
              <a:gd name="connsiteY34" fmla="*/ 668257 h 949245"/>
              <a:gd name="connsiteX35" fmla="*/ 706480 w 863964"/>
              <a:gd name="connsiteY35" fmla="*/ 496807 h 949245"/>
              <a:gd name="connsiteX36" fmla="*/ 696955 w 863964"/>
              <a:gd name="connsiteY36" fmla="*/ 468232 h 949245"/>
              <a:gd name="connsiteX37" fmla="*/ 687430 w 863964"/>
              <a:gd name="connsiteY37" fmla="*/ 453945 h 949245"/>
              <a:gd name="connsiteX38" fmla="*/ 658855 w 863964"/>
              <a:gd name="connsiteY38" fmla="*/ 411082 h 949245"/>
              <a:gd name="connsiteX39" fmla="*/ 635042 w 863964"/>
              <a:gd name="connsiteY39" fmla="*/ 363457 h 949245"/>
              <a:gd name="connsiteX40" fmla="*/ 615992 w 863964"/>
              <a:gd name="connsiteY40" fmla="*/ 349170 h 949245"/>
              <a:gd name="connsiteX41" fmla="*/ 582655 w 863964"/>
              <a:gd name="connsiteY41" fmla="*/ 311070 h 949245"/>
              <a:gd name="connsiteX42" fmla="*/ 535030 w 863964"/>
              <a:gd name="connsiteY42" fmla="*/ 292020 h 949245"/>
              <a:gd name="connsiteX43" fmla="*/ 482642 w 863964"/>
              <a:gd name="connsiteY43" fmla="*/ 268207 h 949245"/>
              <a:gd name="connsiteX44" fmla="*/ 449305 w 863964"/>
              <a:gd name="connsiteY44" fmla="*/ 249157 h 949245"/>
              <a:gd name="connsiteX45" fmla="*/ 420730 w 863964"/>
              <a:gd name="connsiteY45" fmla="*/ 239632 h 949245"/>
              <a:gd name="connsiteX46" fmla="*/ 392155 w 863964"/>
              <a:gd name="connsiteY46" fmla="*/ 225345 h 949245"/>
              <a:gd name="connsiteX47" fmla="*/ 363580 w 863964"/>
              <a:gd name="connsiteY47" fmla="*/ 215820 h 949245"/>
              <a:gd name="connsiteX48" fmla="*/ 344530 w 863964"/>
              <a:gd name="connsiteY48" fmla="*/ 206295 h 949245"/>
              <a:gd name="connsiteX49" fmla="*/ 330242 w 863964"/>
              <a:gd name="connsiteY49" fmla="*/ 196770 h 949245"/>
              <a:gd name="connsiteX50" fmla="*/ 311192 w 863964"/>
              <a:gd name="connsiteY50" fmla="*/ 192007 h 949245"/>
              <a:gd name="connsiteX51" fmla="*/ 292142 w 863964"/>
              <a:gd name="connsiteY51" fmla="*/ 211057 h 949245"/>
              <a:gd name="connsiteX52" fmla="*/ 339767 w 863964"/>
              <a:gd name="connsiteY52" fmla="*/ 244395 h 949245"/>
              <a:gd name="connsiteX53" fmla="*/ 368342 w 863964"/>
              <a:gd name="connsiteY53" fmla="*/ 268207 h 949245"/>
              <a:gd name="connsiteX54" fmla="*/ 411205 w 863964"/>
              <a:gd name="connsiteY54" fmla="*/ 301545 h 949245"/>
              <a:gd name="connsiteX55" fmla="*/ 458830 w 863964"/>
              <a:gd name="connsiteY55" fmla="*/ 315832 h 949245"/>
              <a:gd name="connsiteX56" fmla="*/ 487405 w 863964"/>
              <a:gd name="connsiteY56" fmla="*/ 330120 h 949245"/>
              <a:gd name="connsiteX57" fmla="*/ 792205 w 863964"/>
              <a:gd name="connsiteY57" fmla="*/ 330120 h 949245"/>
              <a:gd name="connsiteX58" fmla="*/ 835067 w 863964"/>
              <a:gd name="connsiteY58" fmla="*/ 311070 h 949245"/>
              <a:gd name="connsiteX59" fmla="*/ 849355 w 863964"/>
              <a:gd name="connsiteY59" fmla="*/ 292020 h 949245"/>
              <a:gd name="connsiteX60" fmla="*/ 854117 w 863964"/>
              <a:gd name="connsiteY60" fmla="*/ 177720 h 949245"/>
              <a:gd name="connsiteX61" fmla="*/ 849355 w 863964"/>
              <a:gd name="connsiteY61" fmla="*/ 153907 h 949245"/>
              <a:gd name="connsiteX62" fmla="*/ 835067 w 863964"/>
              <a:gd name="connsiteY62" fmla="*/ 139620 h 949245"/>
              <a:gd name="connsiteX63" fmla="*/ 796967 w 863964"/>
              <a:gd name="connsiteY63" fmla="*/ 115807 h 949245"/>
              <a:gd name="connsiteX64" fmla="*/ 782680 w 863964"/>
              <a:gd name="connsiteY64" fmla="*/ 106282 h 949245"/>
              <a:gd name="connsiteX65" fmla="*/ 758867 w 863964"/>
              <a:gd name="connsiteY65" fmla="*/ 101520 h 949245"/>
              <a:gd name="connsiteX66" fmla="*/ 696955 w 863964"/>
              <a:gd name="connsiteY66" fmla="*/ 72945 h 949245"/>
              <a:gd name="connsiteX67" fmla="*/ 668380 w 863964"/>
              <a:gd name="connsiteY67" fmla="*/ 68182 h 949245"/>
              <a:gd name="connsiteX68" fmla="*/ 639805 w 863964"/>
              <a:gd name="connsiteY68" fmla="*/ 58657 h 949245"/>
              <a:gd name="connsiteX69" fmla="*/ 558842 w 863964"/>
              <a:gd name="connsiteY69" fmla="*/ 39607 h 949245"/>
              <a:gd name="connsiteX70" fmla="*/ 515980 w 863964"/>
              <a:gd name="connsiteY70" fmla="*/ 34845 h 949245"/>
              <a:gd name="connsiteX71" fmla="*/ 449305 w 863964"/>
              <a:gd name="connsiteY71" fmla="*/ 25320 h 949245"/>
              <a:gd name="connsiteX72" fmla="*/ 430255 w 863964"/>
              <a:gd name="connsiteY72" fmla="*/ 15795 h 949245"/>
              <a:gd name="connsiteX73" fmla="*/ 387392 w 863964"/>
              <a:gd name="connsiteY73" fmla="*/ 6270 h 9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63964" h="949245">
                <a:moveTo>
                  <a:pt x="382630" y="206295"/>
                </a:moveTo>
                <a:cubicBezTo>
                  <a:pt x="373105" y="199945"/>
                  <a:pt x="365414" y="188665"/>
                  <a:pt x="354055" y="187245"/>
                </a:cubicBezTo>
                <a:cubicBezTo>
                  <a:pt x="304816" y="181090"/>
                  <a:pt x="328625" y="184292"/>
                  <a:pt x="282617" y="177720"/>
                </a:cubicBezTo>
                <a:cubicBezTo>
                  <a:pt x="230230" y="180895"/>
                  <a:pt x="177617" y="181449"/>
                  <a:pt x="125455" y="187245"/>
                </a:cubicBezTo>
                <a:cubicBezTo>
                  <a:pt x="119766" y="187877"/>
                  <a:pt x="115445" y="192967"/>
                  <a:pt x="111167" y="196770"/>
                </a:cubicBezTo>
                <a:cubicBezTo>
                  <a:pt x="101099" y="205719"/>
                  <a:pt x="82592" y="225345"/>
                  <a:pt x="82592" y="225345"/>
                </a:cubicBezTo>
                <a:cubicBezTo>
                  <a:pt x="70622" y="261257"/>
                  <a:pt x="88162" y="218382"/>
                  <a:pt x="63542" y="249157"/>
                </a:cubicBezTo>
                <a:cubicBezTo>
                  <a:pt x="60406" y="253077"/>
                  <a:pt x="61025" y="258955"/>
                  <a:pt x="58780" y="263445"/>
                </a:cubicBezTo>
                <a:cubicBezTo>
                  <a:pt x="56220" y="268564"/>
                  <a:pt x="51815" y="272613"/>
                  <a:pt x="49255" y="277732"/>
                </a:cubicBezTo>
                <a:cubicBezTo>
                  <a:pt x="35470" y="305302"/>
                  <a:pt x="57288" y="279224"/>
                  <a:pt x="30205" y="306307"/>
                </a:cubicBezTo>
                <a:cubicBezTo>
                  <a:pt x="15315" y="365860"/>
                  <a:pt x="34345" y="291818"/>
                  <a:pt x="20680" y="339645"/>
                </a:cubicBezTo>
                <a:cubicBezTo>
                  <a:pt x="17517" y="350715"/>
                  <a:pt x="12794" y="371857"/>
                  <a:pt x="11155" y="382507"/>
                </a:cubicBezTo>
                <a:cubicBezTo>
                  <a:pt x="2236" y="440479"/>
                  <a:pt x="11206" y="401349"/>
                  <a:pt x="1630" y="439657"/>
                </a:cubicBezTo>
                <a:cubicBezTo>
                  <a:pt x="2619" y="476256"/>
                  <a:pt x="0" y="590762"/>
                  <a:pt x="11155" y="653970"/>
                </a:cubicBezTo>
                <a:cubicBezTo>
                  <a:pt x="13699" y="668383"/>
                  <a:pt x="17130" y="682633"/>
                  <a:pt x="20680" y="696832"/>
                </a:cubicBezTo>
                <a:cubicBezTo>
                  <a:pt x="21898" y="701702"/>
                  <a:pt x="24063" y="706293"/>
                  <a:pt x="25442" y="711120"/>
                </a:cubicBezTo>
                <a:cubicBezTo>
                  <a:pt x="27240" y="717414"/>
                  <a:pt x="26958" y="724487"/>
                  <a:pt x="30205" y="730170"/>
                </a:cubicBezTo>
                <a:cubicBezTo>
                  <a:pt x="33547" y="736018"/>
                  <a:pt x="39730" y="739695"/>
                  <a:pt x="44492" y="744457"/>
                </a:cubicBezTo>
                <a:cubicBezTo>
                  <a:pt x="46080" y="752395"/>
                  <a:pt x="46695" y="760591"/>
                  <a:pt x="49255" y="768270"/>
                </a:cubicBezTo>
                <a:cubicBezTo>
                  <a:pt x="51500" y="775005"/>
                  <a:pt x="55127" y="781232"/>
                  <a:pt x="58780" y="787320"/>
                </a:cubicBezTo>
                <a:cubicBezTo>
                  <a:pt x="76556" y="816947"/>
                  <a:pt x="91765" y="835616"/>
                  <a:pt x="120692" y="858757"/>
                </a:cubicBezTo>
                <a:cubicBezTo>
                  <a:pt x="128630" y="865107"/>
                  <a:pt x="135725" y="872685"/>
                  <a:pt x="144505" y="877807"/>
                </a:cubicBezTo>
                <a:cubicBezTo>
                  <a:pt x="154948" y="883899"/>
                  <a:pt x="166730" y="887332"/>
                  <a:pt x="177842" y="892095"/>
                </a:cubicBezTo>
                <a:cubicBezTo>
                  <a:pt x="182605" y="896857"/>
                  <a:pt x="186814" y="902247"/>
                  <a:pt x="192130" y="906382"/>
                </a:cubicBezTo>
                <a:cubicBezTo>
                  <a:pt x="209523" y="919910"/>
                  <a:pt x="223738" y="928845"/>
                  <a:pt x="244517" y="934957"/>
                </a:cubicBezTo>
                <a:cubicBezTo>
                  <a:pt x="263355" y="940498"/>
                  <a:pt x="301667" y="949245"/>
                  <a:pt x="301667" y="949245"/>
                </a:cubicBezTo>
                <a:cubicBezTo>
                  <a:pt x="344530" y="947657"/>
                  <a:pt x="387529" y="948252"/>
                  <a:pt x="430255" y="944482"/>
                </a:cubicBezTo>
                <a:cubicBezTo>
                  <a:pt x="441767" y="943466"/>
                  <a:pt x="452561" y="938404"/>
                  <a:pt x="463592" y="934957"/>
                </a:cubicBezTo>
                <a:cubicBezTo>
                  <a:pt x="481526" y="929353"/>
                  <a:pt x="511226" y="919800"/>
                  <a:pt x="530267" y="911145"/>
                </a:cubicBezTo>
                <a:cubicBezTo>
                  <a:pt x="596663" y="880964"/>
                  <a:pt x="524731" y="910501"/>
                  <a:pt x="582655" y="887332"/>
                </a:cubicBezTo>
                <a:cubicBezTo>
                  <a:pt x="598530" y="874632"/>
                  <a:pt x="615905" y="863607"/>
                  <a:pt x="630280" y="849232"/>
                </a:cubicBezTo>
                <a:cubicBezTo>
                  <a:pt x="635042" y="844470"/>
                  <a:pt x="640831" y="840549"/>
                  <a:pt x="644567" y="834945"/>
                </a:cubicBezTo>
                <a:cubicBezTo>
                  <a:pt x="659971" y="811839"/>
                  <a:pt x="687430" y="763507"/>
                  <a:pt x="687430" y="763507"/>
                </a:cubicBezTo>
                <a:cubicBezTo>
                  <a:pt x="690649" y="744189"/>
                  <a:pt x="691625" y="733649"/>
                  <a:pt x="696955" y="715882"/>
                </a:cubicBezTo>
                <a:cubicBezTo>
                  <a:pt x="714341" y="657932"/>
                  <a:pt x="700270" y="712149"/>
                  <a:pt x="711242" y="668257"/>
                </a:cubicBezTo>
                <a:cubicBezTo>
                  <a:pt x="709655" y="611107"/>
                  <a:pt x="710553" y="553834"/>
                  <a:pt x="706480" y="496807"/>
                </a:cubicBezTo>
                <a:cubicBezTo>
                  <a:pt x="705765" y="486792"/>
                  <a:pt x="702524" y="476586"/>
                  <a:pt x="696955" y="468232"/>
                </a:cubicBezTo>
                <a:cubicBezTo>
                  <a:pt x="693780" y="463470"/>
                  <a:pt x="690210" y="458948"/>
                  <a:pt x="687430" y="453945"/>
                </a:cubicBezTo>
                <a:cubicBezTo>
                  <a:pt x="665804" y="415020"/>
                  <a:pt x="683408" y="435636"/>
                  <a:pt x="658855" y="411082"/>
                </a:cubicBezTo>
                <a:cubicBezTo>
                  <a:pt x="653007" y="387693"/>
                  <a:pt x="654764" y="385644"/>
                  <a:pt x="635042" y="363457"/>
                </a:cubicBezTo>
                <a:cubicBezTo>
                  <a:pt x="629769" y="357525"/>
                  <a:pt x="621605" y="354783"/>
                  <a:pt x="615992" y="349170"/>
                </a:cubicBezTo>
                <a:cubicBezTo>
                  <a:pt x="602811" y="335989"/>
                  <a:pt x="599971" y="320965"/>
                  <a:pt x="582655" y="311070"/>
                </a:cubicBezTo>
                <a:cubicBezTo>
                  <a:pt x="567810" y="302587"/>
                  <a:pt x="549691" y="300817"/>
                  <a:pt x="535030" y="292020"/>
                </a:cubicBezTo>
                <a:cubicBezTo>
                  <a:pt x="470717" y="253432"/>
                  <a:pt x="554588" y="301413"/>
                  <a:pt x="482642" y="268207"/>
                </a:cubicBezTo>
                <a:cubicBezTo>
                  <a:pt x="471021" y="262844"/>
                  <a:pt x="460926" y="254520"/>
                  <a:pt x="449305" y="249157"/>
                </a:cubicBezTo>
                <a:cubicBezTo>
                  <a:pt x="440189" y="244950"/>
                  <a:pt x="429998" y="243494"/>
                  <a:pt x="420730" y="239632"/>
                </a:cubicBezTo>
                <a:cubicBezTo>
                  <a:pt x="410900" y="235536"/>
                  <a:pt x="401985" y="229441"/>
                  <a:pt x="392155" y="225345"/>
                </a:cubicBezTo>
                <a:cubicBezTo>
                  <a:pt x="382887" y="221483"/>
                  <a:pt x="372902" y="219549"/>
                  <a:pt x="363580" y="215820"/>
                </a:cubicBezTo>
                <a:cubicBezTo>
                  <a:pt x="356988" y="213183"/>
                  <a:pt x="350694" y="209817"/>
                  <a:pt x="344530" y="206295"/>
                </a:cubicBezTo>
                <a:cubicBezTo>
                  <a:pt x="339560" y="203455"/>
                  <a:pt x="335503" y="199025"/>
                  <a:pt x="330242" y="196770"/>
                </a:cubicBezTo>
                <a:cubicBezTo>
                  <a:pt x="324226" y="194192"/>
                  <a:pt x="317542" y="193595"/>
                  <a:pt x="311192" y="192007"/>
                </a:cubicBezTo>
                <a:cubicBezTo>
                  <a:pt x="287861" y="176453"/>
                  <a:pt x="261388" y="149550"/>
                  <a:pt x="292142" y="211057"/>
                </a:cubicBezTo>
                <a:cubicBezTo>
                  <a:pt x="301002" y="228777"/>
                  <a:pt x="324174" y="236598"/>
                  <a:pt x="339767" y="244395"/>
                </a:cubicBezTo>
                <a:cubicBezTo>
                  <a:pt x="357870" y="271549"/>
                  <a:pt x="338418" y="247490"/>
                  <a:pt x="368342" y="268207"/>
                </a:cubicBezTo>
                <a:cubicBezTo>
                  <a:pt x="383224" y="278510"/>
                  <a:pt x="394033" y="295821"/>
                  <a:pt x="411205" y="301545"/>
                </a:cubicBezTo>
                <a:cubicBezTo>
                  <a:pt x="445990" y="313140"/>
                  <a:pt x="430039" y="308635"/>
                  <a:pt x="458830" y="315832"/>
                </a:cubicBezTo>
                <a:cubicBezTo>
                  <a:pt x="468355" y="320595"/>
                  <a:pt x="477466" y="326297"/>
                  <a:pt x="487405" y="330120"/>
                </a:cubicBezTo>
                <a:cubicBezTo>
                  <a:pt x="579429" y="365515"/>
                  <a:pt x="731473" y="332251"/>
                  <a:pt x="792205" y="330120"/>
                </a:cubicBezTo>
                <a:cubicBezTo>
                  <a:pt x="797494" y="328004"/>
                  <a:pt x="829227" y="316075"/>
                  <a:pt x="835067" y="311070"/>
                </a:cubicBezTo>
                <a:cubicBezTo>
                  <a:pt x="841094" y="305904"/>
                  <a:pt x="844592" y="298370"/>
                  <a:pt x="849355" y="292020"/>
                </a:cubicBezTo>
                <a:cubicBezTo>
                  <a:pt x="863964" y="233584"/>
                  <a:pt x="861812" y="258522"/>
                  <a:pt x="854117" y="177720"/>
                </a:cubicBezTo>
                <a:cubicBezTo>
                  <a:pt x="853350" y="169662"/>
                  <a:pt x="852975" y="161147"/>
                  <a:pt x="849355" y="153907"/>
                </a:cubicBezTo>
                <a:cubicBezTo>
                  <a:pt x="846343" y="147883"/>
                  <a:pt x="840181" y="144003"/>
                  <a:pt x="835067" y="139620"/>
                </a:cubicBezTo>
                <a:cubicBezTo>
                  <a:pt x="812298" y="120104"/>
                  <a:pt x="821363" y="129748"/>
                  <a:pt x="796967" y="115807"/>
                </a:cubicBezTo>
                <a:cubicBezTo>
                  <a:pt x="791997" y="112967"/>
                  <a:pt x="788039" y="108292"/>
                  <a:pt x="782680" y="106282"/>
                </a:cubicBezTo>
                <a:cubicBezTo>
                  <a:pt x="775101" y="103440"/>
                  <a:pt x="766805" y="103107"/>
                  <a:pt x="758867" y="101520"/>
                </a:cubicBezTo>
                <a:cubicBezTo>
                  <a:pt x="750760" y="97467"/>
                  <a:pt x="715633" y="77096"/>
                  <a:pt x="696955" y="72945"/>
                </a:cubicBezTo>
                <a:cubicBezTo>
                  <a:pt x="687529" y="70850"/>
                  <a:pt x="677748" y="70524"/>
                  <a:pt x="668380" y="68182"/>
                </a:cubicBezTo>
                <a:cubicBezTo>
                  <a:pt x="658640" y="65747"/>
                  <a:pt x="649459" y="61415"/>
                  <a:pt x="639805" y="58657"/>
                </a:cubicBezTo>
                <a:cubicBezTo>
                  <a:pt x="626420" y="54833"/>
                  <a:pt x="570977" y="41629"/>
                  <a:pt x="558842" y="39607"/>
                </a:cubicBezTo>
                <a:cubicBezTo>
                  <a:pt x="544662" y="37244"/>
                  <a:pt x="530257" y="36525"/>
                  <a:pt x="515980" y="34845"/>
                </a:cubicBezTo>
                <a:cubicBezTo>
                  <a:pt x="475465" y="30079"/>
                  <a:pt x="485097" y="31285"/>
                  <a:pt x="449305" y="25320"/>
                </a:cubicBezTo>
                <a:cubicBezTo>
                  <a:pt x="442955" y="22145"/>
                  <a:pt x="437104" y="17663"/>
                  <a:pt x="430255" y="15795"/>
                </a:cubicBezTo>
                <a:cubicBezTo>
                  <a:pt x="372340" y="0"/>
                  <a:pt x="413618" y="19382"/>
                  <a:pt x="387392" y="62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214686"/>
            <a:ext cx="2406091" cy="281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 rot="5400000">
            <a:off x="6715140" y="307181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0892" y="2857496"/>
            <a:ext cx="1978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null </a:t>
            </a:r>
            <a:r>
              <a:rPr lang="ko-KR" altLang="en-US" sz="1100" dirty="0" smtClean="0"/>
              <a:t>값이어서 합계별도 도출</a:t>
            </a:r>
            <a:endParaRPr lang="ko-KR" altLang="en-US" sz="1100" dirty="0"/>
          </a:p>
        </p:txBody>
      </p:sp>
      <p:sp>
        <p:nvSpPr>
          <p:cNvPr id="27" name="오른쪽 중괄호 26"/>
          <p:cNvSpPr/>
          <p:nvPr/>
        </p:nvSpPr>
        <p:spPr>
          <a:xfrm>
            <a:off x="6786578" y="3786190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16" y="388177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그룹별소계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6786578" y="3643313"/>
            <a:ext cx="28575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352458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그룹별 총합계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0800000" flipV="1">
            <a:off x="6777403" y="4500569"/>
            <a:ext cx="28575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1717" y="43818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합계</a:t>
            </a:r>
            <a:endParaRPr lang="ko-KR" altLang="en-US" sz="1100" dirty="0"/>
          </a:p>
        </p:txBody>
      </p:sp>
      <p:sp>
        <p:nvSpPr>
          <p:cNvPr id="34" name="오른쪽 중괄호 33"/>
          <p:cNvSpPr/>
          <p:nvPr/>
        </p:nvSpPr>
        <p:spPr>
          <a:xfrm>
            <a:off x="6715140" y="4572008"/>
            <a:ext cx="142876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16" y="46675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</a:t>
            </a:r>
            <a:r>
              <a:rPr lang="ko-KR" altLang="en-US" sz="1100" dirty="0"/>
              <a:t>계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6777403" y="5072073"/>
            <a:ext cx="28575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91717" y="49533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합계</a:t>
            </a:r>
            <a:endParaRPr lang="ko-KR" altLang="en-US" sz="1100" dirty="0"/>
          </a:p>
        </p:txBody>
      </p:sp>
      <p:sp>
        <p:nvSpPr>
          <p:cNvPr id="38" name="오른쪽 중괄호 37"/>
          <p:cNvSpPr/>
          <p:nvPr/>
        </p:nvSpPr>
        <p:spPr>
          <a:xfrm>
            <a:off x="6715140" y="5143512"/>
            <a:ext cx="142876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58016" y="52390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</a:t>
            </a:r>
            <a:r>
              <a:rPr lang="ko-KR" altLang="en-US" sz="1100" dirty="0"/>
              <a:t>계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rot="10800000" flipV="1">
            <a:off x="6777403" y="5643577"/>
            <a:ext cx="28575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91717" y="55248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합계</a:t>
            </a:r>
            <a:endParaRPr lang="ko-KR" altLang="en-US" sz="1100" dirty="0"/>
          </a:p>
        </p:txBody>
      </p:sp>
      <p:sp>
        <p:nvSpPr>
          <p:cNvPr id="42" name="오른쪽 중괄호 41"/>
          <p:cNvSpPr/>
          <p:nvPr/>
        </p:nvSpPr>
        <p:spPr>
          <a:xfrm>
            <a:off x="6715140" y="5715016"/>
            <a:ext cx="142876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16" y="581059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</a:t>
            </a:r>
            <a:r>
              <a:rPr lang="ko-KR" altLang="en-US" sz="1100" dirty="0"/>
              <a:t>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0278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순위함수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조회되는 결과에 순차적인 번호를 붙여 조회하는 함수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rank() over(), </a:t>
            </a:r>
            <a:r>
              <a:rPr lang="en-US" altLang="ko-KR" sz="1600" dirty="0" err="1" smtClean="0"/>
              <a:t>row_number</a:t>
            </a:r>
            <a:r>
              <a:rPr lang="en-US" altLang="ko-KR" sz="1600" dirty="0" smtClean="0"/>
              <a:t>() over()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-order by</a:t>
            </a:r>
            <a:r>
              <a:rPr lang="ko-KR" altLang="en-US" sz="1600" dirty="0" smtClean="0"/>
              <a:t>와 함께 사용하지 않는다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순위가 섞인다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rank() over( partition by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 order by </a:t>
            </a:r>
            <a:r>
              <a:rPr lang="ko-KR" altLang="en-US" sz="1600" dirty="0" smtClean="0"/>
              <a:t>순위를 설정할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정렬조</a:t>
            </a:r>
            <a:r>
              <a:rPr lang="ko-KR" altLang="en-US" sz="1600" dirty="0"/>
              <a:t>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row_number</a:t>
            </a:r>
            <a:r>
              <a:rPr lang="en-US" altLang="ko-KR" sz="1600" dirty="0" smtClean="0"/>
              <a:t>() over( partition by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 order by </a:t>
            </a:r>
            <a:r>
              <a:rPr lang="ko-KR" altLang="en-US" sz="1600" dirty="0" smtClean="0"/>
              <a:t>순위를 설정할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정렬조건</a:t>
            </a:r>
            <a:r>
              <a:rPr lang="en-US" altLang="ko-KR" sz="1600" dirty="0" smtClean="0"/>
              <a:t> )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날짜함수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날짜에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를 사용하면 일자가 더해진다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add_months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월을 더할 때 사용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add_months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날자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더할개월수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months_between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두 날짜간의 개월 차이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months_between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큰날짜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작은날짜</a:t>
            </a:r>
            <a:r>
              <a:rPr lang="en-US" altLang="ko-KR" sz="1600" dirty="0" smtClean="0"/>
              <a:t>)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035819" y="110726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1285860"/>
            <a:ext cx="1592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동일 순위가 나온다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동일 번호 이후에는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그 수만 큼 건너뛴다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2950381" y="110726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786" y="1285861"/>
            <a:ext cx="194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동일 순위가 나오지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6788415" y="2786058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4101" y="285749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ASC, DESC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785918" y="2786058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0232" y="27860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5424883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숙제 </a:t>
            </a:r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사원테이블에서 사원번호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사원명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직무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매니저번호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연봉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입사일을 조회하세요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입사일은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일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년 요일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의 형식으로 출력하세요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</a:t>
            </a:r>
            <a:r>
              <a:rPr lang="ko-KR" altLang="en-US" sz="1100" dirty="0" smtClean="0"/>
              <a:t>연봉은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자리마다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를 넣어 출력하세요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사원테이블에서 부서번호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사원번호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연봉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보너스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총수령액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실수령액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월</a:t>
            </a:r>
            <a:r>
              <a:rPr lang="ko-KR" altLang="en-US" sz="1100" dirty="0"/>
              <a:t>급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입사일을 조회하세요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총 수령액은 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연봉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보너스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를 합산한 금액으로 조회하세요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실 수령액은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연봉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보너스를 합산한 </a:t>
            </a:r>
            <a:r>
              <a:rPr lang="ko-KR" altLang="en-US" sz="1100" dirty="0"/>
              <a:t>금</a:t>
            </a:r>
            <a:r>
              <a:rPr lang="ko-KR" altLang="en-US" sz="1100" dirty="0" smtClean="0"/>
              <a:t>액에서 </a:t>
            </a:r>
            <a:r>
              <a:rPr lang="en-US" altLang="ko-KR" sz="1100" dirty="0" smtClean="0"/>
              <a:t>3.3%</a:t>
            </a:r>
            <a:r>
              <a:rPr lang="ko-KR" altLang="en-US" sz="1100" dirty="0" smtClean="0"/>
              <a:t>를 제외한 금액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으로 조회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월급은 연봉을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로 나눈 값을 원단위 절사하여 조회하세요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아래의 데이터를 참조하여 </a:t>
            </a:r>
            <a:r>
              <a:rPr lang="en-US" altLang="ko-KR" sz="1100" dirty="0" smtClean="0"/>
              <a:t>test1 </a:t>
            </a:r>
            <a:r>
              <a:rPr lang="ko-KR" altLang="en-US" sz="1100" dirty="0" smtClean="0"/>
              <a:t>테이블을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생성하고  레코드를 추가할 것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컬럼명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나이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태어난해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주민번호</a:t>
            </a:r>
            <a:endParaRPr lang="en-US" altLang="ko-KR" sz="1100" dirty="0" smtClean="0"/>
          </a:p>
          <a:p>
            <a:r>
              <a:rPr lang="en-US" altLang="ko-KR" sz="1100" dirty="0" smtClean="0"/>
              <a:t>     </a:t>
            </a:r>
            <a:r>
              <a:rPr lang="ko-KR" altLang="en-US" sz="1100" dirty="0" err="1" smtClean="0"/>
              <a:t>강다연</a:t>
            </a:r>
            <a:r>
              <a:rPr lang="en-US" altLang="ko-KR" sz="1100" dirty="0" smtClean="0"/>
              <a:t>,25,1995,’950101-2234567‘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김다영</a:t>
            </a:r>
            <a:r>
              <a:rPr lang="en-US" altLang="ko-KR" sz="1100" dirty="0" smtClean="0"/>
              <a:t>,25,1995,’951126-1234567‘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김선경</a:t>
            </a:r>
            <a:r>
              <a:rPr lang="en-US" altLang="ko-KR" sz="1100" dirty="0" smtClean="0"/>
              <a:t>,26,1994,’940101-2234567‘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김인영</a:t>
            </a:r>
            <a:r>
              <a:rPr lang="en-US" altLang="ko-KR" sz="1100" dirty="0" smtClean="0"/>
              <a:t>,26,1994,’940101-1234567‘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김주민</a:t>
            </a:r>
            <a:r>
              <a:rPr lang="en-US" altLang="ko-KR" sz="1100" dirty="0" smtClean="0"/>
              <a:t>,27,1993,’930101-5234567‘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4. test1 </a:t>
            </a:r>
            <a:r>
              <a:rPr lang="ko-KR" altLang="en-US" sz="1100" dirty="0" smtClean="0"/>
              <a:t>테이블에서 이름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나이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태어난 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주민번호</a:t>
            </a:r>
            <a:r>
              <a:rPr lang="en-US" altLang="ko-KR" sz="1100" dirty="0" smtClean="0"/>
              <a:t>,  </a:t>
            </a:r>
            <a:r>
              <a:rPr lang="ko-KR" altLang="en-US" sz="1100" dirty="0" smtClean="0"/>
              <a:t>성별을 조회 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-</a:t>
            </a:r>
            <a:r>
              <a:rPr lang="ko-KR" altLang="en-US" sz="1100" dirty="0" smtClean="0"/>
              <a:t>성별은 주민번호의 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번째 자리로 구하고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   8</a:t>
            </a:r>
            <a:r>
              <a:rPr lang="ko-KR" altLang="en-US" sz="1100" dirty="0" smtClean="0"/>
              <a:t>번째 자리가 </a:t>
            </a:r>
            <a:r>
              <a:rPr lang="en-US" altLang="ko-KR" sz="1100" dirty="0" smtClean="0"/>
              <a:t>1,3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남자</a:t>
            </a:r>
            <a:r>
              <a:rPr lang="en-US" altLang="ko-KR" sz="1100" dirty="0" smtClean="0"/>
              <a:t>', 2,4</a:t>
            </a:r>
            <a:r>
              <a:rPr lang="ko-KR" altLang="en-US" sz="1100" dirty="0" smtClean="0"/>
              <a:t>면 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여자</a:t>
            </a:r>
            <a:r>
              <a:rPr lang="en-US" altLang="ko-KR" sz="1100" dirty="0" smtClean="0"/>
              <a:t>' 5,6,7,8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외국인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그렇지 </a:t>
            </a:r>
          </a:p>
          <a:p>
            <a:r>
              <a:rPr lang="ko-KR" altLang="en-US" sz="1100" dirty="0" smtClean="0"/>
              <a:t>   않으면 </a:t>
            </a:r>
            <a:r>
              <a:rPr lang="en-US" altLang="ko-KR" sz="1100" dirty="0" smtClean="0"/>
              <a:t>"</a:t>
            </a:r>
            <a:r>
              <a:rPr lang="ko-KR" altLang="en-US" sz="1100" dirty="0" smtClean="0"/>
              <a:t>오류</a:t>
            </a:r>
            <a:r>
              <a:rPr lang="en-US" altLang="ko-KR" sz="1100" dirty="0" smtClean="0"/>
              <a:t>" </a:t>
            </a:r>
            <a:r>
              <a:rPr lang="ko-KR" altLang="en-US" sz="1100" dirty="0" smtClean="0"/>
              <a:t>로 출력한다</a:t>
            </a:r>
            <a:r>
              <a:rPr lang="en-US" altLang="ko-KR" sz="1100" dirty="0" smtClean="0"/>
              <a:t>. 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5.emp</a:t>
            </a:r>
            <a:r>
              <a:rPr lang="ko-KR" altLang="en-US" sz="1100" dirty="0" smtClean="0"/>
              <a:t>테이블을 사용하여 아래와 같이 조회 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xxx</a:t>
            </a:r>
            <a:r>
              <a:rPr lang="ko-KR" altLang="en-US" sz="1100" dirty="0" smtClean="0"/>
              <a:t>번 </a:t>
            </a:r>
            <a:r>
              <a:rPr lang="en-US" altLang="ko-KR" sz="1100" dirty="0" err="1" smtClean="0"/>
              <a:t>Xxxx</a:t>
            </a:r>
            <a:r>
              <a:rPr lang="ko-KR" altLang="en-US" sz="1100" dirty="0" smtClean="0"/>
              <a:t>사원의 입사일은 </a:t>
            </a:r>
            <a:r>
              <a:rPr lang="en-US" altLang="ko-KR" sz="1100" dirty="0" err="1" smtClean="0"/>
              <a:t>yyyy</a:t>
            </a:r>
            <a:r>
              <a:rPr lang="en-US" altLang="ko-KR" sz="1100" dirty="0" smtClean="0"/>
              <a:t>-mm-</a:t>
            </a:r>
            <a:r>
              <a:rPr lang="en-US" altLang="ko-KR" sz="1100" dirty="0" err="1" smtClean="0"/>
              <a:t>dd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요일 일 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연봉은 </a:t>
            </a:r>
            <a:r>
              <a:rPr lang="en-US" altLang="ko-KR" sz="1100" dirty="0" smtClean="0"/>
              <a:t>$xxx </a:t>
            </a:r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입사요일이 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목에 입사한 사원에 대해서만 조회합니다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사원명은 첫 글자만 대문자로 조회하고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입사일의 오름차순 정렬하여 출력하되 </a:t>
            </a:r>
          </a:p>
          <a:p>
            <a:r>
              <a:rPr lang="ko-KR" altLang="en-US" sz="1100" dirty="0" smtClean="0"/>
              <a:t>     입사일이 같다면 연봉의 내림차순으로 정렬하여 출력하세요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</a:t>
            </a:r>
            <a:r>
              <a:rPr lang="ko-KR" altLang="en-US" sz="1100" dirty="0" smtClean="0"/>
              <a:t>연봉은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자리마다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를 넣어서 출력하세요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endParaRPr lang="en-US" altLang="ko-KR" sz="11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939</Words>
  <Application>Microsoft Office PowerPoint</Application>
  <PresentationFormat>화면 슬라이드 쇼(4:3)</PresentationFormat>
  <Paragraphs>255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97</cp:revision>
  <dcterms:created xsi:type="dcterms:W3CDTF">2023-08-03T01:04:49Z</dcterms:created>
  <dcterms:modified xsi:type="dcterms:W3CDTF">2023-08-04T08:49:57Z</dcterms:modified>
</cp:coreProperties>
</file>