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31" autoAdjust="0"/>
    <p:restoredTop sz="94660"/>
  </p:normalViewPr>
  <p:slideViewPr>
    <p:cSldViewPr>
      <p:cViewPr>
        <p:scale>
          <a:sx n="200" d="100"/>
          <a:sy n="200" d="100"/>
        </p:scale>
        <p:origin x="642" y="3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6AAB-34BC-4244-86A5-4778AAAED0A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0781-CAF6-45DA-AC37-B3E6316212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70884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subquery</a:t>
            </a:r>
            <a:endParaRPr lang="en-US" altLang="ko-KR" dirty="0" smtClean="0"/>
          </a:p>
          <a:p>
            <a:r>
              <a:rPr lang="en-US" altLang="ko-KR" sz="1600" dirty="0" smtClean="0"/>
              <a:t> -query</a:t>
            </a:r>
            <a:r>
              <a:rPr lang="ko-KR" altLang="en-US" sz="1600" dirty="0" smtClean="0"/>
              <a:t>문 안에 </a:t>
            </a:r>
            <a:r>
              <a:rPr lang="en-US" altLang="ko-KR" sz="1600" dirty="0" smtClean="0"/>
              <a:t>select query</a:t>
            </a:r>
            <a:r>
              <a:rPr lang="ko-KR" altLang="en-US" sz="1600" dirty="0" smtClean="0"/>
              <a:t>문 을 정의하는 문법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단수행</a:t>
            </a:r>
            <a:r>
              <a:rPr lang="ko-KR" altLang="en-US" sz="1600" dirty="0" smtClean="0"/>
              <a:t> 서브쿼리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복수행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서브쿼리문을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조회결과로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실행해야 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-create, insert, update, delete, select </a:t>
            </a:r>
            <a:r>
              <a:rPr lang="ko-KR" altLang="en-US" sz="1600" dirty="0" smtClean="0"/>
              <a:t>사용가능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*create </a:t>
            </a:r>
            <a:r>
              <a:rPr lang="en-US" altLang="ko-KR" sz="1600" dirty="0" err="1" smtClean="0"/>
              <a:t>subquery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테이블을 복사할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단수행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복수행</a:t>
            </a:r>
            <a:r>
              <a:rPr lang="ko-KR" altLang="en-US" sz="1600" dirty="0" smtClean="0"/>
              <a:t> 서브쿼리를 모두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제약사항은 복사되지 않는다</a:t>
            </a:r>
            <a:r>
              <a:rPr lang="en-US" altLang="ko-KR" sz="1600" dirty="0" smtClean="0"/>
              <a:t>.( not null</a:t>
            </a:r>
            <a:r>
              <a:rPr lang="ko-KR" altLang="en-US" sz="1600" dirty="0" smtClean="0"/>
              <a:t>조건은 복사된다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조회쿼리에 사용되는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레코드가 그대로 복사된다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create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as (select ,,,,,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*insert </a:t>
            </a:r>
            <a:r>
              <a:rPr lang="en-US" altLang="ko-KR" sz="1600" dirty="0" err="1" smtClean="0"/>
              <a:t>subquery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다른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값으로 레코드를 추가할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단순행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복수행</a:t>
            </a:r>
            <a:r>
              <a:rPr lang="ko-KR" altLang="en-US" sz="1600" dirty="0" smtClean="0"/>
              <a:t> 서브쿼리를 모두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단수행</a:t>
            </a:r>
            <a:r>
              <a:rPr lang="ko-KR" altLang="en-US" sz="1600" dirty="0" smtClean="0"/>
              <a:t> 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insert into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,,,,) values(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 (select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테이블 </a:t>
            </a:r>
            <a:r>
              <a:rPr lang="en-US" altLang="ko-KR" sz="1600" dirty="0" smtClean="0"/>
              <a:t>where ),,)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785786" y="114298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034" y="142873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Single-row </a:t>
            </a:r>
            <a:r>
              <a:rPr lang="en-US" altLang="ko-KR" sz="1400" dirty="0" err="1" smtClean="0"/>
              <a:t>subquery</a:t>
            </a:r>
            <a:endParaRPr lang="en-US" altLang="ko-KR" sz="1400" dirty="0" smtClean="0"/>
          </a:p>
          <a:p>
            <a:r>
              <a:rPr lang="ko-KR" altLang="en-US" sz="1400" dirty="0" smtClean="0"/>
              <a:t>조회결과가 한 행이 나오는 서브쿼리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2857488" y="1000108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0237" y="1428736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multi-row </a:t>
            </a:r>
            <a:r>
              <a:rPr lang="en-US" altLang="ko-KR" sz="1400" dirty="0" err="1" smtClean="0"/>
              <a:t>subquery</a:t>
            </a:r>
            <a:endParaRPr lang="en-US" altLang="ko-KR" sz="1400" dirty="0" smtClean="0"/>
          </a:p>
          <a:p>
            <a:r>
              <a:rPr lang="ko-KR" altLang="en-US" sz="1400" dirty="0" smtClean="0"/>
              <a:t>조회결과가 여러 행이 나오는 서브쿼리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643174" y="35716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8926" y="142852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  select,, 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365452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복수행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서브쿼리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insert into </a:t>
            </a:r>
            <a:r>
              <a:rPr lang="ko-KR" altLang="en-US" sz="1400" dirty="0" err="1" smtClean="0"/>
              <a:t>테이블명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,,,)  (select,,,,, 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*update </a:t>
            </a:r>
            <a:r>
              <a:rPr lang="en-US" altLang="ko-KR" sz="1400" dirty="0" err="1" smtClean="0"/>
              <a:t>subquery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단수행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서브쿼리만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컬럼에</a:t>
            </a:r>
            <a:r>
              <a:rPr lang="ko-KR" altLang="en-US" sz="1400" dirty="0" smtClean="0"/>
              <a:t> 존재하는 값으로 변경 할 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update </a:t>
            </a:r>
            <a:r>
              <a:rPr lang="ko-KR" altLang="en-US" sz="1400" dirty="0" err="1" smtClean="0"/>
              <a:t>테이블명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set      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=(select,,, ) ,,,,,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where  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=(select,,,, 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*delete </a:t>
            </a:r>
            <a:r>
              <a:rPr lang="en-US" altLang="ko-KR" sz="1400" dirty="0" err="1" smtClean="0"/>
              <a:t>subquery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</a:t>
            </a:r>
            <a:r>
              <a:rPr lang="ko-KR" altLang="en-US" sz="1400" dirty="0" err="1" smtClean="0"/>
              <a:t>단수행</a:t>
            </a:r>
            <a:r>
              <a:rPr lang="ko-KR" altLang="en-US" sz="1400" dirty="0" smtClean="0"/>
              <a:t> 서브쿼리만 가능</a:t>
            </a:r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컬럼에</a:t>
            </a:r>
            <a:r>
              <a:rPr lang="ko-KR" altLang="en-US" sz="1400" dirty="0" smtClean="0"/>
              <a:t> 존재하는 값으로 삭제할 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delete from </a:t>
            </a:r>
            <a:r>
              <a:rPr lang="ko-KR" altLang="en-US" sz="1400" dirty="0" err="1" smtClean="0"/>
              <a:t>테이블명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where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=( select,,,,, 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*select </a:t>
            </a:r>
            <a:r>
              <a:rPr lang="en-US" altLang="ko-KR" sz="1400" dirty="0" err="1" smtClean="0"/>
              <a:t>subquery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단수행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복수행</a:t>
            </a:r>
            <a:r>
              <a:rPr lang="en-US" altLang="ko-KR" sz="1400" dirty="0" smtClean="0"/>
              <a:t>, scalar </a:t>
            </a:r>
            <a:r>
              <a:rPr lang="en-US" altLang="ko-KR" sz="1400" dirty="0" err="1" smtClean="0"/>
              <a:t>subquery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값으로 조회할 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85182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단수행서브쿼리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where</a:t>
            </a:r>
            <a:r>
              <a:rPr lang="ko-KR" altLang="en-US" sz="1600" dirty="0" smtClean="0"/>
              <a:t>절에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 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where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=(select,,,, )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-scalar </a:t>
            </a:r>
            <a:r>
              <a:rPr lang="en-US" altLang="ko-KR" sz="1600" dirty="0" err="1" smtClean="0"/>
              <a:t>subquery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조회하는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사용하는 </a:t>
            </a:r>
            <a:r>
              <a:rPr lang="en-US" altLang="ko-KR" sz="1600" dirty="0" err="1" smtClean="0"/>
              <a:t>subquery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ko-KR" altLang="en-US" sz="1600" dirty="0" smtClean="0"/>
              <a:t>테이블은 다르고 </a:t>
            </a:r>
            <a:r>
              <a:rPr lang="ko-KR" altLang="en-US" sz="1600" dirty="0" err="1" smtClean="0"/>
              <a:t>컬럼명이</a:t>
            </a:r>
            <a:r>
              <a:rPr lang="ko-KR" altLang="en-US" sz="1600" dirty="0" smtClean="0"/>
              <a:t> 같다면 식별하기 위해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으로 식별한다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*scalar </a:t>
            </a:r>
            <a:r>
              <a:rPr lang="en-US" altLang="ko-KR" sz="1600" dirty="0" err="1" smtClean="0"/>
              <a:t>subquery</a:t>
            </a:r>
            <a:r>
              <a:rPr lang="ko-KR" altLang="en-US" sz="1600" dirty="0" smtClean="0"/>
              <a:t>는 단독실행이 되지않는다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( select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from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where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 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복수행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subquery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조회결과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err="1" smtClean="0"/>
              <a:t>재조회</a:t>
            </a:r>
            <a:r>
              <a:rPr lang="ko-KR" altLang="en-US" sz="1600" dirty="0" smtClean="0"/>
              <a:t> 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외부쿼리문은</a:t>
            </a:r>
            <a:r>
              <a:rPr lang="ko-KR" altLang="en-US" sz="1600" dirty="0" smtClean="0"/>
              <a:t> 실제테이블을 조회하는 것이 아닌 조회결과를 사용한 조회를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하기 때문에 안쪽 테이블에서 </a:t>
            </a:r>
            <a:r>
              <a:rPr lang="en-US" altLang="ko-KR" sz="1600" dirty="0" smtClean="0"/>
              <a:t>alias</a:t>
            </a:r>
            <a:r>
              <a:rPr lang="ko-KR" altLang="en-US" sz="1600" dirty="0" smtClean="0"/>
              <a:t>가 사용된다면 </a:t>
            </a:r>
            <a:r>
              <a:rPr lang="en-US" altLang="ko-KR" sz="1600" dirty="0" smtClean="0"/>
              <a:t>alias</a:t>
            </a:r>
            <a:r>
              <a:rPr lang="ko-KR" altLang="en-US" sz="1600" dirty="0" smtClean="0"/>
              <a:t>가 컬럼명이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select  </a:t>
            </a:r>
            <a:r>
              <a:rPr lang="ko-KR" altLang="en-US" sz="1600" dirty="0" err="1" smtClean="0"/>
              <a:t>컬럼명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from   (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,,,,,, ) 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143108" y="3500438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143504" y="2786058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1338011" y="5623257"/>
            <a:ext cx="1009902" cy="406068"/>
          </a:xfrm>
          <a:custGeom>
            <a:avLst/>
            <a:gdLst>
              <a:gd name="connsiteX0" fmla="*/ 1009902 w 1009902"/>
              <a:gd name="connsiteY0" fmla="*/ 406068 h 406068"/>
              <a:gd name="connsiteX1" fmla="*/ 1005139 w 1009902"/>
              <a:gd name="connsiteY1" fmla="*/ 353681 h 406068"/>
              <a:gd name="connsiteX2" fmla="*/ 995614 w 1009902"/>
              <a:gd name="connsiteY2" fmla="*/ 339393 h 406068"/>
              <a:gd name="connsiteX3" fmla="*/ 957514 w 1009902"/>
              <a:gd name="connsiteY3" fmla="*/ 329868 h 406068"/>
              <a:gd name="connsiteX4" fmla="*/ 571752 w 1009902"/>
              <a:gd name="connsiteY4" fmla="*/ 334631 h 406068"/>
              <a:gd name="connsiteX5" fmla="*/ 552702 w 1009902"/>
              <a:gd name="connsiteY5" fmla="*/ 339393 h 406068"/>
              <a:gd name="connsiteX6" fmla="*/ 243139 w 1009902"/>
              <a:gd name="connsiteY6" fmla="*/ 334631 h 406068"/>
              <a:gd name="connsiteX7" fmla="*/ 185989 w 1009902"/>
              <a:gd name="connsiteY7" fmla="*/ 315581 h 406068"/>
              <a:gd name="connsiteX8" fmla="*/ 166939 w 1009902"/>
              <a:gd name="connsiteY8" fmla="*/ 301293 h 406068"/>
              <a:gd name="connsiteX9" fmla="*/ 143127 w 1009902"/>
              <a:gd name="connsiteY9" fmla="*/ 277481 h 406068"/>
              <a:gd name="connsiteX10" fmla="*/ 133602 w 1009902"/>
              <a:gd name="connsiteY10" fmla="*/ 263193 h 406068"/>
              <a:gd name="connsiteX11" fmla="*/ 100264 w 1009902"/>
              <a:gd name="connsiteY11" fmla="*/ 220331 h 406068"/>
              <a:gd name="connsiteX12" fmla="*/ 90739 w 1009902"/>
              <a:gd name="connsiteY12" fmla="*/ 201281 h 406068"/>
              <a:gd name="connsiteX13" fmla="*/ 85977 w 1009902"/>
              <a:gd name="connsiteY13" fmla="*/ 186993 h 406068"/>
              <a:gd name="connsiteX14" fmla="*/ 66927 w 1009902"/>
              <a:gd name="connsiteY14" fmla="*/ 148893 h 406068"/>
              <a:gd name="connsiteX15" fmla="*/ 57402 w 1009902"/>
              <a:gd name="connsiteY15" fmla="*/ 120318 h 406068"/>
              <a:gd name="connsiteX16" fmla="*/ 47877 w 1009902"/>
              <a:gd name="connsiteY16" fmla="*/ 96506 h 406068"/>
              <a:gd name="connsiteX17" fmla="*/ 43114 w 1009902"/>
              <a:gd name="connsiteY17" fmla="*/ 77456 h 406068"/>
              <a:gd name="connsiteX18" fmla="*/ 24064 w 1009902"/>
              <a:gd name="connsiteY18" fmla="*/ 44118 h 406068"/>
              <a:gd name="connsiteX19" fmla="*/ 252 w 1009902"/>
              <a:gd name="connsiteY19" fmla="*/ 1256 h 40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9902" h="406068">
                <a:moveTo>
                  <a:pt x="1009902" y="406068"/>
                </a:moveTo>
                <a:cubicBezTo>
                  <a:pt x="1008314" y="388606"/>
                  <a:pt x="1008813" y="370826"/>
                  <a:pt x="1005139" y="353681"/>
                </a:cubicBezTo>
                <a:cubicBezTo>
                  <a:pt x="1003940" y="348084"/>
                  <a:pt x="1000734" y="341953"/>
                  <a:pt x="995614" y="339393"/>
                </a:cubicBezTo>
                <a:cubicBezTo>
                  <a:pt x="983905" y="333538"/>
                  <a:pt x="957514" y="329868"/>
                  <a:pt x="957514" y="329868"/>
                </a:cubicBezTo>
                <a:lnTo>
                  <a:pt x="571752" y="334631"/>
                </a:lnTo>
                <a:cubicBezTo>
                  <a:pt x="565208" y="334785"/>
                  <a:pt x="559247" y="339393"/>
                  <a:pt x="552702" y="339393"/>
                </a:cubicBezTo>
                <a:cubicBezTo>
                  <a:pt x="449502" y="339393"/>
                  <a:pt x="346327" y="336218"/>
                  <a:pt x="243139" y="334631"/>
                </a:cubicBezTo>
                <a:cubicBezTo>
                  <a:pt x="217058" y="328111"/>
                  <a:pt x="206494" y="328397"/>
                  <a:pt x="185989" y="315581"/>
                </a:cubicBezTo>
                <a:cubicBezTo>
                  <a:pt x="179258" y="311374"/>
                  <a:pt x="172552" y="306906"/>
                  <a:pt x="166939" y="301293"/>
                </a:cubicBezTo>
                <a:cubicBezTo>
                  <a:pt x="135190" y="269544"/>
                  <a:pt x="181226" y="302881"/>
                  <a:pt x="143127" y="277481"/>
                </a:cubicBezTo>
                <a:cubicBezTo>
                  <a:pt x="139952" y="272718"/>
                  <a:pt x="137036" y="267772"/>
                  <a:pt x="133602" y="263193"/>
                </a:cubicBezTo>
                <a:cubicBezTo>
                  <a:pt x="122742" y="248713"/>
                  <a:pt x="108359" y="236520"/>
                  <a:pt x="100264" y="220331"/>
                </a:cubicBezTo>
                <a:cubicBezTo>
                  <a:pt x="97089" y="213981"/>
                  <a:pt x="93536" y="207807"/>
                  <a:pt x="90739" y="201281"/>
                </a:cubicBezTo>
                <a:cubicBezTo>
                  <a:pt x="88762" y="196667"/>
                  <a:pt x="88222" y="191483"/>
                  <a:pt x="85977" y="186993"/>
                </a:cubicBezTo>
                <a:cubicBezTo>
                  <a:pt x="64795" y="144628"/>
                  <a:pt x="88905" y="209334"/>
                  <a:pt x="66927" y="148893"/>
                </a:cubicBezTo>
                <a:cubicBezTo>
                  <a:pt x="63496" y="139457"/>
                  <a:pt x="61131" y="129640"/>
                  <a:pt x="57402" y="120318"/>
                </a:cubicBezTo>
                <a:cubicBezTo>
                  <a:pt x="54227" y="112381"/>
                  <a:pt x="50580" y="104616"/>
                  <a:pt x="47877" y="96506"/>
                </a:cubicBezTo>
                <a:cubicBezTo>
                  <a:pt x="45807" y="90296"/>
                  <a:pt x="45412" y="83585"/>
                  <a:pt x="43114" y="77456"/>
                </a:cubicBezTo>
                <a:cubicBezTo>
                  <a:pt x="34017" y="53199"/>
                  <a:pt x="35118" y="64383"/>
                  <a:pt x="24064" y="44118"/>
                </a:cubicBezTo>
                <a:cubicBezTo>
                  <a:pt x="0" y="0"/>
                  <a:pt x="15688" y="16692"/>
                  <a:pt x="252" y="125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500166" y="621508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0166" y="6215082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Inline view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57158" y="621508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742" y="6509587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Inline view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사용한조회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000232" y="550070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71736" y="5310530"/>
            <a:ext cx="4193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실제 </a:t>
            </a:r>
            <a:r>
              <a:rPr lang="ko-KR" altLang="en-US" sz="1100" dirty="0" err="1" smtClean="0"/>
              <a:t>컬럼명이</a:t>
            </a:r>
            <a:r>
              <a:rPr lang="ko-KR" altLang="en-US" sz="1100" dirty="0" smtClean="0"/>
              <a:t> 아닌 </a:t>
            </a:r>
            <a:r>
              <a:rPr lang="en-US" altLang="ko-KR" sz="1100" dirty="0" smtClean="0"/>
              <a:t>inline view 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안쪽 쿼리가 </a:t>
            </a:r>
            <a:r>
              <a:rPr lang="en-US" altLang="ko-KR" sz="1100" dirty="0" smtClean="0"/>
              <a:t>alias</a:t>
            </a:r>
            <a:r>
              <a:rPr lang="ko-KR" altLang="en-US" sz="1100" dirty="0" smtClean="0"/>
              <a:t>를 사용하면 </a:t>
            </a:r>
            <a:r>
              <a:rPr lang="en-US" altLang="ko-KR" sz="1100" dirty="0" smtClean="0"/>
              <a:t>alias</a:t>
            </a:r>
            <a:r>
              <a:rPr lang="ko-KR" altLang="en-US" sz="1100" dirty="0" smtClean="0"/>
              <a:t>로만 바깥 쿼리에서 사용가능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6215082"/>
            <a:ext cx="3467103" cy="94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2471738" y="6510338"/>
            <a:ext cx="785812" cy="106152"/>
          </a:xfrm>
          <a:custGeom>
            <a:avLst/>
            <a:gdLst>
              <a:gd name="connsiteX0" fmla="*/ 0 w 785812"/>
              <a:gd name="connsiteY0" fmla="*/ 0 h 106152"/>
              <a:gd name="connsiteX1" fmla="*/ 52387 w 785812"/>
              <a:gd name="connsiteY1" fmla="*/ 38100 h 106152"/>
              <a:gd name="connsiteX2" fmla="*/ 80962 w 785812"/>
              <a:gd name="connsiteY2" fmla="*/ 47625 h 106152"/>
              <a:gd name="connsiteX3" fmla="*/ 100012 w 785812"/>
              <a:gd name="connsiteY3" fmla="*/ 57150 h 106152"/>
              <a:gd name="connsiteX4" fmla="*/ 123825 w 785812"/>
              <a:gd name="connsiteY4" fmla="*/ 66675 h 106152"/>
              <a:gd name="connsiteX5" fmla="*/ 147637 w 785812"/>
              <a:gd name="connsiteY5" fmla="*/ 80962 h 106152"/>
              <a:gd name="connsiteX6" fmla="*/ 180975 w 785812"/>
              <a:gd name="connsiteY6" fmla="*/ 90487 h 106152"/>
              <a:gd name="connsiteX7" fmla="*/ 228600 w 785812"/>
              <a:gd name="connsiteY7" fmla="*/ 104775 h 106152"/>
              <a:gd name="connsiteX8" fmla="*/ 385762 w 785812"/>
              <a:gd name="connsiteY8" fmla="*/ 95250 h 106152"/>
              <a:gd name="connsiteX9" fmla="*/ 400050 w 785812"/>
              <a:gd name="connsiteY9" fmla="*/ 90487 h 106152"/>
              <a:gd name="connsiteX10" fmla="*/ 433387 w 785812"/>
              <a:gd name="connsiteY10" fmla="*/ 76200 h 106152"/>
              <a:gd name="connsiteX11" fmla="*/ 461962 w 785812"/>
              <a:gd name="connsiteY11" fmla="*/ 71437 h 106152"/>
              <a:gd name="connsiteX12" fmla="*/ 476250 w 785812"/>
              <a:gd name="connsiteY12" fmla="*/ 66675 h 106152"/>
              <a:gd name="connsiteX13" fmla="*/ 495300 w 785812"/>
              <a:gd name="connsiteY13" fmla="*/ 61912 h 106152"/>
              <a:gd name="connsiteX14" fmla="*/ 538162 w 785812"/>
              <a:gd name="connsiteY14" fmla="*/ 47625 h 106152"/>
              <a:gd name="connsiteX15" fmla="*/ 576262 w 785812"/>
              <a:gd name="connsiteY15" fmla="*/ 42862 h 106152"/>
              <a:gd name="connsiteX16" fmla="*/ 642937 w 785812"/>
              <a:gd name="connsiteY16" fmla="*/ 47625 h 106152"/>
              <a:gd name="connsiteX17" fmla="*/ 671512 w 785812"/>
              <a:gd name="connsiteY17" fmla="*/ 52387 h 106152"/>
              <a:gd name="connsiteX18" fmla="*/ 719137 w 785812"/>
              <a:gd name="connsiteY18" fmla="*/ 61912 h 106152"/>
              <a:gd name="connsiteX19" fmla="*/ 785812 w 785812"/>
              <a:gd name="connsiteY19" fmla="*/ 61912 h 10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5812" h="106152">
                <a:moveTo>
                  <a:pt x="0" y="0"/>
                </a:moveTo>
                <a:cubicBezTo>
                  <a:pt x="16257" y="16257"/>
                  <a:pt x="27744" y="29886"/>
                  <a:pt x="52387" y="38100"/>
                </a:cubicBezTo>
                <a:cubicBezTo>
                  <a:pt x="61912" y="41275"/>
                  <a:pt x="71640" y="43896"/>
                  <a:pt x="80962" y="47625"/>
                </a:cubicBezTo>
                <a:cubicBezTo>
                  <a:pt x="87554" y="50262"/>
                  <a:pt x="93524" y="54267"/>
                  <a:pt x="100012" y="57150"/>
                </a:cubicBezTo>
                <a:cubicBezTo>
                  <a:pt x="107824" y="60622"/>
                  <a:pt x="116178" y="62852"/>
                  <a:pt x="123825" y="66675"/>
                </a:cubicBezTo>
                <a:cubicBezTo>
                  <a:pt x="132104" y="70815"/>
                  <a:pt x="139093" y="77402"/>
                  <a:pt x="147637" y="80962"/>
                </a:cubicBezTo>
                <a:cubicBezTo>
                  <a:pt x="158305" y="85407"/>
                  <a:pt x="170011" y="86832"/>
                  <a:pt x="180975" y="90487"/>
                </a:cubicBezTo>
                <a:cubicBezTo>
                  <a:pt x="227971" y="106152"/>
                  <a:pt x="181568" y="95368"/>
                  <a:pt x="228600" y="104775"/>
                </a:cubicBezTo>
                <a:cubicBezTo>
                  <a:pt x="280987" y="101600"/>
                  <a:pt x="333460" y="99609"/>
                  <a:pt x="385762" y="95250"/>
                </a:cubicBezTo>
                <a:cubicBezTo>
                  <a:pt x="390765" y="94833"/>
                  <a:pt x="395436" y="92465"/>
                  <a:pt x="400050" y="90487"/>
                </a:cubicBezTo>
                <a:cubicBezTo>
                  <a:pt x="415732" y="83766"/>
                  <a:pt x="417921" y="79637"/>
                  <a:pt x="433387" y="76200"/>
                </a:cubicBezTo>
                <a:cubicBezTo>
                  <a:pt x="442813" y="74105"/>
                  <a:pt x="452536" y="73532"/>
                  <a:pt x="461962" y="71437"/>
                </a:cubicBezTo>
                <a:cubicBezTo>
                  <a:pt x="466863" y="70348"/>
                  <a:pt x="471423" y="68054"/>
                  <a:pt x="476250" y="66675"/>
                </a:cubicBezTo>
                <a:cubicBezTo>
                  <a:pt x="482544" y="64877"/>
                  <a:pt x="489044" y="63837"/>
                  <a:pt x="495300" y="61912"/>
                </a:cubicBezTo>
                <a:cubicBezTo>
                  <a:pt x="509694" y="57483"/>
                  <a:pt x="523218" y="49493"/>
                  <a:pt x="538162" y="47625"/>
                </a:cubicBezTo>
                <a:lnTo>
                  <a:pt x="576262" y="42862"/>
                </a:lnTo>
                <a:cubicBezTo>
                  <a:pt x="598487" y="44450"/>
                  <a:pt x="620766" y="45408"/>
                  <a:pt x="642937" y="47625"/>
                </a:cubicBezTo>
                <a:cubicBezTo>
                  <a:pt x="652545" y="48586"/>
                  <a:pt x="662043" y="50493"/>
                  <a:pt x="671512" y="52387"/>
                </a:cubicBezTo>
                <a:cubicBezTo>
                  <a:pt x="690941" y="56273"/>
                  <a:pt x="697367" y="60824"/>
                  <a:pt x="719137" y="61912"/>
                </a:cubicBezTo>
                <a:cubicBezTo>
                  <a:pt x="741334" y="63022"/>
                  <a:pt x="763587" y="61912"/>
                  <a:pt x="785812" y="619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2" idx="3"/>
          </p:cNvCxnSpPr>
          <p:nvPr/>
        </p:nvCxnSpPr>
        <p:spPr>
          <a:xfrm rot="10800000" flipV="1">
            <a:off x="2964028" y="6000768"/>
            <a:ext cx="893592" cy="352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7620" y="5786454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</a:t>
            </a:r>
            <a:r>
              <a:rPr lang="ko-KR" altLang="en-US" sz="1200" dirty="0" smtClean="0"/>
              <a:t>에 의해 실제테이블에서 도출된 결과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569803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rownum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조회되는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순차적인 번호를 부여하는 </a:t>
            </a:r>
            <a:r>
              <a:rPr lang="ko-KR" altLang="en-US" sz="1600" dirty="0" err="1" smtClean="0"/>
              <a:t>가상컬럼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rownum</a:t>
            </a:r>
            <a:r>
              <a:rPr lang="ko-KR" altLang="en-US" sz="1600" dirty="0"/>
              <a:t>을</a:t>
            </a:r>
            <a:r>
              <a:rPr lang="en-US" altLang="ko-KR" sz="1600" dirty="0" smtClean="0"/>
              <a:t> where</a:t>
            </a:r>
            <a:r>
              <a:rPr lang="ko-KR" altLang="en-US" sz="1600" dirty="0" smtClean="0"/>
              <a:t>절에서 사용하면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번부터는 </a:t>
            </a:r>
            <a:r>
              <a:rPr lang="ko-KR" altLang="en-US" sz="1600" dirty="0" smtClean="0"/>
              <a:t>검색이 되나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</a:t>
            </a:r>
            <a:r>
              <a:rPr lang="ko-KR" altLang="en-US" sz="1600" dirty="0" smtClean="0"/>
              <a:t>번을 초과한 값을 검색하면 검색되지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마다 생성되고 사용된다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order by</a:t>
            </a:r>
            <a:r>
              <a:rPr lang="ko-KR" altLang="en-US" sz="1600" dirty="0" smtClean="0"/>
              <a:t>절과 함께 사용되면 번호가 꼬인다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select   </a:t>
            </a:r>
            <a:r>
              <a:rPr lang="en-US" altLang="ko-KR" sz="1600" dirty="0" err="1" smtClean="0"/>
              <a:t>rownum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714876" y="785794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5036347" y="60719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00628" y="357166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</a:t>
            </a:r>
            <a:r>
              <a:rPr lang="en-US" altLang="ko-KR" sz="1200" dirty="0" smtClean="0"/>
              <a:t>seudo column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251278"/>
            <a:ext cx="764386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1.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사원 테이블에서 연봉이 </a:t>
            </a:r>
            <a:r>
              <a:rPr lang="en-US" altLang="ko-KR" sz="1200" dirty="0" smtClean="0"/>
              <a:t>1500~3000</a:t>
            </a:r>
            <a:r>
              <a:rPr lang="ko-KR" altLang="en-US" sz="1200" dirty="0" smtClean="0"/>
              <a:t>사이인 사원의</a:t>
            </a:r>
          </a:p>
          <a:p>
            <a:r>
              <a:rPr lang="ko-KR" altLang="en-US" sz="1200" dirty="0" smtClean="0"/>
              <a:t>  사원번호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사원명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입사일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부서번호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매니저번호를 조회한 레코드를 사용하여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b="1" dirty="0" err="1" smtClean="0"/>
              <a:t>emp_work</a:t>
            </a:r>
            <a:r>
              <a:rPr lang="ko-KR" altLang="en-US" sz="1200" dirty="0" smtClean="0"/>
              <a:t>테이블을 생성하고 추가합니다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2.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emp</a:t>
            </a:r>
            <a:r>
              <a:rPr lang="ko-KR" altLang="en-US" sz="1200" dirty="0" smtClean="0"/>
              <a:t>테이블에서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번 부서의 사원 정보를 조회하여 </a:t>
            </a:r>
            <a:r>
              <a:rPr lang="en-US" altLang="ko-KR" sz="1200" b="1" dirty="0" err="1" smtClean="0"/>
              <a:t>emp_work</a:t>
            </a:r>
            <a:r>
              <a:rPr lang="ko-KR" altLang="en-US" sz="1200" dirty="0" smtClean="0"/>
              <a:t>테이블에 </a:t>
            </a:r>
          </a:p>
          <a:p>
            <a:r>
              <a:rPr lang="ko-KR" altLang="en-US" sz="1200" dirty="0" smtClean="0"/>
              <a:t>  조회 결과를 추가합니다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사원번호는 조회된 사원번호에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을 더한 값으로 추가할 것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원본 </a:t>
            </a:r>
            <a:r>
              <a:rPr lang="en-US" altLang="ko-KR" sz="1200" dirty="0" smtClean="0"/>
              <a:t>data 7788 -&gt; insert 8788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숙제 </a:t>
            </a:r>
            <a:r>
              <a:rPr lang="en-US" altLang="ko-KR" sz="1200" dirty="0" smtClean="0"/>
              <a:t>3.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emp_work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테이블에서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 부서에 근무하는 사원들의 연봉을  </a:t>
            </a:r>
            <a:r>
              <a:rPr lang="en-US" altLang="ko-KR" sz="1200" dirty="0" err="1" smtClean="0"/>
              <a:t>emp</a:t>
            </a:r>
            <a:r>
              <a:rPr lang="ko-KR" altLang="en-US" sz="1200" dirty="0" smtClean="0"/>
              <a:t>테이블의 </a:t>
            </a:r>
          </a:p>
          <a:p>
            <a:r>
              <a:rPr lang="ko-KR" altLang="en-US" sz="1200" dirty="0" smtClean="0"/>
              <a:t>  사원번호가 </a:t>
            </a:r>
            <a:r>
              <a:rPr lang="en-US" altLang="ko-KR" sz="1200" dirty="0" smtClean="0"/>
              <a:t>7698</a:t>
            </a:r>
            <a:r>
              <a:rPr lang="ko-KR" altLang="en-US" sz="1200" dirty="0" smtClean="0"/>
              <a:t>번 사원 연봉과 </a:t>
            </a:r>
            <a:r>
              <a:rPr lang="en-US" altLang="ko-KR" sz="1200" dirty="0" smtClean="0"/>
              <a:t>7782</a:t>
            </a:r>
            <a:r>
              <a:rPr lang="ko-KR" altLang="en-US" sz="1200" dirty="0" smtClean="0"/>
              <a:t>번 사원의 연봉을 더한 금액으로 변경하세요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4. </a:t>
            </a:r>
            <a:r>
              <a:rPr lang="en-US" altLang="ko-KR" sz="1200" b="1" dirty="0" err="1" smtClean="0"/>
              <a:t>emp_work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테이블에 아래와 같은 레코드를 추가하세요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사원번호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emp_work</a:t>
            </a:r>
            <a:r>
              <a:rPr lang="ko-KR" altLang="en-US" sz="1200" dirty="0" smtClean="0"/>
              <a:t>의 가장 마지막 사원번호에서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증가한 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사원명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개발자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입사일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추가되는 시점의 다음날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5.</a:t>
            </a:r>
            <a:r>
              <a:rPr lang="ko-KR" altLang="en-US" sz="1200" dirty="0" smtClean="0"/>
              <a:t>아래와 같은 레코드를 저장할 수 있는  </a:t>
            </a:r>
            <a:r>
              <a:rPr lang="en-US" altLang="ko-KR" sz="1200" b="1" dirty="0" smtClean="0"/>
              <a:t>sales</a:t>
            </a:r>
            <a:r>
              <a:rPr lang="ko-KR" altLang="en-US" sz="1200" dirty="0" smtClean="0"/>
              <a:t>테이블을 생성하고 레코드를 추가하세요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1,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키보드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20000,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‘2023-08-25’,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2,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마우스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27000,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‘2023-08-25’,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1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3,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모니</a:t>
            </a:r>
            <a:r>
              <a:rPr lang="ko-KR" altLang="en-US" sz="1200" dirty="0"/>
              <a:t>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350000,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‘2023-08-25’,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4,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키보드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23000,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‘2023-08-25’,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1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5,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키보드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15000,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‘2023-08-25’,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6,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키보드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20000,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‘2023-08-26’,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1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7,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마우</a:t>
            </a:r>
            <a:r>
              <a:rPr lang="ko-KR" altLang="en-US" sz="1200" dirty="0"/>
              <a:t>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13000,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‘2023-08-26’,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1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8, </a:t>
            </a:r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키보드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: 22000, </a:t>
            </a:r>
            <a:r>
              <a:rPr lang="ko-KR" altLang="en-US" sz="1200" dirty="0" smtClean="0"/>
              <a:t>판매일 </a:t>
            </a:r>
            <a:r>
              <a:rPr lang="en-US" altLang="ko-KR" sz="1200" dirty="0" smtClean="0"/>
              <a:t>: ‘2023-08-26’, </a:t>
            </a:r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숙제 </a:t>
            </a:r>
            <a:r>
              <a:rPr lang="en-US" altLang="ko-KR" sz="1200" dirty="0" smtClean="0"/>
              <a:t>6. </a:t>
            </a:r>
            <a:r>
              <a:rPr lang="ko-KR" altLang="en-US" sz="1200" dirty="0" smtClean="0"/>
              <a:t>상품명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총가격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판매건수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판매일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입력일 을 저장할 수 있는  </a:t>
            </a:r>
            <a:r>
              <a:rPr lang="en-US" altLang="ko-KR" sz="1200" b="1" dirty="0" err="1" smtClean="0"/>
              <a:t>sales_adjustment</a:t>
            </a:r>
            <a:r>
              <a:rPr lang="en-US" altLang="ko-KR" sz="1200" b="1" dirty="0" smtClean="0"/>
              <a:t> </a:t>
            </a:r>
            <a:r>
              <a:rPr lang="ko-KR" altLang="en-US" sz="1200" dirty="0" smtClean="0"/>
              <a:t>테이블을 생성하세요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7. </a:t>
            </a:r>
            <a:r>
              <a:rPr lang="en-US" altLang="ko-KR" sz="1200" b="1" dirty="0" smtClean="0"/>
              <a:t>sales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테이블에서 </a:t>
            </a:r>
            <a:r>
              <a:rPr lang="en-US" altLang="ko-KR" sz="1200" dirty="0" smtClean="0"/>
              <a:t>‘2023-08-25’ </a:t>
            </a:r>
            <a:r>
              <a:rPr lang="ko-KR" altLang="en-US" sz="1200" dirty="0" smtClean="0"/>
              <a:t>에 판매된 상품의 상품명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총가격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판매건수 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 </a:t>
            </a:r>
            <a:r>
              <a:rPr lang="en-US" altLang="ko-KR" sz="1200" b="1" dirty="0" err="1" smtClean="0"/>
              <a:t>sales_adjustment</a:t>
            </a:r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테이블에 추가하세요</a:t>
            </a:r>
            <a:r>
              <a:rPr lang="en-US" altLang="ko-KR" sz="1200" dirty="0" smtClean="0"/>
              <a:t>. -</a:t>
            </a:r>
            <a:r>
              <a:rPr lang="ko-KR" altLang="en-US" sz="1200" dirty="0" smtClean="0"/>
              <a:t>정산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키보드</a:t>
            </a:r>
            <a:r>
              <a:rPr lang="en-US" altLang="ko-KR" sz="1200" dirty="0" smtClean="0"/>
              <a:t>, 58000, 3, 2023-08-25, </a:t>
            </a:r>
            <a:r>
              <a:rPr lang="ko-KR" altLang="en-US" sz="1200" dirty="0" smtClean="0"/>
              <a:t>오늘</a:t>
            </a:r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마우스 </a:t>
            </a:r>
            <a:r>
              <a:rPr lang="en-US" altLang="ko-KR" sz="1200" dirty="0" smtClean="0"/>
              <a:t>, 27000,1,  </a:t>
            </a:r>
            <a:r>
              <a:rPr lang="ko-KR" altLang="en-US" sz="1200" dirty="0" err="1" smtClean="0"/>
              <a:t>위와동일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모니터</a:t>
            </a:r>
            <a:r>
              <a:rPr lang="en-US" altLang="ko-KR" sz="1200" dirty="0" smtClean="0"/>
              <a:t>, 350000,1, </a:t>
            </a:r>
            <a:r>
              <a:rPr lang="ko-KR" altLang="en-US" sz="1200" dirty="0" err="1" smtClean="0"/>
              <a:t>위와동일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890</Words>
  <Application>Microsoft Office PowerPoint</Application>
  <PresentationFormat>화면 슬라이드 쇼(4:3)</PresentationFormat>
  <Paragraphs>133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28</cp:revision>
  <dcterms:created xsi:type="dcterms:W3CDTF">2023-08-04T01:25:38Z</dcterms:created>
  <dcterms:modified xsi:type="dcterms:W3CDTF">2023-08-07T00:46:53Z</dcterms:modified>
</cp:coreProperties>
</file>