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4660"/>
  </p:normalViewPr>
  <p:slideViewPr>
    <p:cSldViewPr>
      <p:cViewPr varScale="1">
        <p:scale>
          <a:sx n="109" d="100"/>
          <a:sy n="109" d="100"/>
        </p:scale>
        <p:origin x="-20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4839-9F23-40DE-8D0A-7EA53A554413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DF12-C6FA-4724-B36B-B1D8981B85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44278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*synonym( </a:t>
            </a:r>
            <a:r>
              <a:rPr lang="ko-KR" altLang="en-US" sz="1600" dirty="0" smtClean="0"/>
              <a:t>동의어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테이블 명을 원래의 이름과 함께 다양한 이름으로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alias</a:t>
            </a:r>
            <a:r>
              <a:rPr lang="ko-KR" altLang="en-US" sz="1600" dirty="0" smtClean="0"/>
              <a:t>와는 다르다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create synonym </a:t>
            </a:r>
            <a:r>
              <a:rPr lang="ko-KR" altLang="en-US" sz="1600" dirty="0" smtClean="0"/>
              <a:t>권한이 부여된 계정만 </a:t>
            </a:r>
            <a:r>
              <a:rPr lang="en-US" altLang="ko-KR" sz="1600" dirty="0" smtClean="0"/>
              <a:t>synonym</a:t>
            </a:r>
            <a:r>
              <a:rPr lang="ko-KR" altLang="en-US" sz="1600" dirty="0" smtClean="0"/>
              <a:t>을 만들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user_synonyms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확인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public synonym</a:t>
            </a:r>
            <a:r>
              <a:rPr lang="ko-KR" altLang="en-US" sz="1600" dirty="0" smtClean="0"/>
              <a:t>을 생성하면 다른계정에서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create [public] synonym </a:t>
            </a:r>
            <a:r>
              <a:rPr lang="ko-KR" altLang="en-US" sz="1600" dirty="0" err="1" smtClean="0"/>
              <a:t>시노님명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 from </a:t>
            </a:r>
            <a:r>
              <a:rPr lang="ko-KR" altLang="en-US" sz="1600" b="1" dirty="0" err="1" smtClean="0"/>
              <a:t>시노님명</a:t>
            </a:r>
            <a:r>
              <a:rPr lang="en-US" altLang="ko-KR" sz="1600" dirty="0" smtClean="0"/>
              <a:t>;  </a:t>
            </a:r>
            <a:endParaRPr lang="en-US" altLang="ko-KR" sz="1600" dirty="0"/>
          </a:p>
          <a:p>
            <a:r>
              <a:rPr lang="en-US" altLang="ko-KR" sz="1600" dirty="0" smtClean="0"/>
              <a:t>  insert into </a:t>
            </a:r>
            <a:r>
              <a:rPr lang="ko-KR" altLang="en-US" sz="1600" b="1" dirty="0" err="1" smtClean="0"/>
              <a:t>시노님명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drop synonym  </a:t>
            </a:r>
            <a:r>
              <a:rPr lang="ko-KR" altLang="en-US" sz="1600" dirty="0" err="1" smtClean="0"/>
              <a:t>시노님명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권한 부여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grant create [ public ] synonym to 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권한회수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 revoke create [public ] synonym from 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214414" y="128586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1357298"/>
            <a:ext cx="385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dba_sys_privs</a:t>
            </a:r>
            <a:r>
              <a:rPr lang="en-US" altLang="ko-KR" sz="1400" dirty="0" smtClean="0"/>
              <a:t> DD</a:t>
            </a:r>
            <a:r>
              <a:rPr lang="ko-KR" altLang="en-US" sz="1400" dirty="0" smtClean="0"/>
              <a:t>에서 권한을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1500166" y="300037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3042" y="2786058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</a:t>
            </a:r>
            <a:r>
              <a:rPr lang="en-US" altLang="ko-KR" sz="1200" dirty="0" smtClean="0"/>
              <a:t>ublic synonym </a:t>
            </a:r>
            <a:r>
              <a:rPr lang="ko-KR" altLang="en-US" sz="1200" dirty="0" smtClean="0"/>
              <a:t>생성권한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285984" y="585789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2214546" y="607220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60" y="59073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228034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*View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실제 테이블에서 도출되는 가상의 테이블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보안성향상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사용자의 편의성 향상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-create view </a:t>
            </a:r>
            <a:r>
              <a:rPr lang="ko-KR" altLang="en-US" sz="1600" dirty="0" smtClean="0"/>
              <a:t>권한이 있는 사용자만 생성할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-view </a:t>
            </a:r>
            <a:r>
              <a:rPr lang="ko-KR" altLang="en-US" sz="1600" dirty="0" smtClean="0"/>
              <a:t>생성권한 </a:t>
            </a:r>
            <a:r>
              <a:rPr lang="en-US" altLang="ko-KR" sz="1600" dirty="0" err="1" smtClean="0"/>
              <a:t>dba_sys_privs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DD</a:t>
            </a:r>
            <a:r>
              <a:rPr lang="ko-KR" altLang="en-US" sz="1600" dirty="0" smtClean="0"/>
              <a:t>에서 확인할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단순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와 복합</a:t>
            </a:r>
            <a:r>
              <a:rPr lang="en-US" altLang="ko-KR" sz="1600" dirty="0" smtClean="0"/>
              <a:t>view </a:t>
            </a:r>
            <a:r>
              <a:rPr lang="ko-KR" altLang="en-US" sz="1600" dirty="0" err="1" smtClean="0"/>
              <a:t>두가지로</a:t>
            </a:r>
            <a:r>
              <a:rPr lang="ko-KR" altLang="en-US" sz="1600" dirty="0" smtClean="0"/>
              <a:t> 생성할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권한부여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grant create view to 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권한회수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revoke create view from 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create view </a:t>
            </a:r>
            <a:r>
              <a:rPr lang="ko-KR" altLang="en-US" sz="1600" dirty="0" err="1" smtClean="0"/>
              <a:t>뷰명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 ) as ( select ,,,,, ) option;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785786" y="107154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121442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사용한 접근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2701046" y="107154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732" y="121442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자주 사용되는 </a:t>
            </a:r>
            <a:r>
              <a:rPr lang="ko-KR" altLang="en-US" sz="1200" dirty="0" smtClean="0"/>
              <a:t>조건으로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만들고 접근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조인을 한 상태로 </a:t>
            </a:r>
            <a:r>
              <a:rPr lang="en-US" altLang="ko-KR" sz="1200" dirty="0" smtClean="0"/>
              <a:t>view </a:t>
            </a:r>
            <a:r>
              <a:rPr lang="ko-KR" altLang="en-US" sz="1200" dirty="0" smtClean="0"/>
              <a:t>만들고 접근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429256" y="150017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7884" y="13572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단순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42910" y="257174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V="1">
            <a:off x="714348" y="264318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278605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테이블 하나에서 도출된 </a:t>
            </a:r>
            <a:r>
              <a:rPr lang="en-US" altLang="ko-KR" sz="1200" dirty="0" smtClean="0"/>
              <a:t>view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연산식을</a:t>
            </a:r>
            <a:r>
              <a:rPr lang="ko-KR" altLang="en-US" sz="1200" dirty="0" smtClean="0"/>
              <a:t> 사용하지 않고 생성한 </a:t>
            </a:r>
            <a:r>
              <a:rPr lang="en-US" altLang="ko-KR" sz="1200" dirty="0" smtClean="0"/>
              <a:t>view</a:t>
            </a:r>
          </a:p>
          <a:p>
            <a:r>
              <a:rPr lang="en-US" altLang="ko-KR" sz="1200" dirty="0" smtClean="0"/>
              <a:t>-DML </a:t>
            </a:r>
            <a:r>
              <a:rPr lang="ko-KR" altLang="en-US" sz="1200" dirty="0" smtClean="0"/>
              <a:t>가능 </a:t>
            </a:r>
            <a:r>
              <a:rPr lang="en-US" altLang="ko-KR" sz="1200" dirty="0" smtClean="0"/>
              <a:t>(insert, update, delete, select )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857356" y="257174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rot="10800000">
            <a:off x="2571738" y="2571777"/>
            <a:ext cx="1143006" cy="55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44" y="2714620"/>
            <a:ext cx="3825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테이블 여러 개에서 도출된 </a:t>
            </a:r>
            <a:r>
              <a:rPr lang="en-US" altLang="ko-KR" sz="1200" dirty="0" smtClean="0"/>
              <a:t>view( join, union 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연산식을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/>
              <a:t>생</a:t>
            </a:r>
            <a:r>
              <a:rPr lang="ko-KR" altLang="en-US" sz="1200" dirty="0" smtClean="0"/>
              <a:t>성한 </a:t>
            </a:r>
            <a:r>
              <a:rPr lang="en-US" altLang="ko-KR" sz="1200" dirty="0" smtClean="0"/>
              <a:t>view</a:t>
            </a:r>
          </a:p>
          <a:p>
            <a:r>
              <a:rPr lang="en-US" altLang="ko-KR" sz="1200" dirty="0" smtClean="0"/>
              <a:t>-DML</a:t>
            </a:r>
            <a:r>
              <a:rPr lang="ko-KR" altLang="en-US" sz="1200" dirty="0" smtClean="0"/>
              <a:t>불가능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(insert </a:t>
            </a:r>
            <a:r>
              <a:rPr lang="ko-KR" altLang="en-US" sz="1200" dirty="0" smtClean="0"/>
              <a:t>불가능</a:t>
            </a:r>
            <a:r>
              <a:rPr lang="en-US" altLang="ko-KR" sz="1200" dirty="0" smtClean="0"/>
              <a:t>, update, delete</a:t>
            </a:r>
            <a:r>
              <a:rPr lang="ko-KR" altLang="en-US" sz="1200" dirty="0" smtClean="0"/>
              <a:t>는 상황에따라 다르다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143108" y="571501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 flipV="1">
            <a:off x="3000364" y="550070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1802" y="52951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생략가능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4071934" y="550070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71847" y="5286388"/>
            <a:ext cx="307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Subquery</a:t>
            </a:r>
            <a:r>
              <a:rPr lang="ko-KR" altLang="en-US" sz="1200" dirty="0" smtClean="0"/>
              <a:t>에서 조회된 결과로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도출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단순 </a:t>
            </a:r>
            <a:r>
              <a:rPr lang="en-US" altLang="ko-KR" sz="1200" dirty="0" smtClean="0"/>
              <a:t>view, </a:t>
            </a:r>
            <a:r>
              <a:rPr lang="ko-KR" altLang="en-US" sz="1200" dirty="0" smtClean="0"/>
              <a:t>복합 </a:t>
            </a:r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571472" y="592933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V="1">
            <a:off x="785786" y="600076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5786" y="6000768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</a:t>
            </a:r>
            <a:r>
              <a:rPr lang="ko-KR" altLang="en-US" sz="1200" dirty="0" smtClean="0"/>
              <a:t>가 존재하지 않는 경우에만 생성</a:t>
            </a:r>
            <a:endParaRPr lang="en-US" altLang="ko-KR" sz="1200" dirty="0" smtClean="0"/>
          </a:p>
          <a:p>
            <a:r>
              <a:rPr lang="en-US" altLang="ko-KR" sz="1200" dirty="0" smtClean="0"/>
              <a:t>Create or replace  : view</a:t>
            </a:r>
            <a:r>
              <a:rPr lang="ko-KR" altLang="en-US" sz="1200" dirty="0" smtClean="0"/>
              <a:t>가 없으면 생성하고 있으면 치환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rot="10800000">
            <a:off x="5072066" y="600076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72066" y="6000768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with read only : </a:t>
            </a:r>
            <a:r>
              <a:rPr lang="ko-KR" altLang="en-US" sz="1200" dirty="0" smtClean="0"/>
              <a:t>읽기 전용</a:t>
            </a:r>
            <a:endParaRPr lang="en-US" altLang="ko-KR" sz="1200" dirty="0" smtClean="0"/>
          </a:p>
          <a:p>
            <a:r>
              <a:rPr lang="en-US" altLang="ko-KR" sz="1200" dirty="0" smtClean="0"/>
              <a:t>with check option : view</a:t>
            </a:r>
            <a:r>
              <a:rPr lang="ko-KR" altLang="en-US" sz="1200" dirty="0" err="1" smtClean="0"/>
              <a:t>에의해</a:t>
            </a:r>
            <a:r>
              <a:rPr lang="ko-KR" altLang="en-US" sz="1200" dirty="0" smtClean="0"/>
              <a:t> 검색된 레코드에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</a:t>
            </a:r>
            <a:r>
              <a:rPr lang="ko-KR" altLang="en-US" sz="1200" dirty="0" smtClean="0"/>
              <a:t>대해서만 </a:t>
            </a:r>
            <a:r>
              <a:rPr lang="en-US" altLang="ko-KR" sz="1200" dirty="0" smtClean="0"/>
              <a:t>DML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6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view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drop view </a:t>
            </a:r>
            <a:r>
              <a:rPr lang="ko-KR" altLang="en-US" sz="1600" dirty="0" err="1" smtClean="0"/>
              <a:t>뷰명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user_views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확인할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계정잠그기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관리자 계정만 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alter user </a:t>
            </a:r>
            <a:r>
              <a:rPr lang="ko-KR" altLang="en-US" sz="1600" dirty="0" err="1" smtClean="0"/>
              <a:t>계정명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account lock;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unlock;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*index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레코드의 양이 많을 때 빠른 검색을 하기 위해 제공되는 객체</a:t>
            </a:r>
            <a:r>
              <a:rPr lang="en-US" altLang="ko-KR" sz="1600" dirty="0" smtClean="0"/>
              <a:t>(CPU </a:t>
            </a:r>
            <a:r>
              <a:rPr lang="en-US" altLang="ko-KR" sz="1600" dirty="0" err="1" smtClean="0"/>
              <a:t>Cost,IO</a:t>
            </a:r>
            <a:r>
              <a:rPr lang="en-US" altLang="ko-KR" sz="1600" dirty="0" smtClean="0"/>
              <a:t> Cost</a:t>
            </a:r>
            <a:r>
              <a:rPr lang="ko-KR" altLang="en-US" sz="1600" dirty="0" smtClean="0"/>
              <a:t>줄어든다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자동인덱스와 수동인덱스 </a:t>
            </a:r>
            <a:r>
              <a:rPr lang="ko-KR" altLang="en-US" sz="1600" dirty="0" err="1" smtClean="0"/>
              <a:t>두가지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계정은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user_indexes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확인할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모든 레코드는 </a:t>
            </a:r>
            <a:r>
              <a:rPr lang="ko-KR" altLang="en-US" sz="1600" dirty="0" err="1" smtClean="0"/>
              <a:t>식별하기위해</a:t>
            </a:r>
            <a:r>
              <a:rPr lang="ko-KR" altLang="en-US" sz="1600" dirty="0" smtClean="0"/>
              <a:t> 주소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rowid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가진다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607191" y="417909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4286256"/>
            <a:ext cx="445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테이블 생성했을 때 </a:t>
            </a:r>
            <a:r>
              <a:rPr lang="en-US" altLang="ko-KR" sz="1200" dirty="0" smtClean="0"/>
              <a:t>PK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Unique</a:t>
            </a:r>
            <a:r>
              <a:rPr lang="ko-KR" altLang="en-US" sz="1200" dirty="0" smtClean="0"/>
              <a:t>에 의해 자동생성되는 </a:t>
            </a:r>
            <a:r>
              <a:rPr lang="en-US" altLang="ko-KR" sz="1200" dirty="0" smtClean="0"/>
              <a:t>index</a:t>
            </a:r>
          </a:p>
          <a:p>
            <a:r>
              <a:rPr lang="en-US" altLang="ko-KR" sz="1200" dirty="0" smtClean="0"/>
              <a:t>-Unique index</a:t>
            </a:r>
            <a:r>
              <a:rPr lang="ko-KR" altLang="en-US" sz="1200" dirty="0" smtClean="0"/>
              <a:t>가 자동 생성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357422" y="400050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7429" y="3929066"/>
            <a:ext cx="5755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개발자가 필요에 의해 생성하는 인덱스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unique,non</a:t>
            </a:r>
            <a:r>
              <a:rPr lang="en-US" altLang="ko-KR" sz="1200" dirty="0" smtClean="0"/>
              <a:t>-unique, bitmap, composite)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0298" y="56435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5643578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AAASbC</a:t>
            </a:r>
            <a:r>
              <a:rPr lang="en-US" altLang="ko-KR" sz="1400" dirty="0" smtClean="0"/>
              <a:t> AAH AAAAKE AAA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714744" y="542926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1736" y="585789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43174" y="592933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7356" y="600076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데이터객체번호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14678" y="585789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357554" y="592933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00364" y="59688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파일번호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V="1">
            <a:off x="4000496" y="5929330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7620" y="60007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블록번</a:t>
            </a:r>
            <a:r>
              <a:rPr lang="ko-KR" altLang="en-US" sz="1000" dirty="0"/>
              <a:t>호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429124" y="585789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V="1">
            <a:off x="4786314" y="5857893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3438" y="592933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레코</a:t>
            </a:r>
            <a:r>
              <a:rPr lang="ko-KR" altLang="en-US" sz="1000" dirty="0"/>
              <a:t>드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11925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인덱스 생성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create [</a:t>
            </a:r>
            <a:r>
              <a:rPr lang="ko-KR" altLang="en-US" sz="1600" dirty="0" smtClean="0"/>
              <a:t>인덱스종류</a:t>
            </a:r>
            <a:r>
              <a:rPr lang="en-US" altLang="ko-KR" sz="1600" dirty="0" smtClean="0"/>
              <a:t>]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drop index </a:t>
            </a:r>
            <a:r>
              <a:rPr lang="ko-KR" altLang="en-US" sz="1600" dirty="0" err="1" smtClean="0"/>
              <a:t>인덱스명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인덱스는 테이블에서 도출된 객체이나 테이블과는 별도 동작을 수행한다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시간이 지날 수록 테이블과 인덱스간의 차이가 </a:t>
            </a:r>
            <a:r>
              <a:rPr lang="ko-KR" altLang="en-US" sz="1600" dirty="0" err="1" smtClean="0"/>
              <a:t>발생하게된다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일정주기로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rebuild</a:t>
            </a:r>
            <a:r>
              <a:rPr lang="ko-KR" altLang="en-US" sz="1600" dirty="0" smtClean="0"/>
              <a:t>해야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rebuild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alter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rebuild;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b-tree index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000628" y="150017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4893471" y="160733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7620" y="1714488"/>
            <a:ext cx="4902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Unique, non-unique, bitmap </a:t>
            </a:r>
            <a:r>
              <a:rPr lang="ko-KR" altLang="en-US" sz="1400" dirty="0" smtClean="0"/>
              <a:t>인덱스는 </a:t>
            </a:r>
            <a:r>
              <a:rPr lang="ko-KR" altLang="en-US" sz="1400" dirty="0" err="1" smtClean="0"/>
              <a:t>컬럼이</a:t>
            </a:r>
            <a:r>
              <a:rPr lang="ko-KR" altLang="en-US" sz="1400" dirty="0" smtClean="0"/>
              <a:t> 하나로 구성</a:t>
            </a:r>
            <a:endParaRPr lang="en-US" altLang="ko-KR" sz="1400" dirty="0" smtClean="0"/>
          </a:p>
          <a:p>
            <a:r>
              <a:rPr lang="en-US" altLang="ko-KR" sz="1400" dirty="0" smtClean="0"/>
              <a:t>Composite index</a:t>
            </a:r>
            <a:r>
              <a:rPr lang="ko-KR" altLang="en-US" sz="1400" dirty="0" smtClean="0"/>
              <a:t>만 컬럼이 여러 개로 구성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인덱스로 선정하면 좋은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where</a:t>
            </a:r>
            <a:r>
              <a:rPr lang="ko-KR" altLang="en-US" sz="1400" dirty="0" smtClean="0"/>
              <a:t>절에 자주 사용되는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 </a:t>
            </a:r>
            <a:r>
              <a:rPr lang="ko-KR" altLang="en-US" sz="1400" dirty="0" smtClean="0"/>
              <a:t>자주 변경되지 않는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14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*b-tree index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714356"/>
          <a:ext cx="161924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571506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rowid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컬럼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num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1802" y="571480"/>
            <a:ext cx="1579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where </a:t>
            </a:r>
            <a:r>
              <a:rPr lang="ko-KR" altLang="en-US" sz="1400" dirty="0" err="1" smtClean="0"/>
              <a:t>컬럼명</a:t>
            </a:r>
            <a:r>
              <a:rPr lang="en-US" altLang="ko-KR" sz="1400" dirty="0"/>
              <a:t>=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where num=99 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884565" y="522474"/>
            <a:ext cx="2034973" cy="1892114"/>
          </a:xfrm>
          <a:custGeom>
            <a:avLst/>
            <a:gdLst>
              <a:gd name="connsiteX0" fmla="*/ 2034973 w 2034973"/>
              <a:gd name="connsiteY0" fmla="*/ 182376 h 1892114"/>
              <a:gd name="connsiteX1" fmla="*/ 2006398 w 2034973"/>
              <a:gd name="connsiteY1" fmla="*/ 149039 h 1892114"/>
              <a:gd name="connsiteX2" fmla="*/ 1939723 w 2034973"/>
              <a:gd name="connsiteY2" fmla="*/ 120464 h 1892114"/>
              <a:gd name="connsiteX3" fmla="*/ 1896860 w 2034973"/>
              <a:gd name="connsiteY3" fmla="*/ 96651 h 1892114"/>
              <a:gd name="connsiteX4" fmla="*/ 1882573 w 2034973"/>
              <a:gd name="connsiteY4" fmla="*/ 91889 h 1892114"/>
              <a:gd name="connsiteX5" fmla="*/ 1858760 w 2034973"/>
              <a:gd name="connsiteY5" fmla="*/ 82364 h 1892114"/>
              <a:gd name="connsiteX6" fmla="*/ 1782560 w 2034973"/>
              <a:gd name="connsiteY6" fmla="*/ 68076 h 1892114"/>
              <a:gd name="connsiteX7" fmla="*/ 1749223 w 2034973"/>
              <a:gd name="connsiteY7" fmla="*/ 58551 h 1892114"/>
              <a:gd name="connsiteX8" fmla="*/ 1696835 w 2034973"/>
              <a:gd name="connsiteY8" fmla="*/ 53789 h 1892114"/>
              <a:gd name="connsiteX9" fmla="*/ 1620635 w 2034973"/>
              <a:gd name="connsiteY9" fmla="*/ 39501 h 1892114"/>
              <a:gd name="connsiteX10" fmla="*/ 1596823 w 2034973"/>
              <a:gd name="connsiteY10" fmla="*/ 34739 h 1892114"/>
              <a:gd name="connsiteX11" fmla="*/ 1492048 w 2034973"/>
              <a:gd name="connsiteY11" fmla="*/ 29976 h 1892114"/>
              <a:gd name="connsiteX12" fmla="*/ 1153910 w 2034973"/>
              <a:gd name="connsiteY12" fmla="*/ 10926 h 1892114"/>
              <a:gd name="connsiteX13" fmla="*/ 396673 w 2034973"/>
              <a:gd name="connsiteY13" fmla="*/ 20451 h 1892114"/>
              <a:gd name="connsiteX14" fmla="*/ 320473 w 2034973"/>
              <a:gd name="connsiteY14" fmla="*/ 25214 h 1892114"/>
              <a:gd name="connsiteX15" fmla="*/ 287135 w 2034973"/>
              <a:gd name="connsiteY15" fmla="*/ 29976 h 1892114"/>
              <a:gd name="connsiteX16" fmla="*/ 215698 w 2034973"/>
              <a:gd name="connsiteY16" fmla="*/ 44264 h 1892114"/>
              <a:gd name="connsiteX17" fmla="*/ 163310 w 2034973"/>
              <a:gd name="connsiteY17" fmla="*/ 49026 h 1892114"/>
              <a:gd name="connsiteX18" fmla="*/ 120448 w 2034973"/>
              <a:gd name="connsiteY18" fmla="*/ 63314 h 1892114"/>
              <a:gd name="connsiteX19" fmla="*/ 91873 w 2034973"/>
              <a:gd name="connsiteY19" fmla="*/ 72839 h 1892114"/>
              <a:gd name="connsiteX20" fmla="*/ 77585 w 2034973"/>
              <a:gd name="connsiteY20" fmla="*/ 77601 h 1892114"/>
              <a:gd name="connsiteX21" fmla="*/ 29960 w 2034973"/>
              <a:gd name="connsiteY21" fmla="*/ 87126 h 1892114"/>
              <a:gd name="connsiteX22" fmla="*/ 34723 w 2034973"/>
              <a:gd name="connsiteY22" fmla="*/ 268101 h 1892114"/>
              <a:gd name="connsiteX23" fmla="*/ 39485 w 2034973"/>
              <a:gd name="connsiteY23" fmla="*/ 291914 h 1892114"/>
              <a:gd name="connsiteX24" fmla="*/ 44248 w 2034973"/>
              <a:gd name="connsiteY24" fmla="*/ 325251 h 1892114"/>
              <a:gd name="connsiteX25" fmla="*/ 39485 w 2034973"/>
              <a:gd name="connsiteY25" fmla="*/ 863414 h 1892114"/>
              <a:gd name="connsiteX26" fmla="*/ 25198 w 2034973"/>
              <a:gd name="connsiteY26" fmla="*/ 944376 h 1892114"/>
              <a:gd name="connsiteX27" fmla="*/ 15673 w 2034973"/>
              <a:gd name="connsiteY27" fmla="*/ 1096776 h 1892114"/>
              <a:gd name="connsiteX28" fmla="*/ 10910 w 2034973"/>
              <a:gd name="connsiteY28" fmla="*/ 1449201 h 1892114"/>
              <a:gd name="connsiteX29" fmla="*/ 6148 w 2034973"/>
              <a:gd name="connsiteY29" fmla="*/ 1482539 h 1892114"/>
              <a:gd name="connsiteX30" fmla="*/ 1385 w 2034973"/>
              <a:gd name="connsiteY30" fmla="*/ 1534926 h 1892114"/>
              <a:gd name="connsiteX31" fmla="*/ 1385 w 2034973"/>
              <a:gd name="connsiteY31" fmla="*/ 1892114 h 189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4973" h="1892114">
                <a:moveTo>
                  <a:pt x="2034973" y="182376"/>
                </a:moveTo>
                <a:cubicBezTo>
                  <a:pt x="2027634" y="160363"/>
                  <a:pt x="2032835" y="167342"/>
                  <a:pt x="2006398" y="149039"/>
                </a:cubicBezTo>
                <a:cubicBezTo>
                  <a:pt x="1966036" y="121096"/>
                  <a:pt x="1979249" y="127051"/>
                  <a:pt x="1939723" y="120464"/>
                </a:cubicBezTo>
                <a:cubicBezTo>
                  <a:pt x="1924670" y="111432"/>
                  <a:pt x="1912802" y="103483"/>
                  <a:pt x="1896860" y="96651"/>
                </a:cubicBezTo>
                <a:cubicBezTo>
                  <a:pt x="1892246" y="94674"/>
                  <a:pt x="1887273" y="93652"/>
                  <a:pt x="1882573" y="91889"/>
                </a:cubicBezTo>
                <a:cubicBezTo>
                  <a:pt x="1874568" y="88887"/>
                  <a:pt x="1867077" y="84344"/>
                  <a:pt x="1858760" y="82364"/>
                </a:cubicBezTo>
                <a:cubicBezTo>
                  <a:pt x="1833620" y="76378"/>
                  <a:pt x="1807077" y="76248"/>
                  <a:pt x="1782560" y="68076"/>
                </a:cubicBezTo>
                <a:cubicBezTo>
                  <a:pt x="1772768" y="64812"/>
                  <a:pt x="1759185" y="59879"/>
                  <a:pt x="1749223" y="58551"/>
                </a:cubicBezTo>
                <a:cubicBezTo>
                  <a:pt x="1731842" y="56234"/>
                  <a:pt x="1714298" y="55376"/>
                  <a:pt x="1696835" y="53789"/>
                </a:cubicBezTo>
                <a:lnTo>
                  <a:pt x="1620635" y="39501"/>
                </a:lnTo>
                <a:cubicBezTo>
                  <a:pt x="1612683" y="37986"/>
                  <a:pt x="1604909" y="35107"/>
                  <a:pt x="1596823" y="34739"/>
                </a:cubicBezTo>
                <a:lnTo>
                  <a:pt x="1492048" y="29976"/>
                </a:lnTo>
                <a:cubicBezTo>
                  <a:pt x="1342164" y="0"/>
                  <a:pt x="1412884" y="9722"/>
                  <a:pt x="1153910" y="10926"/>
                </a:cubicBezTo>
                <a:lnTo>
                  <a:pt x="396673" y="20451"/>
                </a:lnTo>
                <a:cubicBezTo>
                  <a:pt x="371273" y="22039"/>
                  <a:pt x="345827" y="23009"/>
                  <a:pt x="320473" y="25214"/>
                </a:cubicBezTo>
                <a:cubicBezTo>
                  <a:pt x="309290" y="26186"/>
                  <a:pt x="298179" y="27968"/>
                  <a:pt x="287135" y="29976"/>
                </a:cubicBezTo>
                <a:cubicBezTo>
                  <a:pt x="263243" y="34320"/>
                  <a:pt x="239882" y="42066"/>
                  <a:pt x="215698" y="44264"/>
                </a:cubicBezTo>
                <a:lnTo>
                  <a:pt x="163310" y="49026"/>
                </a:lnTo>
                <a:cubicBezTo>
                  <a:pt x="136932" y="66612"/>
                  <a:pt x="161512" y="53048"/>
                  <a:pt x="120448" y="63314"/>
                </a:cubicBezTo>
                <a:cubicBezTo>
                  <a:pt x="110708" y="65749"/>
                  <a:pt x="101398" y="69664"/>
                  <a:pt x="91873" y="72839"/>
                </a:cubicBezTo>
                <a:cubicBezTo>
                  <a:pt x="87110" y="74426"/>
                  <a:pt x="82455" y="76383"/>
                  <a:pt x="77585" y="77601"/>
                </a:cubicBezTo>
                <a:cubicBezTo>
                  <a:pt x="49167" y="84706"/>
                  <a:pt x="64991" y="81288"/>
                  <a:pt x="29960" y="87126"/>
                </a:cubicBezTo>
                <a:cubicBezTo>
                  <a:pt x="31548" y="147451"/>
                  <a:pt x="31919" y="207820"/>
                  <a:pt x="34723" y="268101"/>
                </a:cubicBezTo>
                <a:cubicBezTo>
                  <a:pt x="35099" y="276187"/>
                  <a:pt x="38154" y="283929"/>
                  <a:pt x="39485" y="291914"/>
                </a:cubicBezTo>
                <a:cubicBezTo>
                  <a:pt x="41330" y="302986"/>
                  <a:pt x="42660" y="314139"/>
                  <a:pt x="44248" y="325251"/>
                </a:cubicBezTo>
                <a:cubicBezTo>
                  <a:pt x="42660" y="504639"/>
                  <a:pt x="42402" y="684043"/>
                  <a:pt x="39485" y="863414"/>
                </a:cubicBezTo>
                <a:cubicBezTo>
                  <a:pt x="38822" y="904167"/>
                  <a:pt x="35304" y="909007"/>
                  <a:pt x="25198" y="944376"/>
                </a:cubicBezTo>
                <a:cubicBezTo>
                  <a:pt x="21409" y="993632"/>
                  <a:pt x="16721" y="1048033"/>
                  <a:pt x="15673" y="1096776"/>
                </a:cubicBezTo>
                <a:cubicBezTo>
                  <a:pt x="13147" y="1214235"/>
                  <a:pt x="13810" y="1331751"/>
                  <a:pt x="10910" y="1449201"/>
                </a:cubicBezTo>
                <a:cubicBezTo>
                  <a:pt x="10633" y="1460423"/>
                  <a:pt x="7388" y="1471382"/>
                  <a:pt x="6148" y="1482539"/>
                </a:cubicBezTo>
                <a:cubicBezTo>
                  <a:pt x="4212" y="1499966"/>
                  <a:pt x="1589" y="1517393"/>
                  <a:pt x="1385" y="1534926"/>
                </a:cubicBezTo>
                <a:cubicBezTo>
                  <a:pt x="0" y="1653981"/>
                  <a:pt x="1385" y="1773051"/>
                  <a:pt x="1385" y="1892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607645" y="1471613"/>
            <a:ext cx="94407" cy="390525"/>
          </a:xfrm>
          <a:custGeom>
            <a:avLst/>
            <a:gdLst>
              <a:gd name="connsiteX0" fmla="*/ 68755 w 94407"/>
              <a:gd name="connsiteY0" fmla="*/ 0 h 390525"/>
              <a:gd name="connsiteX1" fmla="*/ 49705 w 94407"/>
              <a:gd name="connsiteY1" fmla="*/ 4762 h 390525"/>
              <a:gd name="connsiteX2" fmla="*/ 44943 w 94407"/>
              <a:gd name="connsiteY2" fmla="*/ 19050 h 390525"/>
              <a:gd name="connsiteX3" fmla="*/ 30655 w 94407"/>
              <a:gd name="connsiteY3" fmla="*/ 33337 h 390525"/>
              <a:gd name="connsiteX4" fmla="*/ 16368 w 94407"/>
              <a:gd name="connsiteY4" fmla="*/ 52387 h 390525"/>
              <a:gd name="connsiteX5" fmla="*/ 16368 w 94407"/>
              <a:gd name="connsiteY5" fmla="*/ 171450 h 390525"/>
              <a:gd name="connsiteX6" fmla="*/ 63993 w 94407"/>
              <a:gd name="connsiteY6" fmla="*/ 228600 h 390525"/>
              <a:gd name="connsiteX7" fmla="*/ 73518 w 94407"/>
              <a:gd name="connsiteY7" fmla="*/ 247650 h 390525"/>
              <a:gd name="connsiteX8" fmla="*/ 83043 w 94407"/>
              <a:gd name="connsiteY8" fmla="*/ 261937 h 390525"/>
              <a:gd name="connsiteX9" fmla="*/ 83043 w 94407"/>
              <a:gd name="connsiteY9" fmla="*/ 376237 h 390525"/>
              <a:gd name="connsiteX10" fmla="*/ 73518 w 94407"/>
              <a:gd name="connsiteY10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" h="390525">
                <a:moveTo>
                  <a:pt x="68755" y="0"/>
                </a:moveTo>
                <a:cubicBezTo>
                  <a:pt x="62405" y="1587"/>
                  <a:pt x="54816" y="673"/>
                  <a:pt x="49705" y="4762"/>
                </a:cubicBezTo>
                <a:cubicBezTo>
                  <a:pt x="45785" y="7898"/>
                  <a:pt x="47728" y="14873"/>
                  <a:pt x="44943" y="19050"/>
                </a:cubicBezTo>
                <a:cubicBezTo>
                  <a:pt x="41207" y="24654"/>
                  <a:pt x="35038" y="28223"/>
                  <a:pt x="30655" y="33337"/>
                </a:cubicBezTo>
                <a:cubicBezTo>
                  <a:pt x="25489" y="39363"/>
                  <a:pt x="21130" y="46037"/>
                  <a:pt x="16368" y="52387"/>
                </a:cubicBezTo>
                <a:cubicBezTo>
                  <a:pt x="5724" y="94957"/>
                  <a:pt x="0" y="110069"/>
                  <a:pt x="16368" y="171450"/>
                </a:cubicBezTo>
                <a:cubicBezTo>
                  <a:pt x="26935" y="211077"/>
                  <a:pt x="46918" y="204695"/>
                  <a:pt x="63993" y="228600"/>
                </a:cubicBezTo>
                <a:cubicBezTo>
                  <a:pt x="68120" y="234377"/>
                  <a:pt x="69996" y="241486"/>
                  <a:pt x="73518" y="247650"/>
                </a:cubicBezTo>
                <a:cubicBezTo>
                  <a:pt x="76358" y="252620"/>
                  <a:pt x="79868" y="257175"/>
                  <a:pt x="83043" y="261937"/>
                </a:cubicBezTo>
                <a:cubicBezTo>
                  <a:pt x="94407" y="307396"/>
                  <a:pt x="93512" y="295972"/>
                  <a:pt x="83043" y="376237"/>
                </a:cubicBezTo>
                <a:cubicBezTo>
                  <a:pt x="82303" y="381913"/>
                  <a:pt x="73518" y="390525"/>
                  <a:pt x="73518" y="3905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71802" y="1500174"/>
            <a:ext cx="457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인덱스를 사용하지 않으면 </a:t>
            </a:r>
            <a:r>
              <a:rPr lang="en-US" altLang="ko-KR" sz="1400" dirty="0" smtClean="0"/>
              <a:t>full-scan</a:t>
            </a:r>
            <a:r>
              <a:rPr lang="ko-KR" altLang="en-US" sz="1400" dirty="0" smtClean="0"/>
              <a:t>하여 검색수행</a:t>
            </a:r>
            <a:endParaRPr lang="en-US" altLang="ko-KR" sz="1400" dirty="0" smtClean="0"/>
          </a:p>
          <a:p>
            <a:r>
              <a:rPr lang="en-US" altLang="ko-KR" sz="1400" dirty="0" smtClean="0"/>
              <a:t>full-scan :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모든 값을 위에서 아래로 진행하면서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순차적인 검색을 수행한다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99</a:t>
            </a:r>
            <a:r>
              <a:rPr lang="ko-KR" altLang="en-US" sz="1400" dirty="0" smtClean="0"/>
              <a:t>번 비교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261889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인덱스 사용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857488" y="285749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인덱</a:t>
            </a:r>
            <a:r>
              <a:rPr lang="ko-KR" altLang="en-US" sz="1100" dirty="0"/>
              <a:t>스</a:t>
            </a:r>
          </a:p>
        </p:txBody>
      </p:sp>
      <p:cxnSp>
        <p:nvCxnSpPr>
          <p:cNvPr id="15" name="직선 연결선 14"/>
          <p:cNvCxnSpPr>
            <a:stCxn id="13" idx="2"/>
          </p:cNvCxnSpPr>
          <p:nvPr/>
        </p:nvCxnSpPr>
        <p:spPr>
          <a:xfrm rot="5400000">
            <a:off x="3143240" y="314324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85918" y="3214686"/>
          <a:ext cx="309563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6"/>
                <a:gridCol w="619126"/>
                <a:gridCol w="619126"/>
                <a:gridCol w="619126"/>
                <a:gridCol w="61912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1~10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11~20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21~30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91~100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위치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위치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위치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자유형 16"/>
          <p:cNvSpPr/>
          <p:nvPr/>
        </p:nvSpPr>
        <p:spPr>
          <a:xfrm>
            <a:off x="3738563" y="3327679"/>
            <a:ext cx="295275" cy="44655"/>
          </a:xfrm>
          <a:custGeom>
            <a:avLst/>
            <a:gdLst>
              <a:gd name="connsiteX0" fmla="*/ 0 w 295275"/>
              <a:gd name="connsiteY0" fmla="*/ 10834 h 44655"/>
              <a:gd name="connsiteX1" fmla="*/ 14287 w 295275"/>
              <a:gd name="connsiteY1" fmla="*/ 1309 h 44655"/>
              <a:gd name="connsiteX2" fmla="*/ 80962 w 295275"/>
              <a:gd name="connsiteY2" fmla="*/ 6071 h 44655"/>
              <a:gd name="connsiteX3" fmla="*/ 109537 w 295275"/>
              <a:gd name="connsiteY3" fmla="*/ 20359 h 44655"/>
              <a:gd name="connsiteX4" fmla="*/ 128587 w 295275"/>
              <a:gd name="connsiteY4" fmla="*/ 29884 h 44655"/>
              <a:gd name="connsiteX5" fmla="*/ 157162 w 295275"/>
              <a:gd name="connsiteY5" fmla="*/ 44171 h 44655"/>
              <a:gd name="connsiteX6" fmla="*/ 233362 w 295275"/>
              <a:gd name="connsiteY6" fmla="*/ 39409 h 44655"/>
              <a:gd name="connsiteX7" fmla="*/ 271462 w 295275"/>
              <a:gd name="connsiteY7" fmla="*/ 15596 h 44655"/>
              <a:gd name="connsiteX8" fmla="*/ 285750 w 295275"/>
              <a:gd name="connsiteY8" fmla="*/ 10834 h 44655"/>
              <a:gd name="connsiteX9" fmla="*/ 295275 w 295275"/>
              <a:gd name="connsiteY9" fmla="*/ 6071 h 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275" h="44655">
                <a:moveTo>
                  <a:pt x="0" y="10834"/>
                </a:moveTo>
                <a:cubicBezTo>
                  <a:pt x="4762" y="7659"/>
                  <a:pt x="8573" y="1645"/>
                  <a:pt x="14287" y="1309"/>
                </a:cubicBezTo>
                <a:cubicBezTo>
                  <a:pt x="36530" y="0"/>
                  <a:pt x="58833" y="3468"/>
                  <a:pt x="80962" y="6071"/>
                </a:cubicBezTo>
                <a:cubicBezTo>
                  <a:pt x="94706" y="7688"/>
                  <a:pt x="97883" y="13700"/>
                  <a:pt x="109537" y="20359"/>
                </a:cubicBezTo>
                <a:cubicBezTo>
                  <a:pt x="115701" y="23881"/>
                  <a:pt x="122423" y="26362"/>
                  <a:pt x="128587" y="29884"/>
                </a:cubicBezTo>
                <a:cubicBezTo>
                  <a:pt x="154436" y="44655"/>
                  <a:pt x="130969" y="35441"/>
                  <a:pt x="157162" y="44171"/>
                </a:cubicBezTo>
                <a:cubicBezTo>
                  <a:pt x="182562" y="42584"/>
                  <a:pt x="208168" y="43008"/>
                  <a:pt x="233362" y="39409"/>
                </a:cubicBezTo>
                <a:cubicBezTo>
                  <a:pt x="265095" y="34876"/>
                  <a:pt x="249817" y="30026"/>
                  <a:pt x="271462" y="15596"/>
                </a:cubicBezTo>
                <a:cubicBezTo>
                  <a:pt x="275639" y="12811"/>
                  <a:pt x="281089" y="12698"/>
                  <a:pt x="285750" y="10834"/>
                </a:cubicBezTo>
                <a:cubicBezTo>
                  <a:pt x="289046" y="9516"/>
                  <a:pt x="292100" y="7659"/>
                  <a:pt x="295275" y="607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28596" y="4071942"/>
          <a:ext cx="16192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571506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rowid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컬럼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num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실제레코드의 위치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값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자유형 18"/>
          <p:cNvSpPr/>
          <p:nvPr/>
        </p:nvSpPr>
        <p:spPr>
          <a:xfrm>
            <a:off x="1657350" y="4838700"/>
            <a:ext cx="100013" cy="452438"/>
          </a:xfrm>
          <a:custGeom>
            <a:avLst/>
            <a:gdLst>
              <a:gd name="connsiteX0" fmla="*/ 95250 w 100013"/>
              <a:gd name="connsiteY0" fmla="*/ 0 h 452438"/>
              <a:gd name="connsiteX1" fmla="*/ 38100 w 100013"/>
              <a:gd name="connsiteY1" fmla="*/ 14288 h 452438"/>
              <a:gd name="connsiteX2" fmla="*/ 23813 w 100013"/>
              <a:gd name="connsiteY2" fmla="*/ 28575 h 452438"/>
              <a:gd name="connsiteX3" fmla="*/ 0 w 100013"/>
              <a:gd name="connsiteY3" fmla="*/ 71438 h 452438"/>
              <a:gd name="connsiteX4" fmla="*/ 9525 w 100013"/>
              <a:gd name="connsiteY4" fmla="*/ 171450 h 452438"/>
              <a:gd name="connsiteX5" fmla="*/ 19050 w 100013"/>
              <a:gd name="connsiteY5" fmla="*/ 185738 h 452438"/>
              <a:gd name="connsiteX6" fmla="*/ 33338 w 100013"/>
              <a:gd name="connsiteY6" fmla="*/ 223838 h 452438"/>
              <a:gd name="connsiteX7" fmla="*/ 47625 w 100013"/>
              <a:gd name="connsiteY7" fmla="*/ 242888 h 452438"/>
              <a:gd name="connsiteX8" fmla="*/ 57150 w 100013"/>
              <a:gd name="connsiteY8" fmla="*/ 261938 h 452438"/>
              <a:gd name="connsiteX9" fmla="*/ 61913 w 100013"/>
              <a:gd name="connsiteY9" fmla="*/ 276225 h 452438"/>
              <a:gd name="connsiteX10" fmla="*/ 76200 w 100013"/>
              <a:gd name="connsiteY10" fmla="*/ 295275 h 452438"/>
              <a:gd name="connsiteX11" fmla="*/ 90488 w 100013"/>
              <a:gd name="connsiteY11" fmla="*/ 333375 h 452438"/>
              <a:gd name="connsiteX12" fmla="*/ 100013 w 100013"/>
              <a:gd name="connsiteY12" fmla="*/ 361950 h 452438"/>
              <a:gd name="connsiteX13" fmla="*/ 90488 w 100013"/>
              <a:gd name="connsiteY13" fmla="*/ 433388 h 452438"/>
              <a:gd name="connsiteX14" fmla="*/ 71438 w 100013"/>
              <a:gd name="connsiteY14" fmla="*/ 447675 h 452438"/>
              <a:gd name="connsiteX15" fmla="*/ 52388 w 100013"/>
              <a:gd name="connsiteY15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13" h="452438">
                <a:moveTo>
                  <a:pt x="95250" y="0"/>
                </a:moveTo>
                <a:cubicBezTo>
                  <a:pt x="76200" y="4763"/>
                  <a:pt x="56332" y="6995"/>
                  <a:pt x="38100" y="14288"/>
                </a:cubicBezTo>
                <a:cubicBezTo>
                  <a:pt x="31847" y="16789"/>
                  <a:pt x="28196" y="23461"/>
                  <a:pt x="23813" y="28575"/>
                </a:cubicBezTo>
                <a:cubicBezTo>
                  <a:pt x="6822" y="48397"/>
                  <a:pt x="9859" y="46789"/>
                  <a:pt x="0" y="71438"/>
                </a:cubicBezTo>
                <a:cubicBezTo>
                  <a:pt x="3175" y="104775"/>
                  <a:pt x="4020" y="138417"/>
                  <a:pt x="9525" y="171450"/>
                </a:cubicBezTo>
                <a:cubicBezTo>
                  <a:pt x="10466" y="177096"/>
                  <a:pt x="16681" y="180527"/>
                  <a:pt x="19050" y="185738"/>
                </a:cubicBezTo>
                <a:cubicBezTo>
                  <a:pt x="24663" y="198086"/>
                  <a:pt x="27272" y="211706"/>
                  <a:pt x="33338" y="223838"/>
                </a:cubicBezTo>
                <a:cubicBezTo>
                  <a:pt x="36888" y="230937"/>
                  <a:pt x="43418" y="236157"/>
                  <a:pt x="47625" y="242888"/>
                </a:cubicBezTo>
                <a:cubicBezTo>
                  <a:pt x="51388" y="248908"/>
                  <a:pt x="54353" y="255413"/>
                  <a:pt x="57150" y="261938"/>
                </a:cubicBezTo>
                <a:cubicBezTo>
                  <a:pt x="59128" y="266552"/>
                  <a:pt x="59422" y="271866"/>
                  <a:pt x="61913" y="276225"/>
                </a:cubicBezTo>
                <a:cubicBezTo>
                  <a:pt x="65851" y="283117"/>
                  <a:pt x="71438" y="288925"/>
                  <a:pt x="76200" y="295275"/>
                </a:cubicBezTo>
                <a:cubicBezTo>
                  <a:pt x="87492" y="351733"/>
                  <a:pt x="72650" y="293239"/>
                  <a:pt x="90488" y="333375"/>
                </a:cubicBezTo>
                <a:cubicBezTo>
                  <a:pt x="94566" y="342550"/>
                  <a:pt x="100013" y="361950"/>
                  <a:pt x="100013" y="361950"/>
                </a:cubicBezTo>
                <a:cubicBezTo>
                  <a:pt x="96838" y="385763"/>
                  <a:pt x="98085" y="410597"/>
                  <a:pt x="90488" y="433388"/>
                </a:cubicBezTo>
                <a:cubicBezTo>
                  <a:pt x="87978" y="440918"/>
                  <a:pt x="78537" y="444125"/>
                  <a:pt x="71438" y="447675"/>
                </a:cubicBezTo>
                <a:cubicBezTo>
                  <a:pt x="65584" y="450602"/>
                  <a:pt x="52388" y="452438"/>
                  <a:pt x="52388" y="4524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3214678" y="37147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14480" y="385762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1607323" y="396478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57422" y="4078620"/>
          <a:ext cx="16192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571506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rowid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컬럼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num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실제레코드의 위치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값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 rot="5400000">
            <a:off x="2964645" y="396478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4152900" y="4714535"/>
            <a:ext cx="304800" cy="62253"/>
          </a:xfrm>
          <a:custGeom>
            <a:avLst/>
            <a:gdLst>
              <a:gd name="connsiteX0" fmla="*/ 0 w 304800"/>
              <a:gd name="connsiteY0" fmla="*/ 62253 h 62253"/>
              <a:gd name="connsiteX1" fmla="*/ 4763 w 304800"/>
              <a:gd name="connsiteY1" fmla="*/ 38440 h 62253"/>
              <a:gd name="connsiteX2" fmla="*/ 33338 w 304800"/>
              <a:gd name="connsiteY2" fmla="*/ 5103 h 62253"/>
              <a:gd name="connsiteX3" fmla="*/ 47625 w 304800"/>
              <a:gd name="connsiteY3" fmla="*/ 340 h 62253"/>
              <a:gd name="connsiteX4" fmla="*/ 114300 w 304800"/>
              <a:gd name="connsiteY4" fmla="*/ 5103 h 62253"/>
              <a:gd name="connsiteX5" fmla="*/ 128588 w 304800"/>
              <a:gd name="connsiteY5" fmla="*/ 19390 h 62253"/>
              <a:gd name="connsiteX6" fmla="*/ 185738 w 304800"/>
              <a:gd name="connsiteY6" fmla="*/ 57490 h 62253"/>
              <a:gd name="connsiteX7" fmla="*/ 257175 w 304800"/>
              <a:gd name="connsiteY7" fmla="*/ 52728 h 62253"/>
              <a:gd name="connsiteX8" fmla="*/ 276225 w 304800"/>
              <a:gd name="connsiteY8" fmla="*/ 33678 h 62253"/>
              <a:gd name="connsiteX9" fmla="*/ 304800 w 304800"/>
              <a:gd name="connsiteY9" fmla="*/ 14628 h 6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800" h="62253">
                <a:moveTo>
                  <a:pt x="0" y="62253"/>
                </a:moveTo>
                <a:cubicBezTo>
                  <a:pt x="1588" y="54315"/>
                  <a:pt x="1475" y="45837"/>
                  <a:pt x="4763" y="38440"/>
                </a:cubicBezTo>
                <a:cubicBezTo>
                  <a:pt x="7544" y="32182"/>
                  <a:pt x="26629" y="9575"/>
                  <a:pt x="33338" y="5103"/>
                </a:cubicBezTo>
                <a:cubicBezTo>
                  <a:pt x="37515" y="2318"/>
                  <a:pt x="42863" y="1928"/>
                  <a:pt x="47625" y="340"/>
                </a:cubicBezTo>
                <a:cubicBezTo>
                  <a:pt x="69850" y="1928"/>
                  <a:pt x="92611" y="0"/>
                  <a:pt x="114300" y="5103"/>
                </a:cubicBezTo>
                <a:cubicBezTo>
                  <a:pt x="120856" y="6646"/>
                  <a:pt x="123414" y="15078"/>
                  <a:pt x="128588" y="19390"/>
                </a:cubicBezTo>
                <a:cubicBezTo>
                  <a:pt x="170212" y="54077"/>
                  <a:pt x="155721" y="47486"/>
                  <a:pt x="185738" y="57490"/>
                </a:cubicBezTo>
                <a:cubicBezTo>
                  <a:pt x="209550" y="55903"/>
                  <a:pt x="234096" y="58801"/>
                  <a:pt x="257175" y="52728"/>
                </a:cubicBezTo>
                <a:cubicBezTo>
                  <a:pt x="265860" y="50443"/>
                  <a:pt x="269213" y="39288"/>
                  <a:pt x="276225" y="33678"/>
                </a:cubicBezTo>
                <a:cubicBezTo>
                  <a:pt x="285164" y="26527"/>
                  <a:pt x="304800" y="14628"/>
                  <a:pt x="304800" y="1462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786314" y="4143380"/>
          <a:ext cx="16192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571506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Rowid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컬럼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num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실제레코드의 위치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값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91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92</a:t>
                      </a:r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 rot="5400000">
            <a:off x="4893471" y="396478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>
            <a:off x="6500826" y="3643314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43636" y="3143248"/>
            <a:ext cx="30620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적은 비교 횟수로 </a:t>
            </a:r>
            <a:endParaRPr lang="en-US" altLang="ko-KR" sz="1100" dirty="0" smtClean="0"/>
          </a:p>
          <a:p>
            <a:r>
              <a:rPr lang="ko-KR" altLang="en-US" sz="1100" dirty="0" smtClean="0"/>
              <a:t>실제 레코드를 찾아간다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레코드 수가 적으면 오히려 속도가 떨어진다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19139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*unique index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값이 유일할 때 사용하는 인덱스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테이블생성 시 </a:t>
            </a:r>
            <a:r>
              <a:rPr lang="en-US" altLang="ko-KR" sz="1600" dirty="0" smtClean="0"/>
              <a:t>Primary key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unique</a:t>
            </a:r>
            <a:r>
              <a:rPr lang="ko-KR" altLang="en-US" sz="1600" dirty="0" err="1" smtClean="0"/>
              <a:t>에의해</a:t>
            </a:r>
            <a:r>
              <a:rPr lang="ko-KR" altLang="en-US" sz="1600" dirty="0" smtClean="0"/>
              <a:t> 자동생성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값이 유일할 때 수동 생성할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create </a:t>
            </a:r>
            <a:r>
              <a:rPr lang="en-US" altLang="ko-KR" sz="1600" b="1" dirty="0" smtClean="0"/>
              <a:t>unique</a:t>
            </a:r>
            <a:r>
              <a:rPr lang="en-US" altLang="ko-KR" sz="1600" dirty="0" smtClean="0"/>
              <a:t>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asc</a:t>
            </a:r>
            <a:r>
              <a:rPr lang="en-US" altLang="ko-KR" sz="1600" dirty="0" smtClean="0"/>
              <a:t>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인덱스가 설정된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조회 </a:t>
            </a:r>
            <a:r>
              <a:rPr lang="en-US" altLang="ko-KR" sz="1600" dirty="0" err="1" smtClean="0"/>
              <a:t>user_ind_columns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*non-unique index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값이 중복될 때 사용하는 인덱스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일반컴럼에</a:t>
            </a:r>
            <a:r>
              <a:rPr lang="ko-KR" altLang="en-US" sz="1600" dirty="0" smtClean="0"/>
              <a:t> 주로 적용한다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개발자 수동으로 생성하는 인덱스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 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asc</a:t>
            </a:r>
            <a:r>
              <a:rPr lang="en-US" altLang="ko-KR" sz="1600" dirty="0" smtClean="0"/>
              <a:t>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*bitmap index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값이 중복이 </a:t>
            </a:r>
            <a:r>
              <a:rPr lang="ko-KR" altLang="en-US" sz="1600" dirty="0" err="1" smtClean="0"/>
              <a:t>되긴하나</a:t>
            </a:r>
            <a:r>
              <a:rPr lang="ko-KR" altLang="en-US" sz="1600" dirty="0" smtClean="0"/>
              <a:t> 독특한 코드형태의 값일 때 사용하는 인덱스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-12c</a:t>
            </a:r>
            <a:r>
              <a:rPr lang="ko-KR" altLang="en-US" sz="1600" dirty="0" smtClean="0"/>
              <a:t>부터는 생성이 </a:t>
            </a:r>
            <a:r>
              <a:rPr lang="ko-KR" altLang="en-US" sz="1600" dirty="0" err="1" smtClean="0"/>
              <a:t>안된다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bitmap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asc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5429256" y="1714488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256" y="14287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desc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4429124" y="5000636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66" y="4786322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S_0001, ITEM_00001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4717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*composite index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여러 개의 </a:t>
            </a:r>
            <a:r>
              <a:rPr lang="ko-KR" altLang="en-US" sz="1600" dirty="0" err="1" smtClean="0"/>
              <a:t>컬럼으로</a:t>
            </a:r>
            <a:r>
              <a:rPr lang="ko-KR" altLang="en-US" sz="1600" dirty="0" smtClean="0"/>
              <a:t> 인덱스가 구성되어야 할 때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-unique index </a:t>
            </a:r>
            <a:r>
              <a:rPr lang="ko-KR" altLang="en-US" sz="1600" dirty="0" smtClean="0"/>
              <a:t>계열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create index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,,,,, 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285992"/>
            <a:ext cx="329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인덱스사용 </a:t>
            </a:r>
            <a:r>
              <a:rPr lang="en-US" altLang="ko-KR" sz="1200" dirty="0" smtClean="0"/>
              <a:t>: IO Cost, CPU Cost</a:t>
            </a:r>
            <a:r>
              <a:rPr lang="ko-KR" altLang="en-US" sz="1200" dirty="0" smtClean="0"/>
              <a:t>가 줄어든다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571744"/>
            <a:ext cx="53578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29000"/>
            <a:ext cx="542928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4273706" y="2460188"/>
            <a:ext cx="2179216" cy="1626037"/>
          </a:xfrm>
          <a:custGeom>
            <a:avLst/>
            <a:gdLst>
              <a:gd name="connsiteX0" fmla="*/ 1917544 w 2179216"/>
              <a:gd name="connsiteY0" fmla="*/ 6787 h 1626037"/>
              <a:gd name="connsiteX1" fmla="*/ 398307 w 2179216"/>
              <a:gd name="connsiteY1" fmla="*/ 11550 h 1626037"/>
              <a:gd name="connsiteX2" fmla="*/ 355444 w 2179216"/>
              <a:gd name="connsiteY2" fmla="*/ 30600 h 1626037"/>
              <a:gd name="connsiteX3" fmla="*/ 350682 w 2179216"/>
              <a:gd name="connsiteY3" fmla="*/ 754500 h 1626037"/>
              <a:gd name="connsiteX4" fmla="*/ 145894 w 2179216"/>
              <a:gd name="connsiteY4" fmla="*/ 759262 h 1626037"/>
              <a:gd name="connsiteX5" fmla="*/ 79219 w 2179216"/>
              <a:gd name="connsiteY5" fmla="*/ 768787 h 1626037"/>
              <a:gd name="connsiteX6" fmla="*/ 64932 w 2179216"/>
              <a:gd name="connsiteY6" fmla="*/ 778312 h 1626037"/>
              <a:gd name="connsiteX7" fmla="*/ 55407 w 2179216"/>
              <a:gd name="connsiteY7" fmla="*/ 825937 h 1626037"/>
              <a:gd name="connsiteX8" fmla="*/ 45882 w 2179216"/>
              <a:gd name="connsiteY8" fmla="*/ 840225 h 1626037"/>
              <a:gd name="connsiteX9" fmla="*/ 41119 w 2179216"/>
              <a:gd name="connsiteY9" fmla="*/ 906900 h 1626037"/>
              <a:gd name="connsiteX10" fmla="*/ 36357 w 2179216"/>
              <a:gd name="connsiteY10" fmla="*/ 935475 h 1626037"/>
              <a:gd name="connsiteX11" fmla="*/ 31594 w 2179216"/>
              <a:gd name="connsiteY11" fmla="*/ 1002150 h 1626037"/>
              <a:gd name="connsiteX12" fmla="*/ 26832 w 2179216"/>
              <a:gd name="connsiteY12" fmla="*/ 1192650 h 1626037"/>
              <a:gd name="connsiteX13" fmla="*/ 22069 w 2179216"/>
              <a:gd name="connsiteY13" fmla="*/ 1211700 h 1626037"/>
              <a:gd name="connsiteX14" fmla="*/ 12544 w 2179216"/>
              <a:gd name="connsiteY14" fmla="*/ 1345050 h 1626037"/>
              <a:gd name="connsiteX15" fmla="*/ 17307 w 2179216"/>
              <a:gd name="connsiteY15" fmla="*/ 1597462 h 1626037"/>
              <a:gd name="connsiteX16" fmla="*/ 36357 w 2179216"/>
              <a:gd name="connsiteY16" fmla="*/ 1606987 h 1626037"/>
              <a:gd name="connsiteX17" fmla="*/ 69694 w 2179216"/>
              <a:gd name="connsiteY17" fmla="*/ 1611750 h 1626037"/>
              <a:gd name="connsiteX18" fmla="*/ 141132 w 2179216"/>
              <a:gd name="connsiteY18" fmla="*/ 1626037 h 1626037"/>
              <a:gd name="connsiteX19" fmla="*/ 2122332 w 2179216"/>
              <a:gd name="connsiteY19" fmla="*/ 1616512 h 1626037"/>
              <a:gd name="connsiteX20" fmla="*/ 2131857 w 2179216"/>
              <a:gd name="connsiteY20" fmla="*/ 1592700 h 1626037"/>
              <a:gd name="connsiteX21" fmla="*/ 2141382 w 2179216"/>
              <a:gd name="connsiteY21" fmla="*/ 1559362 h 1626037"/>
              <a:gd name="connsiteX22" fmla="*/ 2146144 w 2179216"/>
              <a:gd name="connsiteY22" fmla="*/ 1506975 h 1626037"/>
              <a:gd name="connsiteX23" fmla="*/ 2150907 w 2179216"/>
              <a:gd name="connsiteY23" fmla="*/ 1487925 h 1626037"/>
              <a:gd name="connsiteX24" fmla="*/ 2155669 w 2179216"/>
              <a:gd name="connsiteY24" fmla="*/ 1426012 h 1626037"/>
              <a:gd name="connsiteX25" fmla="*/ 2141382 w 2179216"/>
              <a:gd name="connsiteY25" fmla="*/ 873562 h 1626037"/>
              <a:gd name="connsiteX26" fmla="*/ 2136619 w 2179216"/>
              <a:gd name="connsiteY26" fmla="*/ 716400 h 1626037"/>
              <a:gd name="connsiteX27" fmla="*/ 2122332 w 2179216"/>
              <a:gd name="connsiteY27" fmla="*/ 530662 h 1626037"/>
              <a:gd name="connsiteX28" fmla="*/ 2117569 w 2179216"/>
              <a:gd name="connsiteY28" fmla="*/ 454462 h 1626037"/>
              <a:gd name="connsiteX29" fmla="*/ 2108044 w 2179216"/>
              <a:gd name="connsiteY29" fmla="*/ 421125 h 1626037"/>
              <a:gd name="connsiteX30" fmla="*/ 2103282 w 2179216"/>
              <a:gd name="connsiteY30" fmla="*/ 349687 h 1626037"/>
              <a:gd name="connsiteX31" fmla="*/ 2088994 w 2179216"/>
              <a:gd name="connsiteY31" fmla="*/ 283012 h 1626037"/>
              <a:gd name="connsiteX32" fmla="*/ 2084232 w 2179216"/>
              <a:gd name="connsiteY32" fmla="*/ 225862 h 1626037"/>
              <a:gd name="connsiteX33" fmla="*/ 2079469 w 2179216"/>
              <a:gd name="connsiteY33" fmla="*/ 206812 h 1626037"/>
              <a:gd name="connsiteX34" fmla="*/ 2074707 w 2179216"/>
              <a:gd name="connsiteY34" fmla="*/ 163950 h 1626037"/>
              <a:gd name="connsiteX35" fmla="*/ 2065182 w 2179216"/>
              <a:gd name="connsiteY35" fmla="*/ 144900 h 1626037"/>
              <a:gd name="connsiteX36" fmla="*/ 2060419 w 2179216"/>
              <a:gd name="connsiteY36" fmla="*/ 125850 h 1626037"/>
              <a:gd name="connsiteX37" fmla="*/ 2050894 w 2179216"/>
              <a:gd name="connsiteY37" fmla="*/ 97275 h 1626037"/>
              <a:gd name="connsiteX38" fmla="*/ 2046132 w 2179216"/>
              <a:gd name="connsiteY38" fmla="*/ 82987 h 1626037"/>
              <a:gd name="connsiteX39" fmla="*/ 2031844 w 2179216"/>
              <a:gd name="connsiteY39" fmla="*/ 30600 h 1626037"/>
              <a:gd name="connsiteX40" fmla="*/ 2017557 w 2179216"/>
              <a:gd name="connsiteY40" fmla="*/ 21075 h 1626037"/>
              <a:gd name="connsiteX41" fmla="*/ 2003269 w 2179216"/>
              <a:gd name="connsiteY41" fmla="*/ 16312 h 1626037"/>
              <a:gd name="connsiteX42" fmla="*/ 1841344 w 2179216"/>
              <a:gd name="connsiteY42" fmla="*/ 11550 h 162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79216" h="1626037">
                <a:moveTo>
                  <a:pt x="1917544" y="6787"/>
                </a:moveTo>
                <a:lnTo>
                  <a:pt x="398307" y="11550"/>
                </a:lnTo>
                <a:cubicBezTo>
                  <a:pt x="362872" y="11767"/>
                  <a:pt x="369376" y="9702"/>
                  <a:pt x="355444" y="30600"/>
                </a:cubicBezTo>
                <a:cubicBezTo>
                  <a:pt x="353857" y="271900"/>
                  <a:pt x="417374" y="522594"/>
                  <a:pt x="350682" y="754500"/>
                </a:cubicBezTo>
                <a:cubicBezTo>
                  <a:pt x="331810" y="820121"/>
                  <a:pt x="214081" y="755673"/>
                  <a:pt x="145894" y="759262"/>
                </a:cubicBezTo>
                <a:cubicBezTo>
                  <a:pt x="123474" y="760442"/>
                  <a:pt x="79219" y="768787"/>
                  <a:pt x="79219" y="768787"/>
                </a:cubicBezTo>
                <a:cubicBezTo>
                  <a:pt x="74457" y="771962"/>
                  <a:pt x="67133" y="773029"/>
                  <a:pt x="64932" y="778312"/>
                </a:cubicBezTo>
                <a:cubicBezTo>
                  <a:pt x="58705" y="793256"/>
                  <a:pt x="64387" y="812466"/>
                  <a:pt x="55407" y="825937"/>
                </a:cubicBezTo>
                <a:lnTo>
                  <a:pt x="45882" y="840225"/>
                </a:lnTo>
                <a:cubicBezTo>
                  <a:pt x="44294" y="862450"/>
                  <a:pt x="43336" y="884729"/>
                  <a:pt x="41119" y="906900"/>
                </a:cubicBezTo>
                <a:cubicBezTo>
                  <a:pt x="40158" y="916508"/>
                  <a:pt x="37318" y="925867"/>
                  <a:pt x="36357" y="935475"/>
                </a:cubicBezTo>
                <a:cubicBezTo>
                  <a:pt x="34140" y="957646"/>
                  <a:pt x="33182" y="979925"/>
                  <a:pt x="31594" y="1002150"/>
                </a:cubicBezTo>
                <a:cubicBezTo>
                  <a:pt x="30007" y="1065650"/>
                  <a:pt x="29716" y="1129196"/>
                  <a:pt x="26832" y="1192650"/>
                </a:cubicBezTo>
                <a:cubicBezTo>
                  <a:pt x="26535" y="1199189"/>
                  <a:pt x="22636" y="1205179"/>
                  <a:pt x="22069" y="1211700"/>
                </a:cubicBezTo>
                <a:cubicBezTo>
                  <a:pt x="0" y="1465493"/>
                  <a:pt x="28520" y="1201275"/>
                  <a:pt x="12544" y="1345050"/>
                </a:cubicBezTo>
                <a:cubicBezTo>
                  <a:pt x="14132" y="1429187"/>
                  <a:pt x="9688" y="1513655"/>
                  <a:pt x="17307" y="1597462"/>
                </a:cubicBezTo>
                <a:cubicBezTo>
                  <a:pt x="17950" y="1604532"/>
                  <a:pt x="29508" y="1605119"/>
                  <a:pt x="36357" y="1606987"/>
                </a:cubicBezTo>
                <a:cubicBezTo>
                  <a:pt x="47187" y="1609941"/>
                  <a:pt x="58599" y="1610043"/>
                  <a:pt x="69694" y="1611750"/>
                </a:cubicBezTo>
                <a:cubicBezTo>
                  <a:pt x="104653" y="1617128"/>
                  <a:pt x="101049" y="1617130"/>
                  <a:pt x="141132" y="1626037"/>
                </a:cubicBezTo>
                <a:lnTo>
                  <a:pt x="2122332" y="1616512"/>
                </a:lnTo>
                <a:cubicBezTo>
                  <a:pt x="2130880" y="1616369"/>
                  <a:pt x="2129154" y="1600810"/>
                  <a:pt x="2131857" y="1592700"/>
                </a:cubicBezTo>
                <a:cubicBezTo>
                  <a:pt x="2135512" y="1581736"/>
                  <a:pt x="2137727" y="1570326"/>
                  <a:pt x="2141382" y="1559362"/>
                </a:cubicBezTo>
                <a:cubicBezTo>
                  <a:pt x="2142969" y="1541900"/>
                  <a:pt x="2143827" y="1524356"/>
                  <a:pt x="2146144" y="1506975"/>
                </a:cubicBezTo>
                <a:cubicBezTo>
                  <a:pt x="2147009" y="1500487"/>
                  <a:pt x="2150142" y="1494426"/>
                  <a:pt x="2150907" y="1487925"/>
                </a:cubicBezTo>
                <a:cubicBezTo>
                  <a:pt x="2153325" y="1467368"/>
                  <a:pt x="2154082" y="1446650"/>
                  <a:pt x="2155669" y="1426012"/>
                </a:cubicBezTo>
                <a:cubicBezTo>
                  <a:pt x="2153098" y="1156080"/>
                  <a:pt x="2179216" y="1062755"/>
                  <a:pt x="2141382" y="873562"/>
                </a:cubicBezTo>
                <a:cubicBezTo>
                  <a:pt x="2139794" y="821175"/>
                  <a:pt x="2138999" y="768757"/>
                  <a:pt x="2136619" y="716400"/>
                </a:cubicBezTo>
                <a:cubicBezTo>
                  <a:pt x="2129985" y="570449"/>
                  <a:pt x="2135082" y="607171"/>
                  <a:pt x="2122332" y="530662"/>
                </a:cubicBezTo>
                <a:cubicBezTo>
                  <a:pt x="2120744" y="505262"/>
                  <a:pt x="2120861" y="479698"/>
                  <a:pt x="2117569" y="454462"/>
                </a:cubicBezTo>
                <a:cubicBezTo>
                  <a:pt x="2116074" y="443002"/>
                  <a:pt x="2109605" y="432576"/>
                  <a:pt x="2108044" y="421125"/>
                </a:cubicBezTo>
                <a:cubicBezTo>
                  <a:pt x="2104820" y="397478"/>
                  <a:pt x="2106543" y="373329"/>
                  <a:pt x="2103282" y="349687"/>
                </a:cubicBezTo>
                <a:cubicBezTo>
                  <a:pt x="2100176" y="327171"/>
                  <a:pt x="2088994" y="283012"/>
                  <a:pt x="2088994" y="283012"/>
                </a:cubicBezTo>
                <a:cubicBezTo>
                  <a:pt x="2087407" y="263962"/>
                  <a:pt x="2086603" y="244830"/>
                  <a:pt x="2084232" y="225862"/>
                </a:cubicBezTo>
                <a:cubicBezTo>
                  <a:pt x="2083420" y="219367"/>
                  <a:pt x="2080464" y="213281"/>
                  <a:pt x="2079469" y="206812"/>
                </a:cubicBezTo>
                <a:cubicBezTo>
                  <a:pt x="2077283" y="192604"/>
                  <a:pt x="2077939" y="177957"/>
                  <a:pt x="2074707" y="163950"/>
                </a:cubicBezTo>
                <a:cubicBezTo>
                  <a:pt x="2073111" y="157032"/>
                  <a:pt x="2067675" y="151547"/>
                  <a:pt x="2065182" y="144900"/>
                </a:cubicBezTo>
                <a:cubicBezTo>
                  <a:pt x="2062884" y="138771"/>
                  <a:pt x="2062300" y="132119"/>
                  <a:pt x="2060419" y="125850"/>
                </a:cubicBezTo>
                <a:cubicBezTo>
                  <a:pt x="2057534" y="116233"/>
                  <a:pt x="2054069" y="106800"/>
                  <a:pt x="2050894" y="97275"/>
                </a:cubicBezTo>
                <a:cubicBezTo>
                  <a:pt x="2049307" y="92512"/>
                  <a:pt x="2047117" y="87910"/>
                  <a:pt x="2046132" y="82987"/>
                </a:cubicBezTo>
                <a:cubicBezTo>
                  <a:pt x="2044647" y="75561"/>
                  <a:pt x="2037421" y="34318"/>
                  <a:pt x="2031844" y="30600"/>
                </a:cubicBezTo>
                <a:cubicBezTo>
                  <a:pt x="2027082" y="27425"/>
                  <a:pt x="2022676" y="23635"/>
                  <a:pt x="2017557" y="21075"/>
                </a:cubicBezTo>
                <a:cubicBezTo>
                  <a:pt x="2013067" y="18830"/>
                  <a:pt x="2008096" y="17691"/>
                  <a:pt x="2003269" y="16312"/>
                </a:cubicBezTo>
                <a:cubicBezTo>
                  <a:pt x="1946177" y="0"/>
                  <a:pt x="1931378" y="11550"/>
                  <a:pt x="1841344" y="115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40624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인덱스를 사용한 정렬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order by</a:t>
            </a:r>
            <a:r>
              <a:rPr lang="ko-KR" altLang="en-US" sz="1600" dirty="0" smtClean="0"/>
              <a:t>절을 사용한 정렬은 레코드가 많을수록 속도가 떨어진다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index</a:t>
            </a:r>
            <a:r>
              <a:rPr lang="ko-KR" altLang="en-US" sz="1600" dirty="0" smtClean="0"/>
              <a:t>가 설정된 컬럼은 </a:t>
            </a:r>
            <a:r>
              <a:rPr lang="en-US" altLang="ko-KR" sz="1600" dirty="0" smtClean="0"/>
              <a:t>order by</a:t>
            </a:r>
            <a:r>
              <a:rPr lang="ko-KR" altLang="en-US" sz="1600" dirty="0" smtClean="0"/>
              <a:t>를 해도 괜찮다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index</a:t>
            </a:r>
            <a:r>
              <a:rPr lang="ko-KR" altLang="en-US" sz="1600" dirty="0" smtClean="0"/>
              <a:t>를 생성하면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asc</a:t>
            </a:r>
            <a:r>
              <a:rPr lang="ko-KR" altLang="en-US" sz="1600" dirty="0" smtClean="0"/>
              <a:t>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기본 인덱스로 생성된다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-index</a:t>
            </a:r>
            <a:r>
              <a:rPr lang="ko-KR" altLang="en-US" sz="1600" dirty="0" smtClean="0"/>
              <a:t>를 설정한 후 </a:t>
            </a:r>
            <a:r>
              <a:rPr lang="en-US" altLang="ko-KR" sz="1600" dirty="0" smtClean="0"/>
              <a:t>index hint</a:t>
            </a:r>
            <a:r>
              <a:rPr lang="ko-KR" altLang="en-US" sz="1600" dirty="0" smtClean="0"/>
              <a:t>를 사용하여 정렬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index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hint)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조회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/*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</a:t>
            </a:r>
            <a:r>
              <a:rPr lang="en-US" altLang="ko-KR" sz="1600" dirty="0" smtClean="0"/>
              <a:t>  */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--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600" b="1" dirty="0" smtClean="0"/>
              <a:t>로 </a:t>
            </a:r>
            <a:r>
              <a:rPr lang="ko-KR" altLang="en-US" sz="1600" dirty="0" smtClean="0"/>
              <a:t>인덱스 힌트를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인덱스를 사용한 오름 차순 정렬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select /*+  </a:t>
            </a:r>
            <a:r>
              <a:rPr lang="en-US" altLang="ko-KR" sz="1600" b="1" dirty="0" smtClean="0"/>
              <a:t>index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*/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인덱스를 사용한 내림 차순 정렬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select /*+  </a:t>
            </a:r>
            <a:r>
              <a:rPr lang="en-US" altLang="ko-KR" sz="1600" b="1" dirty="0" err="1" smtClean="0"/>
              <a:t>index_desc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인덱스명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*/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550070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create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5643578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insert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5500702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update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86116" y="588203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truncate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71501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drop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78615" y="5524844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delete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552484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select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36" y="5857892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grant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71736" y="635795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revoke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1736" y="60722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alter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47508" y="5715016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commit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736" y="621508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rollback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1538" y="5286388"/>
            <a:ext cx="30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r>
              <a:rPr lang="en-US" altLang="ko-KR" dirty="0" smtClean="0"/>
              <a:t>reate </a:t>
            </a:r>
            <a:r>
              <a:rPr lang="en-US" altLang="ko-KR" b="1" dirty="0" smtClean="0"/>
              <a:t>R</a:t>
            </a:r>
            <a:r>
              <a:rPr lang="en-US" altLang="ko-KR" dirty="0" smtClean="0"/>
              <a:t>ead </a:t>
            </a:r>
            <a:r>
              <a:rPr lang="en-US" altLang="ko-KR" b="1" dirty="0" smtClean="0"/>
              <a:t>U</a:t>
            </a:r>
            <a:r>
              <a:rPr lang="en-US" altLang="ko-KR" dirty="0" smtClean="0"/>
              <a:t>pdate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elete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822372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아래에 제시된 계정명과 비밀번호로 계정을 생성하세요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err="1" smtClean="0"/>
              <a:t>anony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</a:t>
            </a:r>
            <a:r>
              <a:rPr lang="en-US" altLang="ko-KR" dirty="0" smtClean="0"/>
              <a:t>: test1234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생성된 계정에 아래 제시된 권한을 부여하세요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사용권한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부여된 권한을 조회해 보세요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/>
            <a:r>
              <a:rPr lang="en-US" altLang="ko-KR" dirty="0" smtClean="0"/>
              <a:t>4.</a:t>
            </a:r>
            <a:r>
              <a:rPr lang="ko-KR" altLang="en-US" dirty="0" smtClean="0"/>
              <a:t> 생성된 계정으로 접속하여 아래의 테이블을 만들고 레코드를 추가해보세요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5. </a:t>
            </a:r>
            <a:r>
              <a:rPr lang="ko-KR" altLang="en-US" dirty="0" smtClean="0"/>
              <a:t>계정이 생성한 테이블을  </a:t>
            </a:r>
            <a:r>
              <a:rPr lang="en-US" altLang="ko-KR" dirty="0" err="1" smtClean="0"/>
              <a:t>prd_view</a:t>
            </a:r>
            <a:r>
              <a:rPr lang="ko-KR" altLang="en-US" dirty="0" smtClean="0"/>
              <a:t>라는 이름으로 단순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생성하세요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생성된 계정이 생성한 모든 객체를 아래의 파일명으로 </a:t>
            </a:r>
            <a:r>
              <a:rPr lang="en-US" altLang="ko-KR" dirty="0" smtClean="0"/>
              <a:t>backup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 e:/dev/query/anony_20230131_full.dmp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7"/>
            </a:pPr>
            <a:r>
              <a:rPr lang="ko-KR" altLang="en-US" dirty="0" smtClean="0"/>
              <a:t>테이블과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삭제하세요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7"/>
            </a:pPr>
            <a:endParaRPr lang="en-US" altLang="ko-KR" dirty="0"/>
          </a:p>
          <a:p>
            <a:pPr marL="342900" indent="-342900">
              <a:buAutoNum type="arabicPeriod" startAt="7"/>
            </a:pPr>
            <a:r>
              <a:rPr lang="ko-KR" altLang="en-US" dirty="0" smtClean="0"/>
              <a:t>백업한 파일을 사용해서 복원 하세요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7"/>
            </a:pPr>
            <a:endParaRPr lang="en-US" altLang="ko-KR" dirty="0"/>
          </a:p>
          <a:p>
            <a:pPr marL="342900" indent="-342900">
              <a:buAutoNum type="arabicPeriod" startAt="7"/>
            </a:pPr>
            <a:r>
              <a:rPr lang="ko-KR" altLang="en-US" dirty="0" smtClean="0"/>
              <a:t>계정을 삭제하세요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14414" y="3429000"/>
          <a:ext cx="3000396" cy="129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214446"/>
                <a:gridCol w="785818"/>
              </a:tblGrid>
              <a:tr h="315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Prd_code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Prd_name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</a:tr>
              <a:tr h="168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K_0001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기계식키보드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68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M_0001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마우스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10,000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K_0001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기계식키보드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M_0001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마우스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10,000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1090</Words>
  <Application>Microsoft Office PowerPoint</Application>
  <PresentationFormat>화면 슬라이드 쇼(4:3)</PresentationFormat>
  <Paragraphs>289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102</cp:revision>
  <dcterms:created xsi:type="dcterms:W3CDTF">2023-08-10T00:44:57Z</dcterms:created>
  <dcterms:modified xsi:type="dcterms:W3CDTF">2023-08-11T08:54:01Z</dcterms:modified>
</cp:coreProperties>
</file>