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150" autoAdjust="0"/>
    <p:restoredTop sz="94660"/>
  </p:normalViewPr>
  <p:slideViewPr>
    <p:cSldViewPr>
      <p:cViewPr>
        <p:scale>
          <a:sx n="200" d="100"/>
          <a:sy n="200" d="100"/>
        </p:scale>
        <p:origin x="534" y="11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EC56-3ADF-4EFC-93FE-0D4839405200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F16BD-A94F-4695-8A4F-5AA4327640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EC56-3ADF-4EFC-93FE-0D4839405200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F16BD-A94F-4695-8A4F-5AA4327640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EC56-3ADF-4EFC-93FE-0D4839405200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F16BD-A94F-4695-8A4F-5AA4327640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EC56-3ADF-4EFC-93FE-0D4839405200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F16BD-A94F-4695-8A4F-5AA4327640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EC56-3ADF-4EFC-93FE-0D4839405200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F16BD-A94F-4695-8A4F-5AA4327640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EC56-3ADF-4EFC-93FE-0D4839405200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F16BD-A94F-4695-8A4F-5AA4327640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EC56-3ADF-4EFC-93FE-0D4839405200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F16BD-A94F-4695-8A4F-5AA4327640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EC56-3ADF-4EFC-93FE-0D4839405200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F16BD-A94F-4695-8A4F-5AA4327640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EC56-3ADF-4EFC-93FE-0D4839405200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F16BD-A94F-4695-8A4F-5AA4327640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EC56-3ADF-4EFC-93FE-0D4839405200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F16BD-A94F-4695-8A4F-5AA4327640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EC56-3ADF-4EFC-93FE-0D4839405200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F16BD-A94F-4695-8A4F-5AA4327640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2EC56-3ADF-4EFC-93FE-0D4839405200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F16BD-A94F-4695-8A4F-5AA4327640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7003840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정규화 </a:t>
            </a:r>
            <a:r>
              <a:rPr lang="en-US" altLang="ko-KR" dirty="0" smtClean="0"/>
              <a:t>( normalization )</a:t>
            </a:r>
          </a:p>
          <a:p>
            <a:r>
              <a:rPr lang="en-US" altLang="ko-KR" sz="1600" dirty="0" smtClean="0"/>
              <a:t> - DB</a:t>
            </a:r>
            <a:r>
              <a:rPr lang="ko-KR" altLang="en-US" sz="1600" dirty="0" smtClean="0"/>
              <a:t>에서 발생할 수 있는 이상현상을 최소하기 위해 릴레이션을 적절하게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분리하는 작업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정규화는 영국의 </a:t>
            </a:r>
            <a:r>
              <a:rPr lang="en-US" altLang="ko-KR" sz="1600" dirty="0" err="1" smtClean="0"/>
              <a:t>edgar</a:t>
            </a:r>
            <a:r>
              <a:rPr lang="en-US" altLang="ko-KR" sz="1600" dirty="0" smtClean="0"/>
              <a:t> f </a:t>
            </a:r>
            <a:r>
              <a:rPr lang="en-US" altLang="ko-KR" sz="1600" dirty="0" err="1" smtClean="0"/>
              <a:t>codd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1970</a:t>
            </a:r>
            <a:r>
              <a:rPr lang="ko-KR" altLang="en-US" sz="1600" dirty="0" smtClean="0"/>
              <a:t>년에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정규화</a:t>
            </a:r>
            <a:r>
              <a:rPr lang="en-US" altLang="ko-KR" sz="1600" dirty="0" smtClean="0"/>
              <a:t>(1NF)</a:t>
            </a:r>
            <a:r>
              <a:rPr lang="ko-KR" altLang="en-US" sz="1600" dirty="0" smtClean="0"/>
              <a:t>의 개념을도입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무정규테이블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정규화가 진행되지 않은 테이블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- 1</a:t>
            </a:r>
            <a:r>
              <a:rPr lang="ko-KR" altLang="en-US" sz="1600" dirty="0" smtClean="0"/>
              <a:t>정규화 </a:t>
            </a:r>
            <a:r>
              <a:rPr lang="en-US" altLang="ko-KR" sz="1600" dirty="0" smtClean="0"/>
              <a:t>: </a:t>
            </a:r>
            <a:r>
              <a:rPr lang="ko-KR" altLang="en-US" sz="1600" b="1" dirty="0" smtClean="0"/>
              <a:t>도</a:t>
            </a:r>
            <a:r>
              <a:rPr lang="ko-KR" altLang="en-US" sz="1600" dirty="0" smtClean="0"/>
              <a:t>메인의 </a:t>
            </a:r>
            <a:r>
              <a:rPr lang="ko-KR" altLang="en-US" sz="1600" dirty="0" err="1" smtClean="0"/>
              <a:t>원자성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- 2</a:t>
            </a:r>
            <a:r>
              <a:rPr lang="ko-KR" altLang="en-US" sz="1600" dirty="0" smtClean="0"/>
              <a:t>정규화 </a:t>
            </a:r>
            <a:r>
              <a:rPr lang="en-US" altLang="ko-KR" sz="1600" dirty="0" smtClean="0"/>
              <a:t>: </a:t>
            </a:r>
            <a:r>
              <a:rPr lang="ko-KR" altLang="en-US" sz="1600" b="1" dirty="0" smtClean="0"/>
              <a:t>부</a:t>
            </a:r>
            <a:r>
              <a:rPr lang="ko-KR" altLang="en-US" sz="1600" dirty="0" smtClean="0"/>
              <a:t>분함수 종속 제거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- 3</a:t>
            </a:r>
            <a:r>
              <a:rPr lang="ko-KR" altLang="en-US" sz="1600" dirty="0" smtClean="0"/>
              <a:t>정규화 </a:t>
            </a:r>
            <a:r>
              <a:rPr lang="en-US" altLang="ko-KR" sz="1600" dirty="0" smtClean="0"/>
              <a:t>: </a:t>
            </a:r>
            <a:r>
              <a:rPr lang="ko-KR" altLang="en-US" sz="1600" b="1" dirty="0" smtClean="0"/>
              <a:t>이</a:t>
            </a:r>
            <a:r>
              <a:rPr lang="ko-KR" altLang="en-US" sz="1600" dirty="0" smtClean="0"/>
              <a:t>행함수 종속 제거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BCNF : </a:t>
            </a:r>
            <a:r>
              <a:rPr lang="ko-KR" altLang="en-US" sz="1600" b="1" dirty="0" smtClean="0"/>
              <a:t>결</a:t>
            </a:r>
            <a:r>
              <a:rPr lang="ko-KR" altLang="en-US" sz="1600" dirty="0" smtClean="0"/>
              <a:t>정자가 </a:t>
            </a:r>
            <a:r>
              <a:rPr lang="ko-KR" altLang="en-US" sz="1600" dirty="0" err="1" smtClean="0"/>
              <a:t>후보키</a:t>
            </a:r>
            <a:r>
              <a:rPr lang="ko-KR" altLang="en-US" sz="1600" dirty="0" smtClean="0"/>
              <a:t> 아닌 것을 제거 </a:t>
            </a:r>
            <a:r>
              <a:rPr lang="en-US" altLang="ko-KR" sz="1600" dirty="0" smtClean="0"/>
              <a:t>( </a:t>
            </a:r>
            <a:r>
              <a:rPr lang="ko-KR" altLang="en-US" sz="1600" dirty="0" err="1" smtClean="0"/>
              <a:t>보이스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코드 정규화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- 4</a:t>
            </a:r>
            <a:r>
              <a:rPr lang="ko-KR" altLang="en-US" sz="1600" dirty="0" smtClean="0"/>
              <a:t>정규화 </a:t>
            </a:r>
            <a:r>
              <a:rPr lang="en-US" altLang="ko-KR" sz="1600" dirty="0" smtClean="0"/>
              <a:t>: </a:t>
            </a:r>
            <a:r>
              <a:rPr lang="ko-KR" altLang="en-US" sz="1600" b="1" dirty="0" err="1" smtClean="0"/>
              <a:t>다</a:t>
            </a:r>
            <a:r>
              <a:rPr lang="ko-KR" altLang="en-US" sz="1600" dirty="0" err="1" smtClean="0"/>
              <a:t>치종속</a:t>
            </a:r>
            <a:r>
              <a:rPr lang="ko-KR" altLang="en-US" sz="1600" dirty="0" smtClean="0"/>
              <a:t> 제거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- 5</a:t>
            </a:r>
            <a:r>
              <a:rPr lang="ko-KR" altLang="en-US" sz="1600" dirty="0" smtClean="0"/>
              <a:t>정규화 </a:t>
            </a:r>
            <a:r>
              <a:rPr lang="en-US" altLang="ko-KR" sz="1600" dirty="0" smtClean="0"/>
              <a:t>: </a:t>
            </a:r>
            <a:r>
              <a:rPr lang="ko-KR" altLang="en-US" sz="1600" b="1" dirty="0" smtClean="0"/>
              <a:t>조</a:t>
            </a:r>
            <a:r>
              <a:rPr lang="ko-KR" altLang="en-US" sz="1600" dirty="0" smtClean="0"/>
              <a:t>인종속 제거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결정자 </a:t>
            </a:r>
            <a:r>
              <a:rPr lang="en-US" altLang="ko-KR" sz="1600" dirty="0" smtClean="0"/>
              <a:t>-&gt; </a:t>
            </a:r>
            <a:r>
              <a:rPr lang="ko-KR" altLang="en-US" sz="1600" dirty="0" err="1" smtClean="0"/>
              <a:t>종속자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5400000">
            <a:off x="5572132" y="428604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43570" y="21429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테이블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500298" y="857232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28728" y="1142984"/>
            <a:ext cx="74512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삽입이상</a:t>
            </a:r>
            <a:r>
              <a:rPr lang="en-US" altLang="ko-KR" sz="1400" dirty="0" smtClean="0"/>
              <a:t>(insert) : </a:t>
            </a:r>
            <a:r>
              <a:rPr lang="ko-KR" altLang="en-US" sz="1400" dirty="0" smtClean="0"/>
              <a:t>데이터 삽입 시 의도하지 않는 값들로 인해 </a:t>
            </a:r>
            <a:r>
              <a:rPr lang="en-US" altLang="ko-KR" sz="1400" dirty="0" smtClean="0"/>
              <a:t>insert</a:t>
            </a:r>
            <a:r>
              <a:rPr lang="ko-KR" altLang="en-US" sz="1400" dirty="0" smtClean="0"/>
              <a:t>가 되지 않는 현상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-</a:t>
            </a:r>
            <a:r>
              <a:rPr lang="ko-KR" altLang="en-US" sz="1400" dirty="0" smtClean="0"/>
              <a:t>변경이상</a:t>
            </a:r>
            <a:r>
              <a:rPr lang="en-US" altLang="ko-KR" sz="1400" dirty="0" smtClean="0"/>
              <a:t>(update) : </a:t>
            </a:r>
            <a:r>
              <a:rPr lang="en-US" altLang="ko-KR" sz="1400" dirty="0" err="1" smtClean="0"/>
              <a:t>tuple</a:t>
            </a:r>
            <a:r>
              <a:rPr lang="en-US" altLang="ko-KR" sz="1400" dirty="0" smtClean="0"/>
              <a:t>(recode)</a:t>
            </a:r>
            <a:r>
              <a:rPr lang="ko-KR" altLang="en-US" sz="1400" dirty="0" smtClean="0"/>
              <a:t>의 컬럼 값을 변경하는데 일부 레코드만 변경되어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</a:t>
            </a:r>
            <a:r>
              <a:rPr lang="ko-KR" altLang="en-US" sz="1400" dirty="0" smtClean="0"/>
              <a:t>데이터가 </a:t>
            </a:r>
            <a:r>
              <a:rPr lang="ko-KR" altLang="en-US" sz="1400" dirty="0" err="1" smtClean="0"/>
              <a:t>불일치하는</a:t>
            </a:r>
            <a:r>
              <a:rPr lang="ko-KR" altLang="en-US" sz="1400" dirty="0" smtClean="0"/>
              <a:t> 현상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 smtClean="0"/>
              <a:t>삭제이상</a:t>
            </a:r>
            <a:r>
              <a:rPr lang="en-US" altLang="ko-KR" sz="1400" dirty="0" smtClean="0"/>
              <a:t>(delete) : </a:t>
            </a:r>
            <a:r>
              <a:rPr lang="ko-KR" altLang="en-US" sz="1400" dirty="0" smtClean="0"/>
              <a:t>하나의 레코드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튜플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삭제할 때 다른 </a:t>
            </a:r>
            <a:r>
              <a:rPr lang="ko-KR" altLang="en-US" sz="1400" dirty="0" err="1" smtClean="0"/>
              <a:t>컬럼의</a:t>
            </a:r>
            <a:r>
              <a:rPr lang="ko-KR" altLang="en-US" sz="1400" dirty="0" smtClean="0"/>
              <a:t> 값도 함께 삭제되는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현상</a:t>
            </a:r>
            <a:endParaRPr lang="en-US" altLang="ko-KR" sz="1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2643182"/>
            <a:ext cx="679732" cy="766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직선 화살표 연결선 12"/>
          <p:cNvCxnSpPr/>
          <p:nvPr/>
        </p:nvCxnSpPr>
        <p:spPr>
          <a:xfrm>
            <a:off x="2500298" y="2571744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16200000" flipV="1">
            <a:off x="821505" y="6036487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2910" y="6286520"/>
            <a:ext cx="3381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의미있는</a:t>
            </a:r>
            <a:r>
              <a:rPr lang="ko-KR" altLang="en-US" sz="1200" dirty="0" smtClean="0"/>
              <a:t> 레코드를 </a:t>
            </a:r>
            <a:r>
              <a:rPr lang="ko-KR" altLang="en-US" sz="1200" dirty="0" err="1" smtClean="0"/>
              <a:t>검색하기위해</a:t>
            </a:r>
            <a:r>
              <a:rPr lang="ko-KR" altLang="en-US" sz="1200" dirty="0" smtClean="0"/>
              <a:t> 사용되는 값 </a:t>
            </a:r>
            <a:endParaRPr lang="ko-KR" altLang="en-US" sz="1200" dirty="0"/>
          </a:p>
        </p:txBody>
      </p:sp>
      <p:cxnSp>
        <p:nvCxnSpPr>
          <p:cNvPr id="18" name="직선 화살표 연결선 17"/>
          <p:cNvCxnSpPr/>
          <p:nvPr/>
        </p:nvCxnSpPr>
        <p:spPr>
          <a:xfrm rot="10800000" flipV="1">
            <a:off x="2143108" y="564357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26306" y="550945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비교 당하는 값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406579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무정규</a:t>
            </a:r>
            <a:r>
              <a:rPr lang="ko-KR" altLang="en-US" sz="1400" dirty="0" smtClean="0"/>
              <a:t> 테이블</a:t>
            </a:r>
            <a:endParaRPr lang="ko-KR" altLang="en-US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 rot="5400000">
            <a:off x="750067" y="89295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1472" y="1071546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1NF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>
            <a:off x="1000100" y="857232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14480" y="642918"/>
            <a:ext cx="52758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도메인의 </a:t>
            </a:r>
            <a:r>
              <a:rPr lang="ko-KR" altLang="en-US" sz="1400" dirty="0" err="1" smtClean="0"/>
              <a:t>원자성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컬럼에는</a:t>
            </a:r>
            <a:r>
              <a:rPr lang="ko-KR" altLang="en-US" sz="1400" dirty="0" smtClean="0"/>
              <a:t> 값이 하나만 들어갈 수 있도록 설정</a:t>
            </a:r>
            <a:endParaRPr lang="en-US" altLang="ko-KR" sz="1400" dirty="0" smtClean="0"/>
          </a:p>
          <a:p>
            <a:r>
              <a:rPr lang="en-US" altLang="ko-KR" sz="1400" dirty="0" smtClean="0"/>
              <a:t>Null</a:t>
            </a:r>
            <a:r>
              <a:rPr lang="ko-KR" altLang="en-US" sz="1400" dirty="0" smtClean="0"/>
              <a:t>을 포함하지 않도록 만든다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반복속성을 줄인다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000232" y="1714488"/>
          <a:ext cx="278608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521"/>
                <a:gridCol w="696521"/>
                <a:gridCol w="1393041"/>
              </a:tblGrid>
              <a:tr h="1508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취미</a:t>
                      </a:r>
                      <a:endParaRPr lang="ko-KR" altLang="en-US" sz="1000" dirty="0"/>
                    </a:p>
                  </a:txBody>
                  <a:tcPr/>
                </a:tc>
              </a:tr>
              <a:tr h="150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김선경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게임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축구감상</a:t>
                      </a:r>
                      <a:endParaRPr lang="ko-KR" altLang="en-US" sz="1000" dirty="0"/>
                    </a:p>
                  </a:txBody>
                  <a:tcPr/>
                </a:tc>
              </a:tr>
              <a:tr h="150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홍찬영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마술</a:t>
                      </a:r>
                      <a:endParaRPr lang="ko-KR" altLang="en-US" sz="1000" dirty="0"/>
                    </a:p>
                  </a:txBody>
                  <a:tcPr/>
                </a:tc>
              </a:tr>
              <a:tr h="150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장용석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독서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게임</a:t>
                      </a:r>
                      <a:endParaRPr lang="ko-KR" altLang="en-US" sz="1000" dirty="0"/>
                    </a:p>
                  </a:txBody>
                  <a:tcPr/>
                </a:tc>
              </a:tr>
              <a:tr h="150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홍지성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직선 화살표 연결선 13"/>
          <p:cNvCxnSpPr/>
          <p:nvPr/>
        </p:nvCxnSpPr>
        <p:spPr>
          <a:xfrm rot="5400000">
            <a:off x="2536017" y="3107529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16200000" flipH="1">
            <a:off x="4000496" y="3071810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714480" y="3429000"/>
          <a:ext cx="139304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521"/>
                <a:gridCol w="696521"/>
              </a:tblGrid>
              <a:tr h="190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/>
                </a:tc>
              </a:tr>
              <a:tr h="1902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김선경</a:t>
                      </a:r>
                      <a:endParaRPr lang="ko-KR" altLang="en-US" sz="1000" dirty="0"/>
                    </a:p>
                  </a:txBody>
                  <a:tcPr/>
                </a:tc>
              </a:tr>
              <a:tr h="1902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홍찬영</a:t>
                      </a:r>
                      <a:endParaRPr lang="ko-KR" altLang="en-US" sz="100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장용석</a:t>
                      </a:r>
                      <a:endParaRPr lang="ko-KR" altLang="en-US" sz="100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홍지성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857620" y="3429000"/>
          <a:ext cx="208956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521"/>
                <a:gridCol w="1393041"/>
              </a:tblGrid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취미</a:t>
                      </a:r>
                      <a:endParaRPr lang="ko-KR" altLang="en-US" sz="100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게임</a:t>
                      </a:r>
                      <a:endParaRPr lang="ko-KR" altLang="en-US" sz="100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축구감상</a:t>
                      </a:r>
                      <a:endParaRPr lang="ko-KR" altLang="en-US" sz="100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마술</a:t>
                      </a:r>
                      <a:endParaRPr lang="ko-KR" altLang="en-US" sz="100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독서</a:t>
                      </a:r>
                      <a:endParaRPr lang="ko-KR" altLang="en-US" sz="100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게임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직선 화살표 연결선 19"/>
          <p:cNvCxnSpPr/>
          <p:nvPr/>
        </p:nvCxnSpPr>
        <p:spPr>
          <a:xfrm rot="10800000">
            <a:off x="4500562" y="2786058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14942" y="2643182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null</a:t>
            </a:r>
            <a:r>
              <a:rPr lang="ko-KR" altLang="en-US" sz="1200" dirty="0" smtClean="0"/>
              <a:t>가짐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/>
          <p:nvPr/>
        </p:nvCxnSpPr>
        <p:spPr>
          <a:xfrm rot="10800000" flipV="1">
            <a:off x="4714876" y="2000240"/>
            <a:ext cx="50006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14942" y="1857364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도메인의 </a:t>
            </a:r>
            <a:r>
              <a:rPr lang="ko-KR" altLang="en-US" sz="1200" dirty="0" err="1" smtClean="0"/>
              <a:t>원자성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 rot="10800000">
            <a:off x="4714876" y="2143116"/>
            <a:ext cx="57150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rot="10800000" flipV="1">
            <a:off x="4714876" y="2500306"/>
            <a:ext cx="57150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14942" y="236618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중복속성존재</a:t>
            </a:r>
            <a:endParaRPr lang="ko-KR" altLang="en-US" sz="1200" dirty="0"/>
          </a:p>
        </p:txBody>
      </p:sp>
      <p:cxnSp>
        <p:nvCxnSpPr>
          <p:cNvPr id="33" name="직선 화살표 연결선 32"/>
          <p:cNvCxnSpPr/>
          <p:nvPr/>
        </p:nvCxnSpPr>
        <p:spPr>
          <a:xfrm rot="5400000">
            <a:off x="4429124" y="5000636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5429256" y="5000636"/>
            <a:ext cx="92869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3929058" y="5286388"/>
          <a:ext cx="164307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92"/>
                <a:gridCol w="1095382"/>
              </a:tblGrid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취미번호</a:t>
                      </a:r>
                      <a:endParaRPr lang="ko-KR" altLang="en-US" sz="100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</a:tr>
              <a:tr h="2390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5857884" y="5357826"/>
          <a:ext cx="208956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521"/>
                <a:gridCol w="1393041"/>
              </a:tblGrid>
              <a:tr h="1724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취미번호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취미명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게임</a:t>
                      </a:r>
                      <a:endParaRPr lang="ko-KR" altLang="en-US" sz="100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축구감상</a:t>
                      </a:r>
                      <a:endParaRPr lang="ko-KR" altLang="en-US" sz="100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마술</a:t>
                      </a:r>
                      <a:endParaRPr lang="ko-KR" altLang="en-US" sz="1000" dirty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독서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285728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1NF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928662" y="804430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</a:t>
            </a:r>
            <a:r>
              <a:rPr lang="en-US" altLang="ko-KR" sz="1600" dirty="0" smtClean="0"/>
              <a:t>NF</a:t>
            </a:r>
            <a:endParaRPr lang="ko-KR" altLang="en-US" sz="1600" dirty="0"/>
          </a:p>
        </p:txBody>
      </p:sp>
      <p:cxnSp>
        <p:nvCxnSpPr>
          <p:cNvPr id="7" name="직선 화살표 연결선 6"/>
          <p:cNvCxnSpPr>
            <a:stCxn id="4" idx="2"/>
            <a:endCxn id="5" idx="0"/>
          </p:cNvCxnSpPr>
          <p:nvPr/>
        </p:nvCxnSpPr>
        <p:spPr>
          <a:xfrm rot="5400000">
            <a:off x="1117671" y="714356"/>
            <a:ext cx="1801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10800000">
            <a:off x="1285852" y="64291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71604" y="447240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부분함수종속 제거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71472" y="2714620"/>
            <a:ext cx="59458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완전함수종속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PK</a:t>
            </a:r>
            <a:r>
              <a:rPr lang="ko-KR" altLang="en-US" sz="1400" dirty="0" smtClean="0"/>
              <a:t>를 모두 사용해야만 의미있는 값을 조회할 수 있는 것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번호와 아이디를 모두 사용하여야만 </a:t>
            </a:r>
            <a:r>
              <a:rPr lang="ko-KR" altLang="en-US" sz="1400" dirty="0" err="1" smtClean="0"/>
              <a:t>의미있는</a:t>
            </a:r>
            <a:r>
              <a:rPr lang="ko-KR" altLang="en-US" sz="1400" dirty="0" smtClean="0"/>
              <a:t> 예약일자를 검색</a:t>
            </a:r>
            <a:endParaRPr lang="en-US" altLang="ko-KR" sz="1400" dirty="0" smtClean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714348" y="1500174"/>
          <a:ext cx="278608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521"/>
                <a:gridCol w="660801"/>
                <a:gridCol w="1428762"/>
              </a:tblGrid>
              <a:tr h="1508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아이디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예약일자</a:t>
                      </a:r>
                      <a:endParaRPr lang="ko-KR" altLang="en-US" sz="1000" dirty="0"/>
                    </a:p>
                  </a:txBody>
                  <a:tcPr/>
                </a:tc>
              </a:tr>
              <a:tr h="150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kim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오늘</a:t>
                      </a:r>
                      <a:endParaRPr lang="ko-KR" altLang="en-US" sz="1000" dirty="0"/>
                    </a:p>
                  </a:txBody>
                  <a:tcPr/>
                </a:tc>
              </a:tr>
              <a:tr h="150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err="1" smtClean="0"/>
                        <a:t>kim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내일</a:t>
                      </a:r>
                      <a:endParaRPr lang="ko-KR" altLang="en-US" sz="1000" dirty="0"/>
                    </a:p>
                  </a:txBody>
                  <a:tcPr/>
                </a:tc>
              </a:tr>
              <a:tr h="150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lee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오늘</a:t>
                      </a:r>
                      <a:endParaRPr lang="ko-KR" altLang="en-US" sz="1000" dirty="0"/>
                    </a:p>
                  </a:txBody>
                  <a:tcPr/>
                </a:tc>
              </a:tr>
              <a:tr h="150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err="1" smtClean="0"/>
                        <a:t>kang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오늘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219177" y="1698611"/>
            <a:ext cx="428628" cy="15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928794" y="1689085"/>
            <a:ext cx="428628" cy="15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6783" y="4857760"/>
            <a:ext cx="65469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부분함수종속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PK</a:t>
            </a:r>
            <a:r>
              <a:rPr lang="ko-KR" altLang="en-US" sz="1400" dirty="0" smtClean="0"/>
              <a:t>중 하나의 </a:t>
            </a:r>
            <a:r>
              <a:rPr lang="ko-KR" altLang="en-US" sz="1400" dirty="0" err="1" smtClean="0"/>
              <a:t>컬럼만</a:t>
            </a:r>
            <a:r>
              <a:rPr lang="ko-KR" altLang="en-US" sz="1400" dirty="0" smtClean="0"/>
              <a:t> 사용하여 의미있는 값을 조회할 수 있는 것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아이디만 사용해도 </a:t>
            </a:r>
            <a:r>
              <a:rPr lang="ko-KR" altLang="en-US" sz="1400" dirty="0" err="1" smtClean="0"/>
              <a:t>의미있는</a:t>
            </a:r>
            <a:r>
              <a:rPr lang="ko-KR" altLang="en-US" sz="1400" dirty="0" smtClean="0"/>
              <a:t> 예약일자를 검색</a:t>
            </a:r>
            <a:endParaRPr lang="en-US" altLang="ko-KR" sz="1400" dirty="0" smtClean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928662" y="3643314"/>
          <a:ext cx="278608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521"/>
                <a:gridCol w="660801"/>
                <a:gridCol w="1428762"/>
              </a:tblGrid>
              <a:tr h="1508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아이디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예약일자</a:t>
                      </a:r>
                      <a:endParaRPr lang="ko-KR" altLang="en-US" sz="1000" dirty="0"/>
                    </a:p>
                  </a:txBody>
                  <a:tcPr/>
                </a:tc>
              </a:tr>
              <a:tr h="150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kim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오늘</a:t>
                      </a:r>
                      <a:endParaRPr lang="ko-KR" altLang="en-US" sz="1000" dirty="0"/>
                    </a:p>
                  </a:txBody>
                  <a:tcPr/>
                </a:tc>
              </a:tr>
              <a:tr h="150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err="1" smtClean="0"/>
                        <a:t>kim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내일</a:t>
                      </a:r>
                      <a:endParaRPr lang="ko-KR" altLang="en-US" sz="1000" dirty="0"/>
                    </a:p>
                  </a:txBody>
                  <a:tcPr/>
                </a:tc>
              </a:tr>
              <a:tr h="150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lee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오늘</a:t>
                      </a:r>
                      <a:endParaRPr lang="ko-KR" altLang="en-US" sz="1000" dirty="0"/>
                    </a:p>
                  </a:txBody>
                  <a:tcPr/>
                </a:tc>
              </a:tr>
              <a:tr h="150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err="1" smtClean="0"/>
                        <a:t>kang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오늘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직선 연결선 17"/>
          <p:cNvCxnSpPr/>
          <p:nvPr/>
        </p:nvCxnSpPr>
        <p:spPr>
          <a:xfrm>
            <a:off x="1004863" y="3841751"/>
            <a:ext cx="428628" cy="15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714480" y="3832225"/>
            <a:ext cx="428628" cy="15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28662" y="352412"/>
          <a:ext cx="500066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326"/>
                <a:gridCol w="853624"/>
                <a:gridCol w="714380"/>
                <a:gridCol w="714380"/>
                <a:gridCol w="571504"/>
                <a:gridCol w="1214451"/>
              </a:tblGrid>
              <a:tr h="1508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상품코드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단가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수량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주문일자</a:t>
                      </a:r>
                      <a:endParaRPr lang="ko-KR" altLang="en-US" sz="1000" dirty="0"/>
                    </a:p>
                  </a:txBody>
                  <a:tcPr/>
                </a:tc>
              </a:tr>
              <a:tr h="150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kb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키보드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10000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오늘</a:t>
                      </a:r>
                      <a:endParaRPr lang="ko-KR" altLang="en-US" sz="1000" dirty="0"/>
                    </a:p>
                  </a:txBody>
                  <a:tcPr/>
                </a:tc>
              </a:tr>
              <a:tr h="150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/>
                        <a:t>kb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키보드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10000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어제</a:t>
                      </a:r>
                      <a:endParaRPr lang="ko-KR" altLang="en-US" sz="1000" dirty="0"/>
                    </a:p>
                  </a:txBody>
                  <a:tcPr/>
                </a:tc>
              </a:tr>
              <a:tr h="150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/>
                        <a:t>mouse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마우스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5000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어제</a:t>
                      </a:r>
                      <a:endParaRPr lang="ko-KR" altLang="en-US" sz="1000" dirty="0"/>
                    </a:p>
                  </a:txBody>
                  <a:tcPr/>
                </a:tc>
              </a:tr>
              <a:tr h="150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/>
                        <a:t>Kb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키보드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오늘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1009626" y="555603"/>
            <a:ext cx="428628" cy="15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847830" y="552428"/>
            <a:ext cx="428628" cy="15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00100" y="1714488"/>
            <a:ext cx="3756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상품명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단가는 상품코드에 </a:t>
            </a:r>
            <a:r>
              <a:rPr lang="ko-KR" altLang="en-US" sz="1200" b="1" dirty="0" smtClean="0"/>
              <a:t>부분함수 종속</a:t>
            </a:r>
            <a:r>
              <a:rPr lang="ko-KR" altLang="en-US" sz="1200" dirty="0" smtClean="0"/>
              <a:t> 되어있다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 rot="5400000">
            <a:off x="1607323" y="1750207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071934" y="1714488"/>
            <a:ext cx="928694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42910" y="2281238"/>
          <a:ext cx="357190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326"/>
                <a:gridCol w="853624"/>
                <a:gridCol w="571504"/>
                <a:gridCol w="1214451"/>
              </a:tblGrid>
              <a:tr h="1508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상품코드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수량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주문일자</a:t>
                      </a:r>
                      <a:endParaRPr lang="ko-KR" altLang="en-US" sz="1000" dirty="0"/>
                    </a:p>
                  </a:txBody>
                  <a:tcPr/>
                </a:tc>
              </a:tr>
              <a:tr h="150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kb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오늘</a:t>
                      </a:r>
                      <a:endParaRPr lang="ko-KR" altLang="en-US" sz="1000" dirty="0"/>
                    </a:p>
                  </a:txBody>
                  <a:tcPr/>
                </a:tc>
              </a:tr>
              <a:tr h="150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/>
                        <a:t>kb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어제</a:t>
                      </a:r>
                      <a:endParaRPr lang="ko-KR" altLang="en-US" sz="1000" dirty="0"/>
                    </a:p>
                  </a:txBody>
                  <a:tcPr/>
                </a:tc>
              </a:tr>
              <a:tr h="150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/>
                        <a:t>mouse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어제</a:t>
                      </a:r>
                      <a:endParaRPr lang="ko-KR" altLang="en-US" sz="1000" dirty="0"/>
                    </a:p>
                  </a:txBody>
                  <a:tcPr/>
                </a:tc>
              </a:tr>
              <a:tr h="150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/>
                        <a:t>Kb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오늘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4929190" y="2357430"/>
          <a:ext cx="228238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624"/>
                <a:gridCol w="714380"/>
                <a:gridCol w="714380"/>
              </a:tblGrid>
              <a:tr h="1508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상품코드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상품명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단가</a:t>
                      </a:r>
                      <a:endParaRPr lang="ko-KR" altLang="en-US" sz="1000" dirty="0"/>
                    </a:p>
                  </a:txBody>
                  <a:tcPr/>
                </a:tc>
              </a:tr>
              <a:tr h="150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kb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키보드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10000</a:t>
                      </a:r>
                      <a:endParaRPr lang="ko-KR" altLang="en-US" sz="1000" dirty="0"/>
                    </a:p>
                  </a:txBody>
                  <a:tcPr/>
                </a:tc>
              </a:tr>
              <a:tr h="150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/>
                        <a:t>mouse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마우스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5000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785786" y="2498718"/>
            <a:ext cx="428628" cy="15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072066" y="2570156"/>
            <a:ext cx="428628" cy="15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1472" y="3929066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2NF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71472" y="4447768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3NF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>
            <a:stCxn id="16" idx="2"/>
            <a:endCxn id="17" idx="0"/>
          </p:cNvCxnSpPr>
          <p:nvPr/>
        </p:nvCxnSpPr>
        <p:spPr>
          <a:xfrm rot="5400000">
            <a:off x="760481" y="4357694"/>
            <a:ext cx="1801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10800000">
            <a:off x="928662" y="4286256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14414" y="4090578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이</a:t>
            </a:r>
            <a:r>
              <a:rPr lang="ko-KR" altLang="en-US" sz="1600" dirty="0"/>
              <a:t>행</a:t>
            </a:r>
            <a:r>
              <a:rPr lang="ko-KR" altLang="en-US" sz="1600" dirty="0" smtClean="0"/>
              <a:t>함수종속 제거</a:t>
            </a:r>
            <a:endParaRPr lang="ko-KR" altLang="en-US" sz="1600" dirty="0"/>
          </a:p>
        </p:txBody>
      </p:sp>
      <p:cxnSp>
        <p:nvCxnSpPr>
          <p:cNvPr id="22" name="직선 화살표 연결선 21"/>
          <p:cNvCxnSpPr/>
          <p:nvPr/>
        </p:nvCxnSpPr>
        <p:spPr>
          <a:xfrm rot="10800000">
            <a:off x="1857356" y="4429132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85984" y="4572008"/>
            <a:ext cx="4330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일반컬럼으로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의미있는</a:t>
            </a:r>
            <a:r>
              <a:rPr lang="ko-KR" altLang="en-US" sz="1400" dirty="0" smtClean="0"/>
              <a:t> 레코드를 검색할 수 있는 것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857224" y="4995882"/>
          <a:ext cx="414340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/>
                <a:gridCol w="785818"/>
                <a:gridCol w="785818"/>
                <a:gridCol w="1081571"/>
                <a:gridCol w="704381"/>
              </a:tblGrid>
              <a:tr h="1508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아이디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고객명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주문일자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배송일자</a:t>
                      </a:r>
                      <a:endParaRPr lang="ko-KR" altLang="en-US" sz="1000" dirty="0"/>
                    </a:p>
                  </a:txBody>
                  <a:tcPr/>
                </a:tc>
              </a:tr>
              <a:tr h="150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Hong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홍찬영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오늘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내일</a:t>
                      </a:r>
                      <a:endParaRPr lang="ko-KR" altLang="en-US" sz="1000" dirty="0"/>
                    </a:p>
                  </a:txBody>
                  <a:tcPr/>
                </a:tc>
              </a:tr>
              <a:tr h="150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/>
                        <a:t>Hong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홍찬영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오늘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새벽</a:t>
                      </a:r>
                      <a:endParaRPr lang="ko-KR" altLang="en-US" sz="1000" dirty="0"/>
                    </a:p>
                  </a:txBody>
                  <a:tcPr/>
                </a:tc>
              </a:tr>
              <a:tr h="150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/>
                        <a:t>Kim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김다영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어제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오늘</a:t>
                      </a:r>
                      <a:endParaRPr lang="ko-KR" altLang="en-US" sz="1000" dirty="0"/>
                    </a:p>
                  </a:txBody>
                  <a:tcPr/>
                </a:tc>
              </a:tr>
              <a:tr h="150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/>
                        <a:t>Kim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김다영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오늘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내일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직선 연결선 24"/>
          <p:cNvCxnSpPr/>
          <p:nvPr/>
        </p:nvCxnSpPr>
        <p:spPr>
          <a:xfrm>
            <a:off x="947712" y="5205424"/>
            <a:ext cx="428628" cy="15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00166" y="6215082"/>
            <a:ext cx="2863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아이디로 이행함수종속 발생한다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14348" y="330387"/>
          <a:ext cx="414340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/>
                <a:gridCol w="785818"/>
                <a:gridCol w="785818"/>
                <a:gridCol w="1081571"/>
                <a:gridCol w="704381"/>
              </a:tblGrid>
              <a:tr h="1508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아이디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고객명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주문일자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배송일자</a:t>
                      </a:r>
                      <a:endParaRPr lang="ko-KR" altLang="en-US" sz="1000" dirty="0"/>
                    </a:p>
                  </a:txBody>
                  <a:tcPr/>
                </a:tc>
              </a:tr>
              <a:tr h="150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Hong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홍찬영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오늘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내일</a:t>
                      </a:r>
                      <a:endParaRPr lang="ko-KR" altLang="en-US" sz="1000" dirty="0"/>
                    </a:p>
                  </a:txBody>
                  <a:tcPr/>
                </a:tc>
              </a:tr>
              <a:tr h="150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/>
                        <a:t>Hong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홍찬영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오늘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새벽</a:t>
                      </a:r>
                      <a:endParaRPr lang="ko-KR" altLang="en-US" sz="1000" dirty="0"/>
                    </a:p>
                  </a:txBody>
                  <a:tcPr/>
                </a:tc>
              </a:tr>
              <a:tr h="150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/>
                        <a:t>Kim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김다영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어제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오늘</a:t>
                      </a:r>
                      <a:endParaRPr lang="ko-KR" altLang="en-US" sz="1000" dirty="0"/>
                    </a:p>
                  </a:txBody>
                  <a:tcPr/>
                </a:tc>
              </a:tr>
              <a:tr h="150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/>
                        <a:t>Kim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김다영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오늘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내일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804836" y="539929"/>
            <a:ext cx="428628" cy="15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290" y="1549587"/>
            <a:ext cx="2863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아이디로 이행함수종속 발생한다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rot="10800000" flipV="1">
            <a:off x="1214414" y="1571612"/>
            <a:ext cx="78581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929058" y="1643050"/>
            <a:ext cx="92869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357158" y="2138362"/>
          <a:ext cx="335758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/>
                <a:gridCol w="785818"/>
                <a:gridCol w="1081571"/>
                <a:gridCol w="704381"/>
              </a:tblGrid>
              <a:tr h="1508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아이디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주문일자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배송일자</a:t>
                      </a:r>
                      <a:endParaRPr lang="ko-KR" altLang="en-US" sz="1000" dirty="0"/>
                    </a:p>
                  </a:txBody>
                  <a:tcPr/>
                </a:tc>
              </a:tr>
              <a:tr h="150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Hong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오늘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내일</a:t>
                      </a:r>
                      <a:endParaRPr lang="ko-KR" altLang="en-US" sz="1000" dirty="0"/>
                    </a:p>
                  </a:txBody>
                  <a:tcPr/>
                </a:tc>
              </a:tr>
              <a:tr h="150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/>
                        <a:t>Hong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오늘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새벽</a:t>
                      </a:r>
                      <a:endParaRPr lang="ko-KR" altLang="en-US" sz="1000" dirty="0"/>
                    </a:p>
                  </a:txBody>
                  <a:tcPr/>
                </a:tc>
              </a:tr>
              <a:tr h="150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/>
                        <a:t>Kim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어제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오늘</a:t>
                      </a:r>
                      <a:endParaRPr lang="ko-KR" altLang="en-US" sz="1000" dirty="0"/>
                    </a:p>
                  </a:txBody>
                  <a:tcPr/>
                </a:tc>
              </a:tr>
              <a:tr h="150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/>
                        <a:t>Kim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오늘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내일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714876" y="2143116"/>
          <a:ext cx="157163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8"/>
                <a:gridCol w="785818"/>
              </a:tblGrid>
              <a:tr h="1508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아이디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고객명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150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Hong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홍찬영</a:t>
                      </a:r>
                      <a:endParaRPr lang="ko-KR" altLang="en-US" sz="1000" dirty="0"/>
                    </a:p>
                  </a:txBody>
                  <a:tcPr/>
                </a:tc>
              </a:tr>
              <a:tr h="150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/>
                        <a:t>Kim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김다영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500034" y="2355842"/>
            <a:ext cx="428628" cy="15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786314" y="2355842"/>
            <a:ext cx="428628" cy="15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498</Words>
  <Application>Microsoft Office PowerPoint</Application>
  <PresentationFormat>화면 슬라이드 쇼(4:3)</PresentationFormat>
  <Paragraphs>278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12</cp:revision>
  <dcterms:created xsi:type="dcterms:W3CDTF">2023-08-22T06:18:21Z</dcterms:created>
  <dcterms:modified xsi:type="dcterms:W3CDTF">2023-08-22T07:36:36Z</dcterms:modified>
</cp:coreProperties>
</file>