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302" r:id="rId6"/>
    <p:sldId id="303" r:id="rId7"/>
    <p:sldId id="306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304" r:id="rId16"/>
    <p:sldId id="30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7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93" autoAdjust="0"/>
    <p:restoredTop sz="94444" autoAdjust="0"/>
  </p:normalViewPr>
  <p:slideViewPr>
    <p:cSldViewPr>
      <p:cViewPr>
        <p:scale>
          <a:sx n="125" d="100"/>
          <a:sy n="125" d="100"/>
        </p:scale>
        <p:origin x="-147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2F18-FD95-4ED3-A624-F6543F9431B6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gif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728"/>
            <a:ext cx="8773750" cy="6230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604" y="128586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형상관리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04" y="322118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2023.04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43455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wooshin.kwak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284" y="1844824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en-US" altLang="ko-KR" sz="2000" b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en-US" altLang="ko-KR" sz="20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3-2.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>
                <a:solidFill>
                  <a:schemeClr val="bg1"/>
                </a:solidFill>
              </a:rPr>
              <a:t>step2 – </a:t>
            </a:r>
            <a:r>
              <a:rPr lang="ko-KR" altLang="en-US" sz="1600" b="1" dirty="0">
                <a:solidFill>
                  <a:schemeClr val="bg1"/>
                </a:solidFill>
              </a:rPr>
              <a:t>사용정책 선택</a:t>
            </a:r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052736"/>
            <a:ext cx="6624737" cy="46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1763688" y="3539517"/>
            <a:ext cx="28083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3-2.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>
                <a:solidFill>
                  <a:schemeClr val="bg1"/>
                </a:solidFill>
              </a:rPr>
              <a:t>step3 – </a:t>
            </a:r>
            <a:r>
              <a:rPr lang="ko-KR" altLang="en-US" sz="1600" b="1" dirty="0">
                <a:solidFill>
                  <a:schemeClr val="bg1"/>
                </a:solidFill>
              </a:rPr>
              <a:t>가입 </a:t>
            </a:r>
            <a:r>
              <a:rPr lang="ko-KR" altLang="en-US" sz="1600" b="1" dirty="0" err="1">
                <a:solidFill>
                  <a:schemeClr val="bg1"/>
                </a:solidFill>
              </a:rPr>
              <a:t>이메일</a:t>
            </a:r>
            <a:r>
              <a:rPr lang="ko-KR" altLang="en-US" sz="1600" b="1" dirty="0">
                <a:solidFill>
                  <a:schemeClr val="bg1"/>
                </a:solidFill>
              </a:rPr>
              <a:t> 확인</a:t>
            </a:r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052736"/>
            <a:ext cx="6624737" cy="46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1763688" y="3539517"/>
            <a:ext cx="28083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3-2.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>
                <a:solidFill>
                  <a:schemeClr val="bg1"/>
                </a:solidFill>
              </a:rPr>
              <a:t>step3 – </a:t>
            </a:r>
            <a:r>
              <a:rPr lang="ko-KR" altLang="en-US" sz="1600" b="1" dirty="0">
                <a:solidFill>
                  <a:schemeClr val="bg1"/>
                </a:solidFill>
              </a:rPr>
              <a:t>가입 </a:t>
            </a:r>
            <a:r>
              <a:rPr lang="ko-KR" altLang="en-US" sz="1600" b="1" dirty="0" err="1">
                <a:solidFill>
                  <a:schemeClr val="bg1"/>
                </a:solidFill>
              </a:rPr>
              <a:t>이메일</a:t>
            </a:r>
            <a:r>
              <a:rPr lang="ko-KR" altLang="en-US" sz="1600" b="1" dirty="0">
                <a:solidFill>
                  <a:schemeClr val="bg1"/>
                </a:solidFill>
              </a:rPr>
              <a:t> 확인</a:t>
            </a:r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763688" y="3539517"/>
            <a:ext cx="28083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268760"/>
            <a:ext cx="8316416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3429000"/>
            <a:ext cx="691276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67544" y="3405554"/>
            <a:ext cx="12961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3-2.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>
                <a:solidFill>
                  <a:schemeClr val="bg1"/>
                </a:solidFill>
              </a:rPr>
              <a:t>step3 – </a:t>
            </a:r>
            <a:r>
              <a:rPr lang="ko-KR" altLang="en-US" sz="1600" b="1" dirty="0">
                <a:solidFill>
                  <a:schemeClr val="bg1"/>
                </a:solidFill>
              </a:rPr>
              <a:t>가입 </a:t>
            </a:r>
            <a:r>
              <a:rPr lang="ko-KR" altLang="en-US" sz="1600" b="1" dirty="0" err="1">
                <a:solidFill>
                  <a:schemeClr val="bg1"/>
                </a:solidFill>
              </a:rPr>
              <a:t>이메일</a:t>
            </a:r>
            <a:r>
              <a:rPr lang="ko-KR" altLang="en-US" sz="1600" b="1" dirty="0">
                <a:solidFill>
                  <a:schemeClr val="bg1"/>
                </a:solidFill>
              </a:rPr>
              <a:t> 확인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완료</a:t>
            </a:r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9" y="1124743"/>
            <a:ext cx="8118102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3429000"/>
            <a:ext cx="5112569" cy="26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1259632" y="5301208"/>
            <a:ext cx="7200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00682" y="4448835"/>
            <a:ext cx="10081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3-3. repository</a:t>
            </a:r>
            <a:r>
              <a:rPr lang="ko-KR" altLang="en-US" sz="1600" b="1" dirty="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980728"/>
            <a:ext cx="682880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3-3.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토큰생성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142984"/>
            <a:ext cx="19431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1214422"/>
            <a:ext cx="28289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>
            <a:off x="2428860" y="5000636"/>
            <a:ext cx="157163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16" y="3643314"/>
            <a:ext cx="2819399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/>
          <p:nvPr/>
        </p:nvCxnSpPr>
        <p:spPr>
          <a:xfrm flipV="1">
            <a:off x="6286512" y="4857760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3-3.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토큰생성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285860"/>
            <a:ext cx="508635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3-3. repository </a:t>
            </a:r>
            <a:r>
              <a:rPr lang="ko-KR" altLang="en-US" sz="1600" b="1" dirty="0">
                <a:solidFill>
                  <a:schemeClr val="bg1"/>
                </a:solidFill>
              </a:rPr>
              <a:t>완료 </a:t>
            </a:r>
            <a:r>
              <a:rPr lang="en-US" altLang="ko-KR" sz="1600" b="1" dirty="0">
                <a:solidFill>
                  <a:schemeClr val="bg1"/>
                </a:solidFill>
              </a:rPr>
              <a:t>/ project</a:t>
            </a:r>
            <a:r>
              <a:rPr lang="ko-KR" altLang="en-US" sz="1600" b="1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806767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2771800" y="1772816"/>
            <a:ext cx="28083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149080"/>
            <a:ext cx="727280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175901" y="4149080"/>
            <a:ext cx="2387987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353425" cy="316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3-3.  project</a:t>
            </a:r>
            <a:r>
              <a:rPr lang="ko-KR" altLang="en-US" sz="1600" b="1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807859" y="1196752"/>
            <a:ext cx="273630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4327936"/>
            <a:ext cx="7541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/>
              <a:t>- Watch : </a:t>
            </a:r>
            <a:r>
              <a:rPr lang="ko-KR" altLang="en-US" dirty="0"/>
              <a:t>원격 저장소 활동 내역 공지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	Not Watching – </a:t>
            </a:r>
            <a:r>
              <a:rPr lang="ko-KR" altLang="en-US" dirty="0" err="1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이슈등에</a:t>
            </a:r>
            <a:r>
              <a:rPr lang="ko-KR" altLang="en-US" dirty="0"/>
              <a:t> 언급 시 공지</a:t>
            </a:r>
            <a:r>
              <a:rPr lang="en-US" altLang="ko-KR" dirty="0"/>
              <a:t>, </a:t>
            </a:r>
          </a:p>
          <a:p>
            <a:pPr fontAlgn="base"/>
            <a:r>
              <a:rPr lang="en-US" altLang="ko-KR" dirty="0"/>
              <a:t>	Watching- </a:t>
            </a:r>
            <a:r>
              <a:rPr lang="ko-KR" altLang="en-US" dirty="0"/>
              <a:t>전체 활동 공지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Ignoring- </a:t>
            </a:r>
            <a:r>
              <a:rPr lang="ko-KR" altLang="en-US" dirty="0"/>
              <a:t>공지 무시 등을 선택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- Star : </a:t>
            </a:r>
            <a:r>
              <a:rPr lang="ko-KR" altLang="en-US" dirty="0"/>
              <a:t> 원격 저장소에 관심이 있을 때 사용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- Fork :  </a:t>
            </a:r>
            <a:r>
              <a:rPr lang="ko-KR" altLang="en-US" dirty="0"/>
              <a:t>원격 저장소 포크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6764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4-1. share project</a:t>
            </a:r>
            <a:r>
              <a:rPr lang="ko-KR" altLang="en-US" sz="1600" b="1" dirty="0">
                <a:solidFill>
                  <a:schemeClr val="bg1"/>
                </a:solidFill>
              </a:rPr>
              <a:t>설정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115616" y="5517232"/>
            <a:ext cx="367240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00034" y="1142985"/>
            <a:ext cx="7384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Contents…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형상관리의 정의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형상관리 단계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 사용법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7776864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4-2.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저장소 생성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477435" y="2156302"/>
            <a:ext cx="659795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420888"/>
            <a:ext cx="484822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9552" y="5661248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저장소를 지정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저장소는 </a:t>
            </a:r>
            <a:r>
              <a:rPr lang="en-US" altLang="ko-KR" dirty="0"/>
              <a:t>workspace</a:t>
            </a:r>
            <a:r>
              <a:rPr lang="ko-KR" altLang="en-US" dirty="0"/>
              <a:t>와 다른 것이 좋다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208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25812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4-3. </a:t>
            </a:r>
            <a:r>
              <a:rPr lang="ko-KR" altLang="en-US" sz="1600" b="1" dirty="0">
                <a:solidFill>
                  <a:schemeClr val="bg1"/>
                </a:solidFill>
              </a:rPr>
              <a:t>저장소 정보확인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9552" y="1064459"/>
            <a:ext cx="21602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37428" y="1052736"/>
            <a:ext cx="338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Project </a:t>
            </a:r>
            <a:r>
              <a:rPr lang="ko-KR" altLang="en-US" dirty="0"/>
              <a:t>옆으로 </a:t>
            </a:r>
            <a:r>
              <a:rPr lang="ko-KR" altLang="en-US" dirty="0" err="1"/>
              <a:t>간략</a:t>
            </a:r>
            <a:r>
              <a:rPr lang="ko-KR" altLang="en-US" dirty="0"/>
              <a:t> 정보 표시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56376" y="1844824"/>
            <a:ext cx="4320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9832" y="2420888"/>
            <a:ext cx="451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Perspective</a:t>
            </a:r>
            <a:r>
              <a:rPr lang="ko-KR" altLang="en-US" dirty="0"/>
              <a:t>를 선택하여 설정 정보확인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1"/>
            <a:ext cx="698477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4-4. Commit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83568" y="1988840"/>
            <a:ext cx="21602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79912" y="1772816"/>
            <a:ext cx="158417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52120" y="2132856"/>
            <a:ext cx="2837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 Code</a:t>
            </a:r>
            <a:r>
              <a:rPr lang="ko-KR" altLang="en-US" dirty="0"/>
              <a:t>를 작성하고 </a:t>
            </a:r>
            <a:endParaRPr lang="en-US" altLang="ko-KR" dirty="0"/>
          </a:p>
          <a:p>
            <a:r>
              <a:rPr lang="en-US" altLang="ko-KR" dirty="0"/>
              <a:t>Project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 클릭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724525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4-4. Commit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9552" y="2132856"/>
            <a:ext cx="21602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95736" y="2780928"/>
            <a:ext cx="2736304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048" y="2924944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Commit</a:t>
            </a:r>
            <a:r>
              <a:rPr lang="ko-KR" altLang="en-US" dirty="0"/>
              <a:t>할 파일들을 </a:t>
            </a:r>
            <a:endParaRPr lang="en-US" altLang="ko-KR" dirty="0"/>
          </a:p>
          <a:p>
            <a:r>
              <a:rPr lang="en-US" altLang="ko-KR" dirty="0"/>
              <a:t>    Staged Changes </a:t>
            </a:r>
            <a:r>
              <a:rPr lang="ko-KR" altLang="en-US" dirty="0"/>
              <a:t>로 이동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1675" y="3573016"/>
            <a:ext cx="33623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724525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4-4. Commit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9552" y="2132856"/>
            <a:ext cx="21602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95736" y="2780928"/>
            <a:ext cx="2736304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048" y="2924944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Commit</a:t>
            </a:r>
            <a:r>
              <a:rPr lang="ko-KR" altLang="en-US" dirty="0"/>
              <a:t>할 파일들을 </a:t>
            </a:r>
            <a:endParaRPr lang="en-US" altLang="ko-KR" dirty="0"/>
          </a:p>
          <a:p>
            <a:r>
              <a:rPr lang="en-US" altLang="ko-KR" dirty="0"/>
              <a:t>    Staged Changes </a:t>
            </a:r>
            <a:r>
              <a:rPr lang="ko-KR" altLang="en-US" dirty="0"/>
              <a:t>로 이동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1675" y="3573016"/>
            <a:ext cx="33623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372200" y="5733256"/>
            <a:ext cx="11521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724525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4-4. Commit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9552" y="2132856"/>
            <a:ext cx="21602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95736" y="2780928"/>
            <a:ext cx="2736304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048" y="2924944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Commit</a:t>
            </a:r>
            <a:r>
              <a:rPr lang="ko-KR" altLang="en-US" dirty="0"/>
              <a:t>할 파일들을 </a:t>
            </a:r>
            <a:endParaRPr lang="en-US" altLang="ko-KR" dirty="0"/>
          </a:p>
          <a:p>
            <a:r>
              <a:rPr lang="en-US" altLang="ko-KR" dirty="0"/>
              <a:t>    Staged Changes </a:t>
            </a:r>
            <a:r>
              <a:rPr lang="ko-KR" altLang="en-US" dirty="0"/>
              <a:t>로 이동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1675" y="3573016"/>
            <a:ext cx="33623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372200" y="5733256"/>
            <a:ext cx="11521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6581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4-5.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</a:t>
            </a:r>
            <a:r>
              <a:rPr lang="en-US" altLang="ko-KR" sz="1600" b="1" dirty="0">
                <a:solidFill>
                  <a:schemeClr val="bg1"/>
                </a:solidFill>
              </a:rPr>
              <a:t> Remote</a:t>
            </a:r>
            <a:r>
              <a:rPr lang="ko-KR" altLang="en-US" sz="1600" b="1" dirty="0">
                <a:solidFill>
                  <a:schemeClr val="bg1"/>
                </a:solidFill>
              </a:rPr>
              <a:t>연결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331640" y="2420888"/>
            <a:ext cx="273630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420889"/>
            <a:ext cx="50196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492442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4-5.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</a:t>
            </a:r>
            <a:r>
              <a:rPr lang="en-US" altLang="ko-KR" sz="1600" b="1" dirty="0">
                <a:solidFill>
                  <a:schemeClr val="bg1"/>
                </a:solidFill>
              </a:rPr>
              <a:t> Remote</a:t>
            </a:r>
            <a:r>
              <a:rPr lang="ko-KR" altLang="en-US" sz="1600" b="1" dirty="0">
                <a:solidFill>
                  <a:schemeClr val="bg1"/>
                </a:solidFill>
              </a:rPr>
              <a:t>연결</a:t>
            </a:r>
            <a:r>
              <a:rPr lang="en-US" altLang="ko-KR" sz="1600" b="1" dirty="0">
                <a:solidFill>
                  <a:schemeClr val="bg1"/>
                </a:solidFill>
              </a:rPr>
              <a:t> Repository/Authentication </a:t>
            </a:r>
            <a:r>
              <a:rPr lang="ko-KR" altLang="en-US" sz="1600" b="1" dirty="0">
                <a:solidFill>
                  <a:schemeClr val="bg1"/>
                </a:solidFill>
              </a:rPr>
              <a:t>설정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067944" y="1628800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204864"/>
            <a:ext cx="479107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758136" y="3189530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71729" y="5552401"/>
            <a:ext cx="108012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980728"/>
            <a:ext cx="38884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340768"/>
            <a:ext cx="452782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4-5.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</a:t>
            </a:r>
            <a:r>
              <a:rPr lang="en-US" altLang="ko-KR" sz="1600" b="1" dirty="0">
                <a:solidFill>
                  <a:schemeClr val="bg1"/>
                </a:solidFill>
              </a:rPr>
              <a:t> Remote</a:t>
            </a:r>
            <a:r>
              <a:rPr lang="ko-KR" altLang="en-US" sz="1600" b="1" dirty="0">
                <a:solidFill>
                  <a:schemeClr val="bg1"/>
                </a:solidFill>
              </a:rPr>
              <a:t>연결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635896" y="3789040"/>
            <a:ext cx="7200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56176" y="2852936"/>
            <a:ext cx="14401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5733256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Add All Branches Spec : </a:t>
            </a:r>
            <a:r>
              <a:rPr lang="ko-KR" altLang="en-US" dirty="0"/>
              <a:t> 모든 작업 지정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6296" y="5048345"/>
            <a:ext cx="10081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573016"/>
            <a:ext cx="4067944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645024"/>
            <a:ext cx="36290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2737"/>
            <a:ext cx="486727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4-5.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</a:t>
            </a:r>
            <a:r>
              <a:rPr lang="en-US" altLang="ko-KR" sz="1600" b="1" dirty="0">
                <a:solidFill>
                  <a:schemeClr val="bg1"/>
                </a:solidFill>
              </a:rPr>
              <a:t> Remote</a:t>
            </a:r>
            <a:r>
              <a:rPr lang="ko-KR" altLang="en-US" sz="1600" b="1" dirty="0">
                <a:solidFill>
                  <a:schemeClr val="bg1"/>
                </a:solidFill>
              </a:rPr>
              <a:t>연결</a:t>
            </a:r>
            <a:r>
              <a:rPr lang="en-US" altLang="ko-KR" sz="1600" b="1" dirty="0">
                <a:solidFill>
                  <a:schemeClr val="bg1"/>
                </a:solidFill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</a:rPr>
              <a:t>원격저장소 올리기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9552" y="3429000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71800" y="4952891"/>
            <a:ext cx="10081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56376" y="6021288"/>
            <a:ext cx="10081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형상관리의 정의</a:t>
            </a:r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95536" y="105273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형상관리 </a:t>
            </a:r>
            <a:r>
              <a:rPr lang="en-US" altLang="ko-KR" dirty="0"/>
              <a:t>(CM : Configuration Management)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시스템 형상요소의 기능적 특성이나 물리적 특성을 문서화하고 그들 특성의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변경을 관리하며</a:t>
            </a:r>
            <a:r>
              <a:rPr lang="en-US" altLang="ko-KR" dirty="0"/>
              <a:t>, </a:t>
            </a:r>
            <a:r>
              <a:rPr lang="ko-KR" altLang="en-US" dirty="0"/>
              <a:t>변경의 과정이나 실현 상황을 기록</a:t>
            </a:r>
            <a:r>
              <a:rPr lang="en-US" altLang="ko-KR" dirty="0"/>
              <a:t>/</a:t>
            </a:r>
            <a:r>
              <a:rPr lang="ko-KR" altLang="en-US" dirty="0"/>
              <a:t>보고하고 지정된 요건이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충족되었다는 사실을 검증하는 것</a:t>
            </a:r>
            <a:r>
              <a:rPr lang="en-US" altLang="ko-KR" dirty="0"/>
              <a:t>, </a:t>
            </a:r>
            <a:r>
              <a:rPr lang="ko-KR" altLang="en-US" dirty="0"/>
              <a:t>또는 그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TTA</a:t>
            </a:r>
            <a:r>
              <a:rPr lang="ko-KR" altLang="en-US" dirty="0"/>
              <a:t>정보통신용어사전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60826" y="3284984"/>
            <a:ext cx="878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소프트웨어 형상관리</a:t>
            </a:r>
            <a:r>
              <a:rPr lang="en-US" altLang="ko-KR" dirty="0"/>
              <a:t>(</a:t>
            </a:r>
            <a:r>
              <a:rPr lang="ko-KR" altLang="en-US" dirty="0"/>
              <a:t>소스코드 관리</a:t>
            </a:r>
            <a:r>
              <a:rPr lang="en-US" altLang="ko-KR" dirty="0"/>
              <a:t>) SCM(Software Configuration Management):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소프트웨어를 개발하거나 유지보수 하는 과정에서 발생하는 소스코드</a:t>
            </a:r>
            <a:r>
              <a:rPr lang="en-US" altLang="ko-KR" dirty="0"/>
              <a:t>,</a:t>
            </a:r>
            <a:r>
              <a:rPr lang="ko-KR" altLang="en-US" dirty="0"/>
              <a:t> 문서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인터페이스등</a:t>
            </a:r>
            <a:r>
              <a:rPr lang="ko-KR" altLang="en-US" dirty="0"/>
              <a:t> 각종 결과물에 대해 소스코드를 만들고</a:t>
            </a:r>
            <a:r>
              <a:rPr lang="en-US" altLang="ko-KR" dirty="0"/>
              <a:t>, </a:t>
            </a:r>
            <a:r>
              <a:rPr lang="ko-KR" altLang="en-US" dirty="0"/>
              <a:t>이들 소스코드에 대한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변경을 체계적으로 관리하기 위한 활동</a:t>
            </a:r>
            <a:r>
              <a:rPr lang="en-US" altLang="ko-KR" dirty="0"/>
              <a:t>. 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826" y="4581128"/>
            <a:ext cx="8783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소스코드 관리의 활용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소스코드의 변화 내용을 저장하거나 되돌리는데 용이함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소스코드를 다양한 버전으로 분기하여 다양한 관리를 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개발 과정 중 발생하는 다양한 문서들의 버전 관리를 통해 프로젝트 전반에 대한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관리가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1248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4-5.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</a:t>
            </a:r>
            <a:r>
              <a:rPr lang="en-US" altLang="ko-KR" sz="1600" b="1" dirty="0">
                <a:solidFill>
                  <a:schemeClr val="bg1"/>
                </a:solidFill>
              </a:rPr>
              <a:t> Remote</a:t>
            </a:r>
            <a:r>
              <a:rPr lang="ko-KR" altLang="en-US" sz="1600" b="1" dirty="0">
                <a:solidFill>
                  <a:schemeClr val="bg1"/>
                </a:solidFill>
              </a:rPr>
              <a:t>연결 </a:t>
            </a:r>
            <a:r>
              <a:rPr lang="en-US" altLang="ko-KR" sz="1600" b="1" dirty="0">
                <a:solidFill>
                  <a:schemeClr val="bg1"/>
                </a:solidFill>
              </a:rPr>
              <a:t>– </a:t>
            </a:r>
            <a:r>
              <a:rPr lang="ko-KR" altLang="en-US" sz="1600" b="1" dirty="0">
                <a:solidFill>
                  <a:schemeClr val="bg1"/>
                </a:solidFill>
              </a:rPr>
              <a:t>원격저장소 확인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7544" y="3573016"/>
            <a:ext cx="10081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221088"/>
            <a:ext cx="691276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1248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Eclipse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4-5.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</a:t>
            </a:r>
            <a:r>
              <a:rPr lang="en-US" altLang="ko-KR" sz="1600" b="1" dirty="0">
                <a:solidFill>
                  <a:schemeClr val="bg1"/>
                </a:solidFill>
              </a:rPr>
              <a:t> Remote</a:t>
            </a:r>
            <a:r>
              <a:rPr lang="ko-KR" altLang="en-US" sz="1600" b="1" dirty="0">
                <a:solidFill>
                  <a:schemeClr val="bg1"/>
                </a:solidFill>
              </a:rPr>
              <a:t>연결 </a:t>
            </a:r>
            <a:r>
              <a:rPr lang="en-US" altLang="ko-KR" sz="1600" b="1" dirty="0">
                <a:solidFill>
                  <a:schemeClr val="bg1"/>
                </a:solidFill>
              </a:rPr>
              <a:t>– </a:t>
            </a:r>
            <a:r>
              <a:rPr lang="ko-KR" altLang="en-US" sz="1600" b="1" dirty="0">
                <a:solidFill>
                  <a:schemeClr val="bg1"/>
                </a:solidFill>
              </a:rPr>
              <a:t>원격저장소 확인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7544" y="3573016"/>
            <a:ext cx="10081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221088"/>
            <a:ext cx="691276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51" y="144963"/>
            <a:ext cx="8964488" cy="623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3528" y="5877272"/>
            <a:ext cx="27735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Ⓒ </a:t>
            </a:r>
            <a:r>
              <a:rPr lang="en-US" altLang="ko-KR" sz="1100" b="1" dirty="0" err="1">
                <a:solidFill>
                  <a:schemeClr val="bg1"/>
                </a:solidFill>
              </a:rPr>
              <a:t>wooshin.Kwak</a:t>
            </a:r>
            <a:r>
              <a:rPr lang="en-US" altLang="ko-KR" sz="1100" b="1" dirty="0">
                <a:solidFill>
                  <a:schemeClr val="bg1"/>
                </a:solidFill>
              </a:rPr>
              <a:t>  All rights reserved.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522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형상관리단계와 각 단계의 산출물</a:t>
            </a:r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cxnSp>
        <p:nvCxnSpPr>
          <p:cNvPr id="22" name="직선 연결선 21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76456" y="7677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2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4974" y="8153375"/>
            <a:ext cx="1362075" cy="504825"/>
          </a:xfrm>
          <a:prstGeom prst="rect">
            <a:avLst/>
          </a:prstGeom>
          <a:noFill/>
        </p:spPr>
      </p:pic>
      <p:cxnSp>
        <p:nvCxnSpPr>
          <p:cNvPr id="43" name="직선 연결선 42"/>
          <p:cNvCxnSpPr/>
          <p:nvPr/>
        </p:nvCxnSpPr>
        <p:spPr>
          <a:xfrm>
            <a:off x="539552" y="81815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>
            <a:spLocks noChangeAspect="1"/>
          </p:cNvSpPr>
          <p:nvPr/>
        </p:nvSpPr>
        <p:spPr>
          <a:xfrm>
            <a:off x="539552" y="1196752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계획</a:t>
            </a:r>
          </a:p>
        </p:txBody>
      </p:sp>
      <p:sp>
        <p:nvSpPr>
          <p:cNvPr id="14" name="모서리가 둥근 직사각형 13"/>
          <p:cNvSpPr>
            <a:spLocks noChangeAspect="1"/>
          </p:cNvSpPr>
          <p:nvPr/>
        </p:nvSpPr>
        <p:spPr>
          <a:xfrm>
            <a:off x="548259" y="2060848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요구분석</a:t>
            </a:r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539552" y="292494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</a:p>
        </p:txBody>
      </p:sp>
      <p:sp>
        <p:nvSpPr>
          <p:cNvPr id="18" name="모서리가 둥근 직사각형 17"/>
          <p:cNvSpPr>
            <a:spLocks noChangeAspect="1"/>
          </p:cNvSpPr>
          <p:nvPr/>
        </p:nvSpPr>
        <p:spPr>
          <a:xfrm>
            <a:off x="539552" y="3789040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</a:p>
        </p:txBody>
      </p:sp>
      <p:sp>
        <p:nvSpPr>
          <p:cNvPr id="19" name="모서리가 둥근 직사각형 18"/>
          <p:cNvSpPr>
            <a:spLocks noChangeAspect="1"/>
          </p:cNvSpPr>
          <p:nvPr/>
        </p:nvSpPr>
        <p:spPr>
          <a:xfrm>
            <a:off x="539552" y="4653136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</a:p>
        </p:txBody>
      </p:sp>
      <p:sp>
        <p:nvSpPr>
          <p:cNvPr id="20" name="모서리가 둥근 직사각형 19"/>
          <p:cNvSpPr>
            <a:spLocks noChangeAspect="1"/>
          </p:cNvSpPr>
          <p:nvPr/>
        </p:nvSpPr>
        <p:spPr>
          <a:xfrm>
            <a:off x="539552" y="5517232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971600" y="1772816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971600" y="263691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971600" y="350100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971600" y="4365104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71600" y="522920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으로 구부러진 화살표 29"/>
          <p:cNvSpPr/>
          <p:nvPr/>
        </p:nvSpPr>
        <p:spPr>
          <a:xfrm rot="10800000">
            <a:off x="1907704" y="1484784"/>
            <a:ext cx="395536" cy="4032448"/>
          </a:xfrm>
          <a:prstGeom prst="curvedRightArrow">
            <a:avLst>
              <a:gd name="adj1" fmla="val 0"/>
              <a:gd name="adj2" fmla="val 91505"/>
              <a:gd name="adj3" fmla="val 494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68" y="119675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계획</a:t>
            </a: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개발을위한</a:t>
            </a:r>
            <a:r>
              <a:rPr lang="ko-KR" altLang="en-US" sz="1400" dirty="0"/>
              <a:t> 요구사항을 알아보고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요구사항명세및</a:t>
            </a:r>
            <a:r>
              <a:rPr lang="ko-KR" altLang="en-US" sz="1400" dirty="0"/>
              <a:t> 기능 정의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시스템명세서나 프로젝트 </a:t>
            </a:r>
            <a:r>
              <a:rPr lang="ko-KR" altLang="en-US" sz="1400" dirty="0" err="1"/>
              <a:t>계획서등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83768" y="2060848"/>
            <a:ext cx="66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요구분석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요구기능에 대해서 기본적인 설계수행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개발을 위한 기준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분석결과서 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83768" y="2905780"/>
            <a:ext cx="666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설계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개발을 위한 기능확정 후 실질적인 구조설계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제대로 진행되지 않으면 개발이 재  </a:t>
            </a:r>
            <a:r>
              <a:rPr lang="ko-KR" altLang="en-US" sz="1400" dirty="0" err="1"/>
              <a:t>진행되어야하는</a:t>
            </a:r>
            <a:r>
              <a:rPr lang="ko-KR" altLang="en-US" sz="1400" dirty="0"/>
              <a:t> 문제 발생 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 설계서 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83768" y="3770456"/>
            <a:ext cx="666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개발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기능과 성능으로 구분하여</a:t>
            </a:r>
            <a:r>
              <a:rPr lang="en-US" altLang="ko-KR" sz="1400" dirty="0"/>
              <a:t>, </a:t>
            </a:r>
            <a:r>
              <a:rPr lang="ko-KR" altLang="en-US" sz="1400" dirty="0"/>
              <a:t>요구하는 기능이 잘 동작하는 지와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성능이 기준을 충족하는지 관리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소스코드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테스트보고서 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83768" y="4653136"/>
            <a:ext cx="66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배포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소프트웨어를 통합하고 품질을 검토하는 단계수행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인증시험 </a:t>
            </a:r>
            <a:r>
              <a:rPr lang="ko-KR" altLang="en-US" sz="1400" dirty="0" err="1"/>
              <a:t>보고서등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83768" y="5498068"/>
            <a:ext cx="666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운영</a:t>
            </a:r>
            <a:r>
              <a:rPr lang="en-US" altLang="ko-KR" sz="1400" dirty="0"/>
              <a:t>–</a:t>
            </a:r>
            <a:r>
              <a:rPr lang="ko-KR" altLang="en-US" sz="1400" dirty="0"/>
              <a:t>사용자 환경에서 지속적인 </a:t>
            </a:r>
            <a:r>
              <a:rPr lang="ko-KR" altLang="en-US" sz="1400" dirty="0" err="1"/>
              <a:t>사용성을</a:t>
            </a:r>
            <a:r>
              <a:rPr lang="ko-KR" altLang="en-US" sz="1400" dirty="0"/>
              <a:t> 검사하여 버그수정이나 개선되어야</a:t>
            </a:r>
            <a:endParaRPr lang="en-US" altLang="ko-KR" sz="1400" dirty="0"/>
          </a:p>
          <a:p>
            <a:r>
              <a:rPr lang="en-US" altLang="ko-KR" sz="1400" dirty="0"/>
              <a:t>       </a:t>
            </a:r>
            <a:r>
              <a:rPr lang="ko-KR" altLang="en-US" sz="1400" dirty="0"/>
              <a:t>할 부분을 업데이트 할 수 있도록 관리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운영 단계에서 수정이 더 좋은 품질의 소프트웨어가 개발되는데 큰 역할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GitHub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95536" y="1052736"/>
            <a:ext cx="8748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</a:t>
            </a:r>
            <a:r>
              <a:rPr lang="en-US" altLang="ko-KR" b="1" dirty="0"/>
              <a:t> </a:t>
            </a:r>
            <a:r>
              <a:rPr lang="en-US" altLang="ko-KR" b="1" dirty="0" err="1"/>
              <a:t>Git</a:t>
            </a:r>
            <a:endParaRPr lang="en-US" altLang="ko-KR" b="1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소스코드 관리를 위한 분산관리 시스템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빠른 수행속도</a:t>
            </a:r>
            <a:r>
              <a:rPr lang="en-US" altLang="ko-KR" dirty="0"/>
              <a:t>(delta</a:t>
            </a:r>
            <a:r>
              <a:rPr lang="ko-KR" altLang="en-US" dirty="0"/>
              <a:t>방식</a:t>
            </a:r>
            <a:r>
              <a:rPr lang="en-US" altLang="ko-KR" dirty="0"/>
              <a:t>, snapshot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  <a:r>
              <a:rPr lang="ko-KR" altLang="en-US" dirty="0"/>
              <a:t>를 중점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ko-KR" dirty="0"/>
              <a:t>Linus </a:t>
            </a:r>
            <a:r>
              <a:rPr lang="ko-KR" altLang="ko-KR" dirty="0" err="1"/>
              <a:t>Benedict</a:t>
            </a:r>
            <a:r>
              <a:rPr lang="ko-KR" altLang="ko-KR" dirty="0"/>
              <a:t> </a:t>
            </a:r>
            <a:r>
              <a:rPr lang="ko-KR" altLang="ko-KR" dirty="0" err="1"/>
              <a:t>Torvalds</a:t>
            </a:r>
            <a:r>
              <a:rPr lang="ko-KR" altLang="en-US" dirty="0" err="1"/>
              <a:t>가</a:t>
            </a:r>
            <a:r>
              <a:rPr lang="ko-KR" altLang="en-US" dirty="0"/>
              <a:t> 리눅스 개발에 이용하려고 개발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현재는 </a:t>
            </a:r>
            <a:r>
              <a:rPr lang="en-US" altLang="ko-KR" dirty="0"/>
              <a:t>Junio Hamano</a:t>
            </a:r>
            <a:r>
              <a:rPr lang="ko-KR" altLang="en-US" dirty="0"/>
              <a:t>가 관리감독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GNU v2</a:t>
            </a:r>
            <a:r>
              <a:rPr lang="ko-KR" altLang="en-US" dirty="0"/>
              <a:t>하에 배포되는 자유소프트웨어</a:t>
            </a:r>
            <a:r>
              <a:rPr lang="en-US" altLang="ko-KR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826" y="3125867"/>
            <a:ext cx="8783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</a:t>
            </a:r>
            <a:r>
              <a:rPr lang="en-US" altLang="ko-KR" b="1" dirty="0"/>
              <a:t> </a:t>
            </a:r>
            <a:r>
              <a:rPr lang="en-US" altLang="ko-KR" b="1" dirty="0" err="1"/>
              <a:t>GitHub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Git</a:t>
            </a:r>
            <a:r>
              <a:rPr lang="ko-KR" altLang="en-US" dirty="0"/>
              <a:t>을 사용하는 프로젝트를 지원하는 웹호스팅서비스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영리서비스와 무상 서비스 모두 제공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GUI</a:t>
            </a:r>
            <a:r>
              <a:rPr lang="ko-KR" altLang="en-US" dirty="0"/>
              <a:t>기반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- 2008</a:t>
            </a:r>
            <a:r>
              <a:rPr lang="ko-KR" altLang="en-US" dirty="0"/>
              <a:t>년</a:t>
            </a:r>
            <a:r>
              <a:rPr lang="en-US" altLang="ko-KR" dirty="0"/>
              <a:t> Tom Preston-Werner, Chris </a:t>
            </a:r>
            <a:r>
              <a:rPr lang="en-US" altLang="ko-KR" dirty="0" err="1"/>
              <a:t>Wanstrath</a:t>
            </a:r>
            <a:r>
              <a:rPr lang="en-US" altLang="ko-KR" dirty="0"/>
              <a:t>, PJ </a:t>
            </a:r>
            <a:r>
              <a:rPr lang="en-US" altLang="ko-KR" dirty="0" err="1"/>
              <a:t>Hyett</a:t>
            </a:r>
            <a:r>
              <a:rPr lang="ko-KR" altLang="en-US" dirty="0"/>
              <a:t>이 공동 설립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- 2010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 err="1"/>
              <a:t>GitHub</a:t>
            </a:r>
            <a:r>
              <a:rPr lang="en-US" altLang="ko-KR" dirty="0"/>
              <a:t>, Inc</a:t>
            </a:r>
            <a:r>
              <a:rPr lang="ko-KR" altLang="en-US" dirty="0"/>
              <a:t>라는 이름으로 운영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- 2018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마소에서 인수 발표</a:t>
            </a:r>
            <a:r>
              <a:rPr lang="en-US" altLang="ko-KR" dirty="0"/>
              <a:t>.(7,500,000,000</a:t>
            </a:r>
            <a:r>
              <a:rPr lang="en-US" altLang="ko-KR" dirty="0" smtClean="0"/>
              <a:t>$)</a:t>
            </a:r>
          </a:p>
          <a:p>
            <a:r>
              <a:rPr lang="en-US" altLang="ko-KR" dirty="0" smtClean="0"/>
              <a:t>  - 2021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접근을 </a:t>
            </a:r>
            <a:r>
              <a:rPr lang="en-US" altLang="ko-KR" dirty="0" smtClean="0"/>
              <a:t>ID/PASS </a:t>
            </a:r>
            <a:r>
              <a:rPr lang="ko-KR" altLang="en-US" dirty="0" smtClean="0"/>
              <a:t>인증에서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방식으로 변환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124745"/>
            <a:ext cx="1656184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832648" y="6023029"/>
            <a:ext cx="1835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위키백과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5572140"/>
            <a:ext cx="65527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07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14942" y="2214554"/>
            <a:ext cx="2857520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5786" y="2143116"/>
            <a:ext cx="2857520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14942" y="1928802"/>
            <a:ext cx="353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 repository :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1714488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repository : HDD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4929198"/>
            <a:ext cx="4440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작성</a:t>
            </a:r>
            <a:r>
              <a:rPr lang="en-US" altLang="ko-KR" dirty="0" smtClean="0"/>
              <a:t>. (</a:t>
            </a:r>
            <a:r>
              <a:rPr lang="en-US" altLang="ko-KR" smtClean="0"/>
              <a:t>unstaged)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버전 없음</a:t>
            </a:r>
            <a:endParaRPr lang="en-US" altLang="ko-KR" dirty="0" smtClean="0"/>
          </a:p>
          <a:p>
            <a:r>
              <a:rPr lang="en-US" altLang="ko-KR" dirty="0" smtClean="0"/>
              <a:t>2. Stage</a:t>
            </a:r>
            <a:r>
              <a:rPr lang="ko-KR" altLang="en-US" dirty="0" smtClean="0"/>
              <a:t>올림 </a:t>
            </a:r>
            <a:r>
              <a:rPr lang="en-US" altLang="ko-KR" dirty="0" smtClean="0"/>
              <a:t>( add to index )</a:t>
            </a:r>
          </a:p>
          <a:p>
            <a:r>
              <a:rPr lang="en-US" altLang="ko-KR" dirty="0" smtClean="0"/>
              <a:t>3. Repository </a:t>
            </a:r>
            <a:r>
              <a:rPr lang="ko-KR" altLang="en-US" dirty="0" smtClean="0"/>
              <a:t>올림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Commit </a:t>
            </a:r>
          </a:p>
          <a:p>
            <a:r>
              <a:rPr lang="en-US" altLang="ko-KR" dirty="0" smtClean="0"/>
              <a:t>Commit &amp; push 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292100" y="3022600"/>
            <a:ext cx="1130300" cy="3060700"/>
          </a:xfrm>
          <a:custGeom>
            <a:avLst/>
            <a:gdLst>
              <a:gd name="connsiteX0" fmla="*/ 1130300 w 1130300"/>
              <a:gd name="connsiteY0" fmla="*/ 3060700 h 3060700"/>
              <a:gd name="connsiteX1" fmla="*/ 844550 w 1130300"/>
              <a:gd name="connsiteY1" fmla="*/ 3048000 h 3060700"/>
              <a:gd name="connsiteX2" fmla="*/ 692150 w 1130300"/>
              <a:gd name="connsiteY2" fmla="*/ 2984500 h 3060700"/>
              <a:gd name="connsiteX3" fmla="*/ 654050 w 1130300"/>
              <a:gd name="connsiteY3" fmla="*/ 2971800 h 3060700"/>
              <a:gd name="connsiteX4" fmla="*/ 615950 w 1130300"/>
              <a:gd name="connsiteY4" fmla="*/ 2940050 h 3060700"/>
              <a:gd name="connsiteX5" fmla="*/ 539750 w 1130300"/>
              <a:gd name="connsiteY5" fmla="*/ 2882900 h 3060700"/>
              <a:gd name="connsiteX6" fmla="*/ 476250 w 1130300"/>
              <a:gd name="connsiteY6" fmla="*/ 2819400 h 3060700"/>
              <a:gd name="connsiteX7" fmla="*/ 400050 w 1130300"/>
              <a:gd name="connsiteY7" fmla="*/ 2717800 h 3060700"/>
              <a:gd name="connsiteX8" fmla="*/ 374650 w 1130300"/>
              <a:gd name="connsiteY8" fmla="*/ 2667000 h 3060700"/>
              <a:gd name="connsiteX9" fmla="*/ 292100 w 1130300"/>
              <a:gd name="connsiteY9" fmla="*/ 2552700 h 3060700"/>
              <a:gd name="connsiteX10" fmla="*/ 247650 w 1130300"/>
              <a:gd name="connsiteY10" fmla="*/ 2476500 h 3060700"/>
              <a:gd name="connsiteX11" fmla="*/ 215900 w 1130300"/>
              <a:gd name="connsiteY11" fmla="*/ 2413000 h 3060700"/>
              <a:gd name="connsiteX12" fmla="*/ 196850 w 1130300"/>
              <a:gd name="connsiteY12" fmla="*/ 2381250 h 3060700"/>
              <a:gd name="connsiteX13" fmla="*/ 177800 w 1130300"/>
              <a:gd name="connsiteY13" fmla="*/ 2330450 h 3060700"/>
              <a:gd name="connsiteX14" fmla="*/ 158750 w 1130300"/>
              <a:gd name="connsiteY14" fmla="*/ 2286000 h 3060700"/>
              <a:gd name="connsiteX15" fmla="*/ 127000 w 1130300"/>
              <a:gd name="connsiteY15" fmla="*/ 2197100 h 3060700"/>
              <a:gd name="connsiteX16" fmla="*/ 101600 w 1130300"/>
              <a:gd name="connsiteY16" fmla="*/ 2139950 h 3060700"/>
              <a:gd name="connsiteX17" fmla="*/ 76200 w 1130300"/>
              <a:gd name="connsiteY17" fmla="*/ 2032000 h 3060700"/>
              <a:gd name="connsiteX18" fmla="*/ 57150 w 1130300"/>
              <a:gd name="connsiteY18" fmla="*/ 1981200 h 3060700"/>
              <a:gd name="connsiteX19" fmla="*/ 31750 w 1130300"/>
              <a:gd name="connsiteY19" fmla="*/ 1873250 h 3060700"/>
              <a:gd name="connsiteX20" fmla="*/ 19050 w 1130300"/>
              <a:gd name="connsiteY20" fmla="*/ 1784350 h 3060700"/>
              <a:gd name="connsiteX21" fmla="*/ 12700 w 1130300"/>
              <a:gd name="connsiteY21" fmla="*/ 1739900 h 3060700"/>
              <a:gd name="connsiteX22" fmla="*/ 0 w 1130300"/>
              <a:gd name="connsiteY22" fmla="*/ 1695450 h 3060700"/>
              <a:gd name="connsiteX23" fmla="*/ 6350 w 1130300"/>
              <a:gd name="connsiteY23" fmla="*/ 977900 h 3060700"/>
              <a:gd name="connsiteX24" fmla="*/ 12700 w 1130300"/>
              <a:gd name="connsiteY24" fmla="*/ 939800 h 3060700"/>
              <a:gd name="connsiteX25" fmla="*/ 31750 w 1130300"/>
              <a:gd name="connsiteY25" fmla="*/ 889000 h 3060700"/>
              <a:gd name="connsiteX26" fmla="*/ 38100 w 1130300"/>
              <a:gd name="connsiteY26" fmla="*/ 844550 h 3060700"/>
              <a:gd name="connsiteX27" fmla="*/ 44450 w 1130300"/>
              <a:gd name="connsiteY27" fmla="*/ 793750 h 3060700"/>
              <a:gd name="connsiteX28" fmla="*/ 63500 w 1130300"/>
              <a:gd name="connsiteY28" fmla="*/ 755650 h 3060700"/>
              <a:gd name="connsiteX29" fmla="*/ 76200 w 1130300"/>
              <a:gd name="connsiteY29" fmla="*/ 711200 h 3060700"/>
              <a:gd name="connsiteX30" fmla="*/ 88900 w 1130300"/>
              <a:gd name="connsiteY30" fmla="*/ 673100 h 3060700"/>
              <a:gd name="connsiteX31" fmla="*/ 101600 w 1130300"/>
              <a:gd name="connsiteY31" fmla="*/ 628650 h 3060700"/>
              <a:gd name="connsiteX32" fmla="*/ 107950 w 1130300"/>
              <a:gd name="connsiteY32" fmla="*/ 603250 h 3060700"/>
              <a:gd name="connsiteX33" fmla="*/ 133350 w 1130300"/>
              <a:gd name="connsiteY33" fmla="*/ 565150 h 3060700"/>
              <a:gd name="connsiteX34" fmla="*/ 152400 w 1130300"/>
              <a:gd name="connsiteY34" fmla="*/ 527050 h 3060700"/>
              <a:gd name="connsiteX35" fmla="*/ 196850 w 1130300"/>
              <a:gd name="connsiteY35" fmla="*/ 444500 h 3060700"/>
              <a:gd name="connsiteX36" fmla="*/ 247650 w 1130300"/>
              <a:gd name="connsiteY36" fmla="*/ 381000 h 3060700"/>
              <a:gd name="connsiteX37" fmla="*/ 273050 w 1130300"/>
              <a:gd name="connsiteY37" fmla="*/ 349250 h 3060700"/>
              <a:gd name="connsiteX38" fmla="*/ 285750 w 1130300"/>
              <a:gd name="connsiteY38" fmla="*/ 323850 h 3060700"/>
              <a:gd name="connsiteX39" fmla="*/ 342900 w 1130300"/>
              <a:gd name="connsiteY39" fmla="*/ 273050 h 3060700"/>
              <a:gd name="connsiteX40" fmla="*/ 393700 w 1130300"/>
              <a:gd name="connsiteY40" fmla="*/ 215900 h 3060700"/>
              <a:gd name="connsiteX41" fmla="*/ 450850 w 1130300"/>
              <a:gd name="connsiteY41" fmla="*/ 165100 h 3060700"/>
              <a:gd name="connsiteX42" fmla="*/ 476250 w 1130300"/>
              <a:gd name="connsiteY42" fmla="*/ 139700 h 3060700"/>
              <a:gd name="connsiteX43" fmla="*/ 527050 w 1130300"/>
              <a:gd name="connsiteY43" fmla="*/ 107950 h 3060700"/>
              <a:gd name="connsiteX44" fmla="*/ 577850 w 1130300"/>
              <a:gd name="connsiteY44" fmla="*/ 63500 h 3060700"/>
              <a:gd name="connsiteX45" fmla="*/ 603250 w 1130300"/>
              <a:gd name="connsiteY45" fmla="*/ 38100 h 3060700"/>
              <a:gd name="connsiteX46" fmla="*/ 628650 w 1130300"/>
              <a:gd name="connsiteY46" fmla="*/ 19050 h 3060700"/>
              <a:gd name="connsiteX47" fmla="*/ 647700 w 1130300"/>
              <a:gd name="connsiteY47" fmla="*/ 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30300" h="3060700">
                <a:moveTo>
                  <a:pt x="1130300" y="3060700"/>
                </a:moveTo>
                <a:cubicBezTo>
                  <a:pt x="1035050" y="3056467"/>
                  <a:pt x="939502" y="3056632"/>
                  <a:pt x="844550" y="3048000"/>
                </a:cubicBezTo>
                <a:cubicBezTo>
                  <a:pt x="781625" y="3042280"/>
                  <a:pt x="752377" y="3004576"/>
                  <a:pt x="692150" y="2984500"/>
                </a:cubicBezTo>
                <a:lnTo>
                  <a:pt x="654050" y="2971800"/>
                </a:lnTo>
                <a:cubicBezTo>
                  <a:pt x="641350" y="2961217"/>
                  <a:pt x="629175" y="2949969"/>
                  <a:pt x="615950" y="2940050"/>
                </a:cubicBezTo>
                <a:cubicBezTo>
                  <a:pt x="566606" y="2903042"/>
                  <a:pt x="586856" y="2927062"/>
                  <a:pt x="539750" y="2882900"/>
                </a:cubicBezTo>
                <a:cubicBezTo>
                  <a:pt x="517912" y="2862427"/>
                  <a:pt x="490787" y="2845567"/>
                  <a:pt x="476250" y="2819400"/>
                </a:cubicBezTo>
                <a:cubicBezTo>
                  <a:pt x="382445" y="2650551"/>
                  <a:pt x="509793" y="2867449"/>
                  <a:pt x="400050" y="2717800"/>
                </a:cubicBezTo>
                <a:cubicBezTo>
                  <a:pt x="388854" y="2702533"/>
                  <a:pt x="385011" y="2682846"/>
                  <a:pt x="374650" y="2667000"/>
                </a:cubicBezTo>
                <a:cubicBezTo>
                  <a:pt x="348931" y="2627664"/>
                  <a:pt x="313118" y="2594736"/>
                  <a:pt x="292100" y="2552700"/>
                </a:cubicBezTo>
                <a:cubicBezTo>
                  <a:pt x="227530" y="2423559"/>
                  <a:pt x="322521" y="2609605"/>
                  <a:pt x="247650" y="2476500"/>
                </a:cubicBezTo>
                <a:cubicBezTo>
                  <a:pt x="236048" y="2455874"/>
                  <a:pt x="227036" y="2433881"/>
                  <a:pt x="215900" y="2413000"/>
                </a:cubicBezTo>
                <a:cubicBezTo>
                  <a:pt x="210092" y="2402110"/>
                  <a:pt x="202022" y="2392456"/>
                  <a:pt x="196850" y="2381250"/>
                </a:cubicBezTo>
                <a:cubicBezTo>
                  <a:pt x="189271" y="2364830"/>
                  <a:pt x="184517" y="2347241"/>
                  <a:pt x="177800" y="2330450"/>
                </a:cubicBezTo>
                <a:cubicBezTo>
                  <a:pt x="171813" y="2315483"/>
                  <a:pt x="164537" y="2301046"/>
                  <a:pt x="158750" y="2286000"/>
                </a:cubicBezTo>
                <a:cubicBezTo>
                  <a:pt x="121772" y="2189856"/>
                  <a:pt x="175823" y="2315670"/>
                  <a:pt x="127000" y="2197100"/>
                </a:cubicBezTo>
                <a:cubicBezTo>
                  <a:pt x="119063" y="2177823"/>
                  <a:pt x="108538" y="2159608"/>
                  <a:pt x="101600" y="2139950"/>
                </a:cubicBezTo>
                <a:cubicBezTo>
                  <a:pt x="91434" y="2111147"/>
                  <a:pt x="84562" y="2060429"/>
                  <a:pt x="76200" y="2032000"/>
                </a:cubicBezTo>
                <a:cubicBezTo>
                  <a:pt x="71097" y="2014650"/>
                  <a:pt x="63500" y="1998133"/>
                  <a:pt x="57150" y="1981200"/>
                </a:cubicBezTo>
                <a:cubicBezTo>
                  <a:pt x="38533" y="1832261"/>
                  <a:pt x="67701" y="2038623"/>
                  <a:pt x="31750" y="1873250"/>
                </a:cubicBezTo>
                <a:cubicBezTo>
                  <a:pt x="25391" y="1843999"/>
                  <a:pt x="23283" y="1813983"/>
                  <a:pt x="19050" y="1784350"/>
                </a:cubicBezTo>
                <a:cubicBezTo>
                  <a:pt x="16933" y="1769533"/>
                  <a:pt x="16812" y="1754291"/>
                  <a:pt x="12700" y="1739900"/>
                </a:cubicBezTo>
                <a:lnTo>
                  <a:pt x="0" y="1695450"/>
                </a:lnTo>
                <a:cubicBezTo>
                  <a:pt x="2117" y="1456267"/>
                  <a:pt x="2331" y="1217059"/>
                  <a:pt x="6350" y="977900"/>
                </a:cubicBezTo>
                <a:cubicBezTo>
                  <a:pt x="6566" y="965027"/>
                  <a:pt x="9163" y="952180"/>
                  <a:pt x="12700" y="939800"/>
                </a:cubicBezTo>
                <a:cubicBezTo>
                  <a:pt x="17668" y="922411"/>
                  <a:pt x="25400" y="905933"/>
                  <a:pt x="31750" y="889000"/>
                </a:cubicBezTo>
                <a:cubicBezTo>
                  <a:pt x="33867" y="874183"/>
                  <a:pt x="36122" y="859386"/>
                  <a:pt x="38100" y="844550"/>
                </a:cubicBezTo>
                <a:cubicBezTo>
                  <a:pt x="40355" y="827635"/>
                  <a:pt x="39762" y="810159"/>
                  <a:pt x="44450" y="793750"/>
                </a:cubicBezTo>
                <a:cubicBezTo>
                  <a:pt x="48351" y="780097"/>
                  <a:pt x="58403" y="768903"/>
                  <a:pt x="63500" y="755650"/>
                </a:cubicBezTo>
                <a:cubicBezTo>
                  <a:pt x="69032" y="741268"/>
                  <a:pt x="71668" y="725928"/>
                  <a:pt x="76200" y="711200"/>
                </a:cubicBezTo>
                <a:cubicBezTo>
                  <a:pt x="80137" y="698405"/>
                  <a:pt x="84963" y="685895"/>
                  <a:pt x="88900" y="673100"/>
                </a:cubicBezTo>
                <a:cubicBezTo>
                  <a:pt x="93432" y="658372"/>
                  <a:pt x="97545" y="643517"/>
                  <a:pt x="101600" y="628650"/>
                </a:cubicBezTo>
                <a:cubicBezTo>
                  <a:pt x="103896" y="620230"/>
                  <a:pt x="104047" y="611056"/>
                  <a:pt x="107950" y="603250"/>
                </a:cubicBezTo>
                <a:cubicBezTo>
                  <a:pt x="114776" y="589598"/>
                  <a:pt x="125659" y="578334"/>
                  <a:pt x="133350" y="565150"/>
                </a:cubicBezTo>
                <a:cubicBezTo>
                  <a:pt x="140504" y="552885"/>
                  <a:pt x="146633" y="540025"/>
                  <a:pt x="152400" y="527050"/>
                </a:cubicBezTo>
                <a:cubicBezTo>
                  <a:pt x="169041" y="489607"/>
                  <a:pt x="146140" y="495210"/>
                  <a:pt x="196850" y="444500"/>
                </a:cubicBezTo>
                <a:cubicBezTo>
                  <a:pt x="241421" y="399929"/>
                  <a:pt x="204928" y="439743"/>
                  <a:pt x="247650" y="381000"/>
                </a:cubicBezTo>
                <a:cubicBezTo>
                  <a:pt x="255622" y="370039"/>
                  <a:pt x="265532" y="360527"/>
                  <a:pt x="273050" y="349250"/>
                </a:cubicBezTo>
                <a:cubicBezTo>
                  <a:pt x="278301" y="341374"/>
                  <a:pt x="279938" y="331322"/>
                  <a:pt x="285750" y="323850"/>
                </a:cubicBezTo>
                <a:cubicBezTo>
                  <a:pt x="315234" y="285941"/>
                  <a:pt x="312420" y="300143"/>
                  <a:pt x="342900" y="273050"/>
                </a:cubicBezTo>
                <a:cubicBezTo>
                  <a:pt x="398648" y="223496"/>
                  <a:pt x="353992" y="260571"/>
                  <a:pt x="393700" y="215900"/>
                </a:cubicBezTo>
                <a:cubicBezTo>
                  <a:pt x="439744" y="164101"/>
                  <a:pt x="408661" y="202016"/>
                  <a:pt x="450850" y="165100"/>
                </a:cubicBezTo>
                <a:cubicBezTo>
                  <a:pt x="459861" y="157215"/>
                  <a:pt x="466671" y="146884"/>
                  <a:pt x="476250" y="139700"/>
                </a:cubicBezTo>
                <a:cubicBezTo>
                  <a:pt x="492225" y="127719"/>
                  <a:pt x="527050" y="107950"/>
                  <a:pt x="527050" y="107950"/>
                </a:cubicBezTo>
                <a:cubicBezTo>
                  <a:pt x="552450" y="69850"/>
                  <a:pt x="524933" y="105833"/>
                  <a:pt x="577850" y="63500"/>
                </a:cubicBezTo>
                <a:cubicBezTo>
                  <a:pt x="587200" y="56020"/>
                  <a:pt x="594239" y="45985"/>
                  <a:pt x="603250" y="38100"/>
                </a:cubicBezTo>
                <a:cubicBezTo>
                  <a:pt x="611215" y="31131"/>
                  <a:pt x="620615" y="25938"/>
                  <a:pt x="628650" y="19050"/>
                </a:cubicBezTo>
                <a:cubicBezTo>
                  <a:pt x="635468" y="13206"/>
                  <a:pt x="647700" y="0"/>
                  <a:pt x="6477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464315" y="4464851"/>
            <a:ext cx="314327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 flipH="1" flipV="1">
            <a:off x="2143108" y="2928934"/>
            <a:ext cx="3857652" cy="314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3000364" y="3071810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72198" y="285749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6200000" flipH="1">
            <a:off x="321439" y="2750339"/>
            <a:ext cx="42862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428860" y="1214422"/>
            <a:ext cx="85725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357422" y="114298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57422" y="6429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1857356" y="71435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48" y="50004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개발기준</a:t>
            </a:r>
            <a:endParaRPr lang="en-US" altLang="ko-KR" dirty="0" smtClean="0"/>
          </a:p>
          <a:p>
            <a:r>
              <a:rPr lang="en-US" altLang="ko-KR" dirty="0" smtClean="0"/>
              <a:t>Commit</a:t>
            </a:r>
          </a:p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2571736" y="100010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7488" y="71435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 : </a:t>
            </a:r>
            <a:r>
              <a:rPr lang="en-US" altLang="ko-KR" dirty="0" err="1" smtClean="0"/>
              <a:t>kws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2464579" y="2321711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214678" y="142873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0800000" flipV="1">
            <a:off x="3357554" y="135729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14744" y="114298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en-US" altLang="ko-KR" dirty="0" err="1" smtClean="0"/>
              <a:t>kws</a:t>
            </a:r>
            <a:r>
              <a:rPr lang="en-US" altLang="ko-KR" smtClean="0"/>
              <a:t> </a:t>
            </a:r>
            <a:r>
              <a:rPr lang="ko-KR" altLang="en-US" smtClean="0"/>
              <a:t>개발수행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214678" y="3071810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3500431" y="305966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57621" y="284535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en-US" altLang="ko-KR" dirty="0" err="1" smtClean="0"/>
              <a:t>kws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개발완료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rot="5400000">
            <a:off x="2684124" y="2938498"/>
            <a:ext cx="306676" cy="81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357422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2000232" y="3071810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28662" y="2428868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개발된 기능을 </a:t>
            </a:r>
            <a:endParaRPr lang="en-US" altLang="ko-KR" dirty="0" smtClean="0"/>
          </a:p>
          <a:p>
            <a:r>
              <a:rPr lang="ko-KR" altLang="en-US" dirty="0" smtClean="0"/>
              <a:t>마스터에 병합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rot="10800000" flipV="1">
            <a:off x="1428728" y="3500438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00034" y="3643314"/>
            <a:ext cx="17844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Commit &amp;</a:t>
            </a:r>
          </a:p>
          <a:p>
            <a:r>
              <a:rPr lang="en-US" altLang="ko-KR" dirty="0" smtClean="0"/>
              <a:t>Push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모든 개발자는</a:t>
            </a:r>
            <a:endParaRPr lang="en-US" altLang="ko-KR" dirty="0" smtClean="0"/>
          </a:p>
          <a:p>
            <a:r>
              <a:rPr lang="ko-KR" altLang="en-US" dirty="0" smtClean="0"/>
              <a:t>개발된 기능을 </a:t>
            </a:r>
            <a:endParaRPr lang="en-US" altLang="ko-KR" dirty="0" smtClean="0"/>
          </a:p>
          <a:p>
            <a:r>
              <a:rPr lang="ko-KR" altLang="en-US" dirty="0" err="1" smtClean="0"/>
              <a:t>받아가야한다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*****pull*****</a:t>
            </a:r>
          </a:p>
        </p:txBody>
      </p:sp>
      <p:sp>
        <p:nvSpPr>
          <p:cNvPr id="39" name="타원 38"/>
          <p:cNvSpPr/>
          <p:nvPr/>
        </p:nvSpPr>
        <p:spPr>
          <a:xfrm>
            <a:off x="3286116" y="392906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31" idx="1"/>
            <a:endCxn id="39" idx="0"/>
          </p:cNvCxnSpPr>
          <p:nvPr/>
        </p:nvCxnSpPr>
        <p:spPr>
          <a:xfrm rot="16200000" flipH="1">
            <a:off x="2628379" y="3199891"/>
            <a:ext cx="479142" cy="97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0800000" flipV="1">
            <a:off x="3500430" y="3857628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000496" y="3643314"/>
            <a:ext cx="2572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master</a:t>
            </a:r>
            <a:r>
              <a:rPr lang="ko-KR" altLang="en-US" dirty="0" smtClean="0"/>
              <a:t>의 변경내용을 </a:t>
            </a:r>
            <a:endParaRPr lang="en-US" altLang="ko-KR" dirty="0" smtClean="0"/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에서 병합 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cxnSp>
        <p:nvCxnSpPr>
          <p:cNvPr id="46" name="직선 연결선 45"/>
          <p:cNvCxnSpPr>
            <a:stCxn id="39" idx="4"/>
          </p:cNvCxnSpPr>
          <p:nvPr/>
        </p:nvCxnSpPr>
        <p:spPr>
          <a:xfrm rot="5400000">
            <a:off x="2928926" y="450057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265192" y="4786322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3"/>
          </p:cNvCxnSpPr>
          <p:nvPr/>
        </p:nvCxnSpPr>
        <p:spPr>
          <a:xfrm rot="5400000">
            <a:off x="2734638" y="4653010"/>
            <a:ext cx="306676" cy="81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 flipH="1">
            <a:off x="2678893" y="4914403"/>
            <a:ext cx="479142" cy="97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2428860" y="492919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endCxn id="50" idx="4"/>
          </p:cNvCxnSpPr>
          <p:nvPr/>
        </p:nvCxnSpPr>
        <p:spPr>
          <a:xfrm>
            <a:off x="2000232" y="471488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9388" y="928670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하나의 파일을 </a:t>
            </a:r>
            <a:endParaRPr lang="en-US" altLang="ko-KR" dirty="0" smtClean="0"/>
          </a:p>
          <a:p>
            <a:r>
              <a:rPr lang="ko-KR" altLang="en-US" dirty="0" smtClean="0"/>
              <a:t>여러 사람이 동시에 작업하지 말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ko-KR" altLang="en-US" dirty="0"/>
              <a:t> 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3-1.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접속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56792"/>
            <a:ext cx="806489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105273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https://github.com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99457" y="2037402"/>
            <a:ext cx="57606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586798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39552" y="620819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3-2. </a:t>
            </a:r>
            <a:r>
              <a:rPr lang="en-US" altLang="ko-KR" sz="1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>
                <a:solidFill>
                  <a:schemeClr val="bg1"/>
                </a:solidFill>
              </a:rPr>
              <a:t>step1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196752"/>
            <a:ext cx="784887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1763688" y="3621578"/>
            <a:ext cx="338437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4196005"/>
            <a:ext cx="338437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3688" y="4865853"/>
            <a:ext cx="338437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838</Words>
  <Application>Microsoft Office PowerPoint</Application>
  <PresentationFormat>화면 슬라이드 쇼(4:3)</PresentationFormat>
  <Paragraphs>168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sujin</dc:creator>
  <cp:lastModifiedBy>user</cp:lastModifiedBy>
  <cp:revision>621</cp:revision>
  <dcterms:created xsi:type="dcterms:W3CDTF">2016-03-02T14:20:33Z</dcterms:created>
  <dcterms:modified xsi:type="dcterms:W3CDTF">2023-04-11T07:30:19Z</dcterms:modified>
</cp:coreProperties>
</file>