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64" autoAdjust="0"/>
    <p:restoredTop sz="94660"/>
  </p:normalViewPr>
  <p:slideViewPr>
    <p:cSldViewPr>
      <p:cViewPr>
        <p:scale>
          <a:sx n="150" d="100"/>
          <a:sy n="150" d="100"/>
        </p:scale>
        <p:origin x="-8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5D7-6102-4BE4-B6A9-24507CDA48E2}" type="datetimeFigureOut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7665-921A-41C2-B207-35391D0BEE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5D7-6102-4BE4-B6A9-24507CDA48E2}" type="datetimeFigureOut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7665-921A-41C2-B207-35391D0BEE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5D7-6102-4BE4-B6A9-24507CDA48E2}" type="datetimeFigureOut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7665-921A-41C2-B207-35391D0BEE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5D7-6102-4BE4-B6A9-24507CDA48E2}" type="datetimeFigureOut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7665-921A-41C2-B207-35391D0BEE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5D7-6102-4BE4-B6A9-24507CDA48E2}" type="datetimeFigureOut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7665-921A-41C2-B207-35391D0BEE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5D7-6102-4BE4-B6A9-24507CDA48E2}" type="datetimeFigureOut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7665-921A-41C2-B207-35391D0BEE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5D7-6102-4BE4-B6A9-24507CDA48E2}" type="datetimeFigureOut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7665-921A-41C2-B207-35391D0BEE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5D7-6102-4BE4-B6A9-24507CDA48E2}" type="datetimeFigureOut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7665-921A-41C2-B207-35391D0BEE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5D7-6102-4BE4-B6A9-24507CDA48E2}" type="datetimeFigureOut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7665-921A-41C2-B207-35391D0BEE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5D7-6102-4BE4-B6A9-24507CDA48E2}" type="datetimeFigureOut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7665-921A-41C2-B207-35391D0BEE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5D7-6102-4BE4-B6A9-24507CDA48E2}" type="datetimeFigureOut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7665-921A-41C2-B207-35391D0BEE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55D7-6102-4BE4-B6A9-24507CDA48E2}" type="datetimeFigureOut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E7665-921A-41C2-B207-35391D0BEE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750583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*table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데이터를 정리하여 </a:t>
            </a:r>
            <a:r>
              <a:rPr lang="ko-KR" altLang="en-US" sz="1600" dirty="0" smtClean="0"/>
              <a:t>보여줄 때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&lt;table&gt;,&lt;</a:t>
            </a:r>
            <a:r>
              <a:rPr lang="en-US" altLang="ko-KR" sz="1600" dirty="0" err="1" smtClean="0"/>
              <a:t>thead</a:t>
            </a:r>
            <a:r>
              <a:rPr lang="en-US" altLang="ko-KR" sz="1600" dirty="0" smtClean="0"/>
              <a:t>&gt;,&lt;</a:t>
            </a:r>
            <a:r>
              <a:rPr lang="en-US" altLang="ko-KR" sz="1600" dirty="0" err="1" smtClean="0"/>
              <a:t>tbody</a:t>
            </a:r>
            <a:r>
              <a:rPr lang="en-US" altLang="ko-KR" sz="1600" dirty="0" smtClean="0"/>
              <a:t>&gt;,&lt;</a:t>
            </a:r>
            <a:r>
              <a:rPr lang="en-US" altLang="ko-KR" sz="1600" dirty="0" err="1" smtClean="0"/>
              <a:t>tfoot</a:t>
            </a:r>
            <a:r>
              <a:rPr lang="en-US" altLang="ko-KR" sz="1600" dirty="0" smtClean="0"/>
              <a:t>&gt;,&lt;</a:t>
            </a: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&gt;,&lt;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&gt;,&lt;td&gt;</a:t>
            </a:r>
            <a:r>
              <a:rPr lang="ko-KR" altLang="en-US" sz="1600" dirty="0" smtClean="0"/>
              <a:t>로 구성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&lt;table&gt; - </a:t>
            </a:r>
            <a:r>
              <a:rPr lang="ko-KR" altLang="en-US" sz="1600" dirty="0" smtClean="0"/>
              <a:t>테이블을 시작할 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테이블 태그의 대부분 속성은 </a:t>
            </a:r>
            <a:r>
              <a:rPr lang="en-US" altLang="ko-KR" sz="1600" dirty="0" smtClean="0"/>
              <a:t>HTML5 </a:t>
            </a:r>
            <a:r>
              <a:rPr lang="ko-KR" altLang="en-US" sz="1600" dirty="0" smtClean="0"/>
              <a:t>에서 지원하지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&lt;table border=“</a:t>
            </a:r>
            <a:r>
              <a:rPr lang="ko-KR" altLang="en-US" sz="1600" dirty="0" smtClean="0"/>
              <a:t>테이블선의 두께</a:t>
            </a:r>
            <a:r>
              <a:rPr lang="en-US" altLang="ko-KR" sz="1600" dirty="0" smtClean="0"/>
              <a:t>” color=“</a:t>
            </a:r>
            <a:r>
              <a:rPr lang="ko-KR" altLang="en-US" sz="1600" dirty="0" err="1" smtClean="0"/>
              <a:t>선의색</a:t>
            </a:r>
            <a:r>
              <a:rPr lang="en-US" altLang="ko-KR" sz="1600" dirty="0" smtClean="0"/>
              <a:t>” width=“</a:t>
            </a:r>
            <a:r>
              <a:rPr lang="ko-KR" altLang="en-US" sz="1600" dirty="0" smtClean="0"/>
              <a:t>넓이</a:t>
            </a:r>
            <a:r>
              <a:rPr lang="en-US" altLang="ko-KR" sz="1600" dirty="0" smtClean="0"/>
              <a:t>” height=“</a:t>
            </a:r>
            <a:r>
              <a:rPr lang="ko-KR" altLang="en-US" sz="1600" dirty="0" smtClean="0"/>
              <a:t>높이</a:t>
            </a:r>
            <a:r>
              <a:rPr lang="en-US" altLang="ko-KR" sz="1600" dirty="0" smtClean="0"/>
              <a:t>”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background=“</a:t>
            </a:r>
            <a:r>
              <a:rPr lang="ko-KR" altLang="en-US" sz="1600" dirty="0" smtClean="0"/>
              <a:t>바닥이미지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bgcolor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바닥색</a:t>
            </a:r>
            <a:r>
              <a:rPr lang="en-US" altLang="ko-KR" sz="1600" dirty="0" smtClean="0"/>
              <a:t>” align=“</a:t>
            </a:r>
            <a:r>
              <a:rPr lang="ko-KR" altLang="en-US" sz="1600" dirty="0" smtClean="0"/>
              <a:t>정렬</a:t>
            </a:r>
            <a:r>
              <a:rPr lang="en-US" altLang="ko-KR" sz="1600" dirty="0" smtClean="0"/>
              <a:t>”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cellpadding</a:t>
            </a:r>
            <a:r>
              <a:rPr lang="en-US" altLang="ko-KR" sz="1600" dirty="0" smtClean="0"/>
              <a:t>=“” </a:t>
            </a:r>
            <a:r>
              <a:rPr lang="en-US" altLang="ko-KR" sz="1600" dirty="0" err="1" smtClean="0"/>
              <a:t>cellspacing</a:t>
            </a:r>
            <a:r>
              <a:rPr lang="en-US" altLang="ko-KR" sz="1600" dirty="0" smtClean="0"/>
              <a:t>=“” &gt;</a:t>
            </a:r>
          </a:p>
          <a:p>
            <a:r>
              <a:rPr lang="en-US" altLang="ko-KR" sz="1600" dirty="0" smtClean="0"/>
              <a:t> -&lt;</a:t>
            </a: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&gt; - </a:t>
            </a:r>
            <a:r>
              <a:rPr lang="ko-KR" altLang="en-US" sz="1600" dirty="0" smtClean="0"/>
              <a:t>행을 시작할 때</a:t>
            </a:r>
            <a:r>
              <a:rPr lang="en-US" altLang="ko-KR" sz="1600" dirty="0" smtClean="0"/>
              <a:t>. ( &lt;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&lt;td&gt;</a:t>
            </a:r>
            <a:r>
              <a:rPr lang="ko-KR" altLang="en-US" sz="1600" dirty="0" smtClean="0"/>
              <a:t>만 가질 수 있다</a:t>
            </a:r>
            <a:r>
              <a:rPr lang="en-US" altLang="ko-KR" sz="1600" dirty="0" smtClean="0"/>
              <a:t>.)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</a:t>
            </a: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 height=“</a:t>
            </a:r>
            <a:r>
              <a:rPr lang="ko-KR" altLang="en-US" sz="1600" dirty="0" err="1" smtClean="0"/>
              <a:t>행높이</a:t>
            </a:r>
            <a:r>
              <a:rPr lang="en-US" altLang="ko-KR" sz="1600" dirty="0" smtClean="0"/>
              <a:t>” background=“</a:t>
            </a:r>
            <a:r>
              <a:rPr lang="ko-KR" altLang="en-US" sz="1600" dirty="0" smtClean="0"/>
              <a:t>바닥이미지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bgcolor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바닥색</a:t>
            </a:r>
            <a:r>
              <a:rPr lang="en-US" altLang="ko-KR" sz="1600" dirty="0" smtClean="0"/>
              <a:t>”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align=“</a:t>
            </a:r>
            <a:r>
              <a:rPr lang="ko-KR" altLang="en-US" sz="1600" dirty="0" smtClean="0"/>
              <a:t>수평정렬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valign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수직정렬</a:t>
            </a:r>
            <a:r>
              <a:rPr lang="en-US" altLang="ko-KR" sz="1600" dirty="0" smtClean="0"/>
              <a:t>”&gt;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-&lt;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&gt; - </a:t>
            </a:r>
            <a:r>
              <a:rPr lang="ko-KR" altLang="en-US" sz="1600" dirty="0" smtClean="0"/>
              <a:t>열의 제목을 설정할 때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진하게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가운데 정렬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-&lt;td&gt; - </a:t>
            </a:r>
            <a:r>
              <a:rPr lang="ko-KR" altLang="en-US" sz="1600" dirty="0" smtClean="0"/>
              <a:t>데이터를 보여줄 때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일반글자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왼쪽정렬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&lt;td height=“</a:t>
            </a:r>
            <a:r>
              <a:rPr lang="ko-KR" altLang="en-US" sz="1600" dirty="0" err="1" smtClean="0"/>
              <a:t>행높이</a:t>
            </a:r>
            <a:r>
              <a:rPr lang="en-US" altLang="ko-KR" sz="1600" dirty="0" smtClean="0"/>
              <a:t>” width=“</a:t>
            </a:r>
            <a:r>
              <a:rPr lang="ko-KR" altLang="en-US" sz="1600" dirty="0" smtClean="0"/>
              <a:t>넓이</a:t>
            </a:r>
            <a:r>
              <a:rPr lang="en-US" altLang="ko-KR" sz="1600" dirty="0" smtClean="0"/>
              <a:t>” background=“</a:t>
            </a:r>
            <a:r>
              <a:rPr lang="ko-KR" altLang="en-US" sz="1600" dirty="0" smtClean="0"/>
              <a:t>바닥이미지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bgcolor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바닥색</a:t>
            </a:r>
            <a:r>
              <a:rPr lang="en-US" altLang="ko-KR" sz="1600" dirty="0" smtClean="0"/>
              <a:t>”</a:t>
            </a:r>
          </a:p>
          <a:p>
            <a:r>
              <a:rPr lang="en-US" altLang="ko-KR" sz="1600" dirty="0" smtClean="0"/>
              <a:t>        align=“</a:t>
            </a:r>
            <a:r>
              <a:rPr lang="ko-KR" altLang="en-US" sz="1600" dirty="0" smtClean="0"/>
              <a:t>수평정렬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valign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수직정렬</a:t>
            </a:r>
            <a:r>
              <a:rPr lang="en-US" altLang="ko-KR" sz="1600" dirty="0" smtClean="0"/>
              <a:t>” 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colspan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합칠 </a:t>
            </a:r>
            <a:r>
              <a:rPr lang="ko-KR" altLang="en-US" sz="1600" dirty="0" err="1" smtClean="0"/>
              <a:t>칸의수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rowspan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합칠행의</a:t>
            </a:r>
            <a:r>
              <a:rPr lang="ko-KR" altLang="en-US" sz="1600" dirty="0" smtClean="0"/>
              <a:t> 수</a:t>
            </a:r>
            <a:r>
              <a:rPr lang="en-US" altLang="ko-KR" sz="1600" dirty="0" smtClean="0"/>
              <a:t>”&gt;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5643570" y="3071810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08" y="3071810"/>
            <a:ext cx="1223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left,center,right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rot="10800000">
            <a:off x="1857356" y="4009257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28794" y="4009257"/>
            <a:ext cx="1223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left,center,right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3634212" y="4000504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5650" y="4000504"/>
            <a:ext cx="1486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top,middle,bottom</a:t>
            </a:r>
            <a:endParaRPr lang="ko-KR" altLang="en-US" sz="1200" dirty="0"/>
          </a:p>
        </p:txBody>
      </p:sp>
      <p:sp>
        <p:nvSpPr>
          <p:cNvPr id="12" name="오른쪽 중괄호 11"/>
          <p:cNvSpPr/>
          <p:nvPr/>
        </p:nvSpPr>
        <p:spPr>
          <a:xfrm>
            <a:off x="5364043" y="4572008"/>
            <a:ext cx="71438" cy="357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97377" y="4618865"/>
            <a:ext cx="2175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&lt;td&gt;</a:t>
            </a:r>
            <a:r>
              <a:rPr lang="ko-KR" altLang="en-US" sz="1200" dirty="0" smtClean="0"/>
              <a:t>의 속성은 같다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000100" y="5929330"/>
            <a:ext cx="41434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10800000">
            <a:off x="2786050" y="6000768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28926" y="6009521"/>
            <a:ext cx="3435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복잡한 모양의 테이블이 만들 때 사용하는 속성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28596" y="502445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th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412645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-&lt;</a:t>
            </a:r>
            <a:r>
              <a:rPr lang="en-US" altLang="ko-KR" sz="1600" dirty="0" err="1" smtClean="0"/>
              <a:t>thead</a:t>
            </a:r>
            <a:r>
              <a:rPr lang="en-US" altLang="ko-KR" sz="1600" dirty="0" smtClean="0"/>
              <a:t>&gt;,&lt;</a:t>
            </a:r>
            <a:r>
              <a:rPr lang="en-US" altLang="ko-KR" sz="1600" dirty="0" err="1" smtClean="0"/>
              <a:t>tbody</a:t>
            </a:r>
            <a:r>
              <a:rPr lang="en-US" altLang="ko-KR" sz="1600" dirty="0" smtClean="0"/>
              <a:t>&gt;,&lt;</a:t>
            </a:r>
            <a:r>
              <a:rPr lang="en-US" altLang="ko-KR" sz="1600" dirty="0" err="1" smtClean="0"/>
              <a:t>tfoot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의미적인 태그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작성법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1.</a:t>
            </a:r>
            <a:r>
              <a:rPr lang="ko-KR" altLang="en-US" sz="1600" dirty="0" smtClean="0"/>
              <a:t>테이블 시작</a:t>
            </a:r>
            <a:r>
              <a:rPr lang="en-US" altLang="ko-KR" sz="1600" dirty="0" smtClean="0"/>
              <a:t>)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 &lt;table&gt;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endParaRPr lang="en-US" altLang="ko-KR" sz="1600" dirty="0" smtClean="0"/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 &lt;/table&gt;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678629" y="2393149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5400000">
            <a:off x="3321040" y="239235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00100" y="2071678"/>
            <a:ext cx="26432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00100" y="2713032"/>
            <a:ext cx="26432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1000100" y="2395538"/>
            <a:ext cx="2633688" cy="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1963719" y="239235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4668" y="2071678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568784" y="207167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472" y="2437621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575588" y="242886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921858" y="2071678"/>
            <a:ext cx="1478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&lt;td&gt; </a:t>
            </a:r>
            <a:r>
              <a:rPr lang="ko-KR" altLang="en-US" sz="1200" dirty="0" smtClean="0"/>
              <a:t>데이터</a:t>
            </a:r>
            <a:r>
              <a:rPr lang="en-US" altLang="ko-KR" sz="1200" dirty="0" smtClean="0"/>
              <a:t>&lt;/td&gt;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214546" y="2071678"/>
            <a:ext cx="1478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&lt;td&gt; </a:t>
            </a:r>
            <a:r>
              <a:rPr lang="ko-KR" altLang="en-US" sz="1200" dirty="0" smtClean="0"/>
              <a:t>데이터</a:t>
            </a:r>
            <a:r>
              <a:rPr lang="en-US" altLang="ko-KR" sz="1200" dirty="0" smtClean="0"/>
              <a:t>&lt;/td&gt;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928662" y="2437621"/>
            <a:ext cx="1478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&lt;td&gt; </a:t>
            </a:r>
            <a:r>
              <a:rPr lang="ko-KR" altLang="en-US" sz="1200" dirty="0" smtClean="0"/>
              <a:t>데이터</a:t>
            </a:r>
            <a:r>
              <a:rPr lang="en-US" altLang="ko-KR" sz="1200" dirty="0" smtClean="0"/>
              <a:t>&lt;/td&gt;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214546" y="2428868"/>
            <a:ext cx="1478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&lt;td&gt; </a:t>
            </a:r>
            <a:r>
              <a:rPr lang="ko-KR" altLang="en-US" sz="1200" dirty="0" smtClean="0"/>
              <a:t>데이터</a:t>
            </a:r>
            <a:r>
              <a:rPr lang="en-US" altLang="ko-KR" sz="1200" dirty="0" smtClean="0"/>
              <a:t>&lt;/td&gt;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214414" y="3357562"/>
            <a:ext cx="22018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&lt;table&gt;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</a:t>
            </a: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&lt;td&gt; </a:t>
            </a:r>
            <a:r>
              <a:rPr lang="ko-KR" altLang="en-US" sz="1600" dirty="0" smtClean="0"/>
              <a:t>데이터</a:t>
            </a:r>
            <a:r>
              <a:rPr lang="en-US" altLang="ko-KR" sz="1600" dirty="0" smtClean="0"/>
              <a:t>&lt;/td&gt;</a:t>
            </a:r>
          </a:p>
          <a:p>
            <a:r>
              <a:rPr lang="en-US" altLang="ko-KR" sz="1600" dirty="0" smtClean="0"/>
              <a:t>    &lt;td&gt; </a:t>
            </a:r>
            <a:r>
              <a:rPr lang="ko-KR" altLang="en-US" sz="1600" dirty="0" smtClean="0"/>
              <a:t>데이터</a:t>
            </a:r>
            <a:r>
              <a:rPr lang="en-US" altLang="ko-KR" sz="1600" dirty="0" smtClean="0"/>
              <a:t>&lt;/td&gt;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&lt;/</a:t>
            </a: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&lt;</a:t>
            </a: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&lt;td&gt; </a:t>
            </a:r>
            <a:r>
              <a:rPr lang="ko-KR" altLang="en-US" sz="1600" dirty="0" smtClean="0"/>
              <a:t>데이터</a:t>
            </a:r>
            <a:r>
              <a:rPr lang="en-US" altLang="ko-KR" sz="1600" dirty="0" smtClean="0"/>
              <a:t>&lt;/td&gt;</a:t>
            </a:r>
          </a:p>
          <a:p>
            <a:r>
              <a:rPr lang="en-US" altLang="ko-KR" sz="1600" dirty="0" smtClean="0"/>
              <a:t>    &lt;td&gt; </a:t>
            </a:r>
            <a:r>
              <a:rPr lang="ko-KR" altLang="en-US" sz="1600" dirty="0" smtClean="0"/>
              <a:t>데이터</a:t>
            </a:r>
            <a:r>
              <a:rPr lang="en-US" altLang="ko-KR" sz="1600" dirty="0" smtClean="0"/>
              <a:t>&lt;/td&gt;</a:t>
            </a:r>
          </a:p>
          <a:p>
            <a:r>
              <a:rPr lang="en-US" altLang="ko-KR" sz="1600" dirty="0" smtClean="0"/>
              <a:t>   &lt;/</a:t>
            </a: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&lt;/table&gt;</a:t>
            </a:r>
            <a:endParaRPr lang="ko-KR" altLang="en-US" sz="16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1428728" y="400050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428728" y="428466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>
            <a:off x="1357290" y="414338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438254" y="498079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438254" y="526495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1366816" y="512366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142976" y="378619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166791" y="450057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16200000" flipH="1">
            <a:off x="883444" y="4140993"/>
            <a:ext cx="714374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181080" y="4751393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204895" y="5465773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16200000" flipH="1">
            <a:off x="921548" y="5106196"/>
            <a:ext cx="714374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14348" y="3500438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76260" y="5715016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16200000" flipH="1">
            <a:off x="-242900" y="4600562"/>
            <a:ext cx="2214562" cy="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rot="10800000" flipV="1">
            <a:off x="2071670" y="3214686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428860" y="3071810"/>
            <a:ext cx="3711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부모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태그에 속성을 설정하면 속성은 </a:t>
            </a:r>
            <a:r>
              <a:rPr lang="ko-KR" altLang="en-US" sz="1200" dirty="0" smtClean="0"/>
              <a:t>상속이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/>
          <p:nvPr/>
        </p:nvCxnSpPr>
        <p:spPr>
          <a:xfrm rot="10800000" flipV="1">
            <a:off x="1933558" y="3500437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90748" y="3357561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자식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부모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 rot="10800000" flipV="1">
            <a:off x="3143241" y="3643313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00431" y="35004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자식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4213654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테이블 여백 설정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 err="1" smtClean="0"/>
              <a:t>cellpadding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cellspacing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err="1" smtClean="0"/>
              <a:t>cellpadding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수치</a:t>
            </a:r>
            <a:r>
              <a:rPr lang="en-US" altLang="ko-KR" sz="1600" dirty="0" smtClean="0"/>
              <a:t>” – td</a:t>
            </a:r>
            <a:r>
              <a:rPr lang="ko-KR" altLang="en-US" sz="1600" dirty="0" smtClean="0"/>
              <a:t>내의 여백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cellspacing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수치</a:t>
            </a:r>
            <a:r>
              <a:rPr lang="en-US" altLang="ko-KR" sz="1600" dirty="0" smtClean="0"/>
              <a:t>” – td</a:t>
            </a:r>
            <a:r>
              <a:rPr lang="ko-KR" altLang="en-US" sz="1600" dirty="0" smtClean="0"/>
              <a:t>와 테이블 간의 여백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복잡한 모양의 테이블 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colspan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rowspan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속성을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칸합치기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colspan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합칠 칸의 수</a:t>
            </a:r>
            <a:r>
              <a:rPr lang="en-US" altLang="ko-KR" sz="1600" dirty="0" smtClean="0"/>
              <a:t>”</a:t>
            </a:r>
            <a:br>
              <a:rPr lang="en-US" altLang="ko-KR" sz="1600" dirty="0" smtClean="0"/>
            </a:br>
            <a:endParaRPr lang="en-US" altLang="ko-KR" sz="1600" dirty="0"/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1035819" y="153589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42976" y="1428736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42976" y="1641462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1535091" y="153509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81064" y="139939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>
            <a:endCxn id="11" idx="1"/>
          </p:cNvCxnSpPr>
          <p:nvPr/>
        </p:nvCxnSpPr>
        <p:spPr>
          <a:xfrm rot="10800000">
            <a:off x="1171576" y="1557332"/>
            <a:ext cx="328591" cy="300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00166" y="1714488"/>
            <a:ext cx="2338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데이터를 보여주는 </a:t>
            </a:r>
            <a:r>
              <a:rPr lang="en-US" altLang="ko-KR" sz="1200" dirty="0" smtClean="0"/>
              <a:t>td</a:t>
            </a:r>
            <a:r>
              <a:rPr lang="ko-KR" altLang="en-US" sz="1200" dirty="0" smtClean="0"/>
              <a:t>내의 여백</a:t>
            </a:r>
            <a:endParaRPr lang="ko-KR" altLang="en-US" sz="1200" dirty="0"/>
          </a:p>
        </p:txBody>
      </p:sp>
      <p:cxnSp>
        <p:nvCxnSpPr>
          <p:cNvPr id="15" name="직선 연결선 14"/>
          <p:cNvCxnSpPr/>
          <p:nvPr/>
        </p:nvCxnSpPr>
        <p:spPr>
          <a:xfrm rot="5400000">
            <a:off x="1026293" y="3217064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33450" y="3109907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33450" y="3322633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525565" y="3216270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1538" y="308056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821505" y="3301997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71538" y="3071810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>
            <a:off x="1607323" y="321783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714480" y="3110680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714480" y="3323406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2106595" y="321704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52568" y="30813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>
            <a:endCxn id="19" idx="1"/>
          </p:cNvCxnSpPr>
          <p:nvPr/>
        </p:nvCxnSpPr>
        <p:spPr>
          <a:xfrm rot="16200000" flipV="1">
            <a:off x="1028701" y="3276594"/>
            <a:ext cx="404812" cy="280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5400000" flipH="1" flipV="1">
            <a:off x="1107282" y="3340889"/>
            <a:ext cx="528637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28" idx="1"/>
          </p:cNvCxnSpPr>
          <p:nvPr/>
        </p:nvCxnSpPr>
        <p:spPr>
          <a:xfrm rot="5400000" flipH="1" flipV="1">
            <a:off x="1331119" y="3264689"/>
            <a:ext cx="371475" cy="328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4" idx="1"/>
            <a:endCxn id="11" idx="0"/>
          </p:cNvCxnSpPr>
          <p:nvPr/>
        </p:nvCxnSpPr>
        <p:spPr>
          <a:xfrm rot="10800000">
            <a:off x="1328738" y="1443032"/>
            <a:ext cx="171428" cy="40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4" idx="1"/>
          </p:cNvCxnSpPr>
          <p:nvPr/>
        </p:nvCxnSpPr>
        <p:spPr>
          <a:xfrm rot="10800000" flipH="1">
            <a:off x="1500165" y="1538282"/>
            <a:ext cx="128609" cy="314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4" idx="1"/>
            <a:endCxn id="11" idx="2"/>
          </p:cNvCxnSpPr>
          <p:nvPr/>
        </p:nvCxnSpPr>
        <p:spPr>
          <a:xfrm rot="10800000">
            <a:off x="1333500" y="1614482"/>
            <a:ext cx="166666" cy="238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19" idx="2"/>
          </p:cNvCxnSpPr>
          <p:nvPr/>
        </p:nvCxnSpPr>
        <p:spPr>
          <a:xfrm rot="16200000" flipV="1">
            <a:off x="1166813" y="3386131"/>
            <a:ext cx="285750" cy="104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rot="5400000">
            <a:off x="1026293" y="545546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133450" y="5348304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133450" y="5561030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5400000">
            <a:off x="1525565" y="545466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71538" y="53189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cxnSp>
        <p:nvCxnSpPr>
          <p:cNvPr id="48" name="직선 연결선 47"/>
          <p:cNvCxnSpPr/>
          <p:nvPr/>
        </p:nvCxnSpPr>
        <p:spPr>
          <a:xfrm rot="5400000">
            <a:off x="821505" y="5540394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071538" y="5310207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>
            <a:off x="1607323" y="5456234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714480" y="5349077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4480" y="5561803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5400000">
            <a:off x="2106595" y="5455440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52568" y="531973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>
            <a:endCxn id="47" idx="3"/>
          </p:cNvCxnSpPr>
          <p:nvPr/>
        </p:nvCxnSpPr>
        <p:spPr>
          <a:xfrm rot="16200000" flipH="1">
            <a:off x="1155279" y="5202647"/>
            <a:ext cx="385386" cy="124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54" idx="3"/>
          </p:cNvCxnSpPr>
          <p:nvPr/>
        </p:nvCxnSpPr>
        <p:spPr>
          <a:xfrm>
            <a:off x="1285852" y="5072074"/>
            <a:ext cx="705270" cy="386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400000">
            <a:off x="3097995" y="5450694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205152" y="5343537"/>
            <a:ext cx="1151745" cy="4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205152" y="5556263"/>
            <a:ext cx="1156507" cy="1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5400000">
            <a:off x="4250529" y="546418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43240" y="531419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cxnSp>
        <p:nvCxnSpPr>
          <p:cNvPr id="70" name="직선 연결선 69"/>
          <p:cNvCxnSpPr/>
          <p:nvPr/>
        </p:nvCxnSpPr>
        <p:spPr>
          <a:xfrm rot="5400000">
            <a:off x="2893207" y="5535627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143240" y="5305440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571736" y="542926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rot="5400000">
            <a:off x="527021" y="52623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4178" y="419082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34178" y="631808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5400000">
            <a:off x="1026293" y="52544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2266" y="38973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322233" y="611172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72266" y="380985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1108051" y="52701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215208" y="41985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215208" y="632581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1607323" y="52621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53296" y="39051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 rot="5400000">
            <a:off x="2598723" y="52147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705880" y="414315"/>
            <a:ext cx="1151745" cy="4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705880" y="627041"/>
            <a:ext cx="1156507" cy="1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3751257" y="53496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43968" y="38497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2393935" y="60640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643968" y="376218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072464" y="50004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>
            <a:off x="526227" y="77941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33384" y="672262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33384" y="884988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1025499" y="77862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1472" y="64291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cxnSp>
        <p:nvCxnSpPr>
          <p:cNvPr id="29" name="직선 연결선 28"/>
          <p:cNvCxnSpPr/>
          <p:nvPr/>
        </p:nvCxnSpPr>
        <p:spPr>
          <a:xfrm rot="5400000">
            <a:off x="1107257" y="78019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214414" y="67303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214414" y="885761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1606529" y="77939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52502" y="64369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cxnSp>
        <p:nvCxnSpPr>
          <p:cNvPr id="34" name="직선 연결선 33"/>
          <p:cNvCxnSpPr/>
          <p:nvPr/>
        </p:nvCxnSpPr>
        <p:spPr>
          <a:xfrm rot="5400000">
            <a:off x="2597929" y="78739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705086" y="680242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705086" y="892968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5400000">
            <a:off x="3097201" y="78660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43174" y="65089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cxnSp>
        <p:nvCxnSpPr>
          <p:cNvPr id="39" name="직선 연결선 38"/>
          <p:cNvCxnSpPr/>
          <p:nvPr/>
        </p:nvCxnSpPr>
        <p:spPr>
          <a:xfrm rot="5400000">
            <a:off x="3178959" y="78817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286116" y="681015"/>
            <a:ext cx="581034" cy="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286116" y="893741"/>
            <a:ext cx="571509" cy="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5400000">
            <a:off x="3749669" y="78737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24204" y="65167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cxnSp>
        <p:nvCxnSpPr>
          <p:cNvPr id="45" name="직선 화살표 연결선 44"/>
          <p:cNvCxnSpPr/>
          <p:nvPr/>
        </p:nvCxnSpPr>
        <p:spPr>
          <a:xfrm rot="5400000" flipH="1" flipV="1">
            <a:off x="428596" y="1142984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4282" y="1428736"/>
            <a:ext cx="15196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&lt;table&gt;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&lt;td&gt;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&lt;/td&gt;</a:t>
            </a:r>
          </a:p>
          <a:p>
            <a:r>
              <a:rPr lang="en-US" altLang="ko-KR" sz="1400" dirty="0" smtClean="0"/>
              <a:t>    &lt;td&gt;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&lt;/td&gt;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&lt;td&gt;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&lt;/td&gt;</a:t>
            </a:r>
          </a:p>
          <a:p>
            <a:r>
              <a:rPr lang="en-US" altLang="ko-KR" sz="1400" dirty="0" smtClean="0"/>
              <a:t>   &lt;td&gt;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&lt;/td&gt;</a:t>
            </a:r>
          </a:p>
          <a:p>
            <a:r>
              <a:rPr lang="en-US" altLang="ko-KR" sz="1400" dirty="0" smtClean="0"/>
              <a:t>  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   </a:t>
            </a:r>
            <a:endParaRPr lang="en-US" altLang="ko-KR" sz="1400" dirty="0"/>
          </a:p>
          <a:p>
            <a:r>
              <a:rPr lang="en-US" altLang="ko-KR" sz="1400" dirty="0" smtClean="0"/>
              <a:t>&lt;/table&gt;   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1928794" y="2428868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rot="10800000" flipV="1">
            <a:off x="3714744" y="285728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000496" y="151605"/>
            <a:ext cx="1569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위의 행은 </a:t>
            </a:r>
            <a:r>
              <a:rPr lang="en-US" altLang="ko-KR" sz="1200" dirty="0" smtClean="0"/>
              <a:t>td</a:t>
            </a:r>
            <a:r>
              <a:rPr lang="ko-KR" altLang="en-US" sz="1200" dirty="0" smtClean="0"/>
              <a:t>가 하나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285984" y="1428736"/>
            <a:ext cx="26348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&lt;table&gt;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&lt;td </a:t>
            </a:r>
            <a:r>
              <a:rPr lang="en-US" altLang="ko-KR" sz="1400" b="1" dirty="0" err="1" smtClean="0"/>
              <a:t>colspan</a:t>
            </a:r>
            <a:r>
              <a:rPr lang="en-US" altLang="ko-KR" sz="1400" b="1" dirty="0" smtClean="0"/>
              <a:t>=“2”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&lt;/td&gt;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&lt;td&gt;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&lt;/td&gt;</a:t>
            </a:r>
          </a:p>
          <a:p>
            <a:r>
              <a:rPr lang="en-US" altLang="ko-KR" sz="1400" dirty="0" smtClean="0"/>
              <a:t>   &lt;td&gt;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&lt;/td&gt;</a:t>
            </a:r>
          </a:p>
          <a:p>
            <a:r>
              <a:rPr lang="en-US" altLang="ko-KR" sz="1400" dirty="0" smtClean="0"/>
              <a:t>  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   </a:t>
            </a:r>
            <a:endParaRPr lang="en-US" altLang="ko-KR" sz="1400" dirty="0"/>
          </a:p>
          <a:p>
            <a:r>
              <a:rPr lang="en-US" altLang="ko-KR" sz="1400" dirty="0" smtClean="0"/>
              <a:t>&lt;/table&gt;   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rot="5400000">
            <a:off x="527021" y="52623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4178" y="419082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34178" y="631808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5400000">
            <a:off x="1026293" y="52544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2266" y="38973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322233" y="611172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72266" y="380985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1108051" y="52701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215208" y="41985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215208" y="632581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1607323" y="52621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53296" y="39051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2393935" y="60640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643968" y="376218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072464" y="50004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>
            <a:off x="526227" y="77941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33384" y="672262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33384" y="884988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1025499" y="77862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1472" y="64291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cxnSp>
        <p:nvCxnSpPr>
          <p:cNvPr id="29" name="직선 연결선 28"/>
          <p:cNvCxnSpPr/>
          <p:nvPr/>
        </p:nvCxnSpPr>
        <p:spPr>
          <a:xfrm rot="5400000">
            <a:off x="1107257" y="78019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214414" y="67303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214414" y="885761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1606529" y="77939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52502" y="64369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cxnSp>
        <p:nvCxnSpPr>
          <p:cNvPr id="34" name="직선 연결선 33"/>
          <p:cNvCxnSpPr/>
          <p:nvPr/>
        </p:nvCxnSpPr>
        <p:spPr>
          <a:xfrm rot="5400000">
            <a:off x="2468953" y="654440"/>
            <a:ext cx="476250" cy="5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705086" y="428604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705086" y="892968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16200000" flipH="1">
            <a:off x="2980923" y="671915"/>
            <a:ext cx="442118" cy="3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43174" y="65089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cxnSp>
        <p:nvCxnSpPr>
          <p:cNvPr id="39" name="직선 연결선 38"/>
          <p:cNvCxnSpPr/>
          <p:nvPr/>
        </p:nvCxnSpPr>
        <p:spPr>
          <a:xfrm rot="5400000">
            <a:off x="3178959" y="78817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286116" y="681015"/>
            <a:ext cx="581034" cy="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286116" y="893741"/>
            <a:ext cx="571509" cy="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5400000">
            <a:off x="3749669" y="78737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24204" y="65167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cxnSp>
        <p:nvCxnSpPr>
          <p:cNvPr id="45" name="직선 화살표 연결선 44"/>
          <p:cNvCxnSpPr/>
          <p:nvPr/>
        </p:nvCxnSpPr>
        <p:spPr>
          <a:xfrm rot="5400000" flipH="1" flipV="1">
            <a:off x="428596" y="1142984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4282" y="1428736"/>
            <a:ext cx="15196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&lt;table&gt;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&lt;td&gt;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&lt;/td&gt;</a:t>
            </a:r>
          </a:p>
          <a:p>
            <a:r>
              <a:rPr lang="en-US" altLang="ko-KR" sz="1400" dirty="0" smtClean="0"/>
              <a:t>    &lt;td&gt;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&lt;/td&gt;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&lt;td&gt;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&lt;/td&gt;</a:t>
            </a:r>
          </a:p>
          <a:p>
            <a:r>
              <a:rPr lang="en-US" altLang="ko-KR" sz="1400" dirty="0" smtClean="0"/>
              <a:t>   &lt;td&gt;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&lt;/td&gt;</a:t>
            </a:r>
          </a:p>
          <a:p>
            <a:r>
              <a:rPr lang="en-US" altLang="ko-KR" sz="1400" dirty="0" smtClean="0"/>
              <a:t>  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   </a:t>
            </a:r>
            <a:endParaRPr lang="en-US" altLang="ko-KR" sz="1400" dirty="0"/>
          </a:p>
          <a:p>
            <a:r>
              <a:rPr lang="en-US" altLang="ko-KR" sz="1400" dirty="0" smtClean="0"/>
              <a:t>&lt;/table&gt;   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1928794" y="2428868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285984" y="1428736"/>
            <a:ext cx="27092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&lt;table&gt;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&lt;td </a:t>
            </a:r>
            <a:r>
              <a:rPr lang="en-US" altLang="ko-KR" sz="1400" b="1" dirty="0" err="1" smtClean="0"/>
              <a:t>rowspan</a:t>
            </a:r>
            <a:r>
              <a:rPr lang="en-US" altLang="ko-KR" sz="1400" b="1" dirty="0" smtClean="0"/>
              <a:t>=“2”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&lt;/td&gt;</a:t>
            </a:r>
          </a:p>
          <a:p>
            <a:r>
              <a:rPr lang="en-US" altLang="ko-KR" sz="1400" dirty="0" smtClean="0"/>
              <a:t>    &lt;td&gt;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&lt;/td&gt; 	   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&lt;td&gt;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&lt;/td&gt;</a:t>
            </a:r>
          </a:p>
          <a:p>
            <a:r>
              <a:rPr lang="en-US" altLang="ko-KR" sz="1400" dirty="0" smtClean="0"/>
              <a:t>  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   </a:t>
            </a:r>
            <a:endParaRPr lang="en-US" altLang="ko-KR" sz="1400" dirty="0"/>
          </a:p>
          <a:p>
            <a:r>
              <a:rPr lang="en-US" altLang="ko-KR" sz="1400" dirty="0" smtClean="0"/>
              <a:t>&lt;/table&gt;   </a:t>
            </a:r>
            <a:endParaRPr lang="ko-KR" altLang="en-US" sz="1400" dirty="0"/>
          </a:p>
        </p:txBody>
      </p:sp>
      <p:cxnSp>
        <p:nvCxnSpPr>
          <p:cNvPr id="52" name="직선 연결선 51"/>
          <p:cNvCxnSpPr/>
          <p:nvPr/>
        </p:nvCxnSpPr>
        <p:spPr>
          <a:xfrm rot="5400000">
            <a:off x="3179753" y="53576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286910" y="428604"/>
            <a:ext cx="581034" cy="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286910" y="641330"/>
            <a:ext cx="571509" cy="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rot="5400000">
            <a:off x="3750463" y="53496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14678" y="41354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142844" y="4071942"/>
            <a:ext cx="656064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영역태그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span, div</a:t>
            </a:r>
            <a:r>
              <a:rPr lang="ko-KR" altLang="en-US" sz="1600" dirty="0" smtClean="0"/>
              <a:t>를 제공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-&lt;span&gt;</a:t>
            </a:r>
            <a:r>
              <a:rPr lang="ko-KR" altLang="en-US" sz="1600" dirty="0" smtClean="0"/>
              <a:t>데이터까지만 영역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사용했을 때 줄이 변경되지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ko-KR" altLang="en-US" sz="1600" dirty="0" smtClean="0"/>
              <a:t>데이터를 보여줄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-&lt;div&gt; web browser</a:t>
            </a:r>
            <a:r>
              <a:rPr lang="ko-KR" altLang="en-US" sz="1600" dirty="0" smtClean="0"/>
              <a:t>의 넓이 </a:t>
            </a:r>
            <a:r>
              <a:rPr lang="en-US" altLang="ko-KR" sz="1600" dirty="0" smtClean="0"/>
              <a:t>100% </a:t>
            </a:r>
            <a:r>
              <a:rPr lang="ko-KR" altLang="en-US" sz="1600" dirty="0" smtClean="0"/>
              <a:t>영역 </a:t>
            </a:r>
            <a:r>
              <a:rPr lang="en-US" altLang="ko-KR" sz="1600" dirty="0" smtClean="0"/>
              <a:t>: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사용했을때</a:t>
            </a:r>
            <a:r>
              <a:rPr lang="ko-KR" altLang="en-US" sz="1600" dirty="0" smtClean="0"/>
              <a:t> 줄이 변경된다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web page</a:t>
            </a:r>
            <a:r>
              <a:rPr lang="ko-KR" altLang="en-US" sz="1600" dirty="0" smtClean="0"/>
              <a:t>의 디자인을 설정할 때 사용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7604518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*HTML Form Control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사용자가 입력하는 값을 </a:t>
            </a:r>
            <a:r>
              <a:rPr lang="ko-KR" altLang="en-US" sz="1600" dirty="0" err="1" smtClean="0"/>
              <a:t>받기위한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에서 제공하는 객체들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&lt;input&gt;,&lt;select&gt;,&lt;</a:t>
            </a:r>
            <a:r>
              <a:rPr lang="en-US" altLang="ko-KR" sz="1600" dirty="0" err="1" smtClean="0"/>
              <a:t>textarea</a:t>
            </a:r>
            <a:r>
              <a:rPr lang="en-US" altLang="ko-KR" sz="1600" dirty="0" smtClean="0"/>
              <a:t>&gt; 3</a:t>
            </a:r>
            <a:r>
              <a:rPr lang="ko-KR" altLang="en-US" sz="1600" dirty="0" smtClean="0"/>
              <a:t>가지의 객체를 제공</a:t>
            </a:r>
            <a:endParaRPr lang="en-US" altLang="ko-KR" sz="1600" dirty="0" smtClean="0"/>
          </a:p>
          <a:p>
            <a:r>
              <a:rPr lang="en-US" altLang="ko-KR" sz="1600" dirty="0" smtClean="0"/>
              <a:t> - &lt;form&gt; </a:t>
            </a:r>
            <a:r>
              <a:rPr lang="ko-KR" altLang="en-US" sz="1600" dirty="0" smtClean="0"/>
              <a:t>태그의 자식 태그로 포함되어있을 때 접속자가 입력한 정보를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웹 서버로 전송 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*&lt;input&gt;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-type</a:t>
            </a:r>
            <a:r>
              <a:rPr lang="ko-KR" altLang="en-US" sz="1600" dirty="0" smtClean="0"/>
              <a:t>속성에 따라 제공되는 객체가 다르다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공통속성 </a:t>
            </a:r>
            <a:r>
              <a:rPr lang="en-US" altLang="ko-KR" sz="1600" dirty="0" smtClean="0"/>
              <a:t>: name=“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 id=“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readonly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readonly</a:t>
            </a:r>
            <a:r>
              <a:rPr lang="en-US" altLang="ko-KR" sz="1600" dirty="0" smtClean="0"/>
              <a:t>” disabled=“disabled”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value=“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 type=“</a:t>
            </a:r>
            <a:r>
              <a:rPr lang="ko-KR" altLang="en-US" sz="1600" dirty="0" smtClean="0"/>
              <a:t>사용객체</a:t>
            </a:r>
            <a:r>
              <a:rPr lang="en-US" altLang="ko-KR" sz="1600" dirty="0" smtClean="0"/>
              <a:t>” class=“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”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071810"/>
            <a:ext cx="1285884" cy="25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3483" y="305198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abc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711773" y="3019424"/>
            <a:ext cx="58301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&lt;input type=“</a:t>
            </a:r>
            <a:r>
              <a:rPr lang="en-US" altLang="ko-KR" sz="1400" b="1" dirty="0" smtClean="0"/>
              <a:t>text</a:t>
            </a:r>
            <a:r>
              <a:rPr lang="en-US" altLang="ko-KR" sz="1400" dirty="0" smtClean="0"/>
              <a:t>” name=“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=“</a:t>
            </a:r>
            <a:r>
              <a:rPr lang="ko-KR" altLang="en-US" sz="1400" dirty="0" smtClean="0"/>
              <a:t>아이</a:t>
            </a:r>
            <a:r>
              <a:rPr lang="ko-KR" altLang="en-US" sz="1400" dirty="0"/>
              <a:t>디</a:t>
            </a:r>
            <a:r>
              <a:rPr lang="en-US" altLang="ko-KR" sz="1400" dirty="0" smtClean="0"/>
              <a:t>” class=“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size=“</a:t>
            </a:r>
            <a:r>
              <a:rPr lang="ko-KR" altLang="en-US" sz="1400" dirty="0" smtClean="0"/>
              <a:t>넓이</a:t>
            </a:r>
            <a:r>
              <a:rPr lang="en-US" altLang="ko-KR" sz="1400" dirty="0" smtClean="0"/>
              <a:t>” </a:t>
            </a:r>
            <a:r>
              <a:rPr lang="en-US" altLang="ko-KR" sz="1400" dirty="0" err="1" smtClean="0"/>
              <a:t>maxlength</a:t>
            </a:r>
            <a:r>
              <a:rPr lang="en-US" altLang="ko-KR" sz="1400" dirty="0" smtClean="0"/>
              <a:t>=“</a:t>
            </a:r>
            <a:r>
              <a:rPr lang="ko-KR" altLang="en-US" sz="1400" dirty="0" smtClean="0"/>
              <a:t>최대입력글자수</a:t>
            </a:r>
            <a:r>
              <a:rPr lang="en-US" altLang="ko-KR" sz="1400" dirty="0" smtClean="0"/>
              <a:t>” </a:t>
            </a:r>
            <a:r>
              <a:rPr lang="en-US" altLang="ko-KR" sz="1400" dirty="0" err="1" smtClean="0"/>
              <a:t>readonly</a:t>
            </a:r>
            <a:r>
              <a:rPr lang="en-US" altLang="ko-KR" sz="1400" dirty="0" smtClean="0"/>
              <a:t>=“</a:t>
            </a:r>
            <a:r>
              <a:rPr lang="ko-KR" altLang="en-US" sz="1400" dirty="0" smtClean="0"/>
              <a:t>읽기전용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disabled=“</a:t>
            </a:r>
            <a:r>
              <a:rPr lang="ko-KR" altLang="en-US" sz="1400" dirty="0" smtClean="0"/>
              <a:t>비활성화</a:t>
            </a:r>
            <a:r>
              <a:rPr lang="en-US" altLang="ko-KR" sz="1400" dirty="0" smtClean="0"/>
              <a:t>” value=“</a:t>
            </a:r>
            <a:r>
              <a:rPr lang="ko-KR" altLang="en-US" sz="1400" dirty="0" smtClean="0"/>
              <a:t>설정할 값</a:t>
            </a:r>
            <a:r>
              <a:rPr lang="en-US" altLang="ko-KR" sz="1400" dirty="0" smtClean="0"/>
              <a:t>”&gt;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4286248" y="2857496"/>
            <a:ext cx="85725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6200000" flipH="1">
            <a:off x="5107785" y="2893215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86314" y="2714620"/>
            <a:ext cx="1200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JS,CSS</a:t>
            </a:r>
            <a:r>
              <a:rPr lang="ko-KR" altLang="en-US" sz="1100" dirty="0" smtClean="0"/>
              <a:t>에서 </a:t>
            </a:r>
            <a:r>
              <a:rPr lang="ko-KR" altLang="en-US" sz="1100" dirty="0"/>
              <a:t>사</a:t>
            </a:r>
            <a:r>
              <a:rPr lang="ko-KR" altLang="en-US" sz="1100" dirty="0" smtClean="0"/>
              <a:t>용</a:t>
            </a:r>
            <a:endParaRPr lang="ko-KR" altLang="en-US" sz="11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148266" y="2871791"/>
            <a:ext cx="1638311" cy="271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709" y="3957168"/>
            <a:ext cx="1285884" cy="25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428596" y="3937343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****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736886" y="3904782"/>
            <a:ext cx="61245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&lt;input type=“</a:t>
            </a:r>
            <a:r>
              <a:rPr lang="en-US" altLang="ko-KR" sz="1400" b="1" dirty="0" smtClean="0"/>
              <a:t>password</a:t>
            </a:r>
            <a:r>
              <a:rPr lang="en-US" altLang="ko-KR" sz="1400" dirty="0" smtClean="0"/>
              <a:t>” name=“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=“</a:t>
            </a:r>
            <a:r>
              <a:rPr lang="ko-KR" altLang="en-US" sz="1400" dirty="0" smtClean="0"/>
              <a:t>아이</a:t>
            </a:r>
            <a:r>
              <a:rPr lang="ko-KR" altLang="en-US" sz="1400" dirty="0"/>
              <a:t>디</a:t>
            </a:r>
            <a:r>
              <a:rPr lang="en-US" altLang="ko-KR" sz="1400" dirty="0" smtClean="0"/>
              <a:t>” class=“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size=“</a:t>
            </a:r>
            <a:r>
              <a:rPr lang="ko-KR" altLang="en-US" sz="1400" dirty="0" smtClean="0"/>
              <a:t>넓이</a:t>
            </a:r>
            <a:r>
              <a:rPr lang="en-US" altLang="ko-KR" sz="1400" dirty="0" smtClean="0"/>
              <a:t>” </a:t>
            </a:r>
            <a:r>
              <a:rPr lang="en-US" altLang="ko-KR" sz="1400" dirty="0" err="1" smtClean="0"/>
              <a:t>maxlength</a:t>
            </a:r>
            <a:r>
              <a:rPr lang="en-US" altLang="ko-KR" sz="1400" dirty="0" smtClean="0"/>
              <a:t>=“</a:t>
            </a:r>
            <a:r>
              <a:rPr lang="ko-KR" altLang="en-US" sz="1400" dirty="0" smtClean="0"/>
              <a:t>최대입력글자수</a:t>
            </a:r>
            <a:r>
              <a:rPr lang="en-US" altLang="ko-KR" sz="1400" dirty="0" smtClean="0"/>
              <a:t>” </a:t>
            </a:r>
            <a:r>
              <a:rPr lang="en-US" altLang="ko-KR" sz="1400" dirty="0" err="1" smtClean="0"/>
              <a:t>readonly</a:t>
            </a:r>
            <a:r>
              <a:rPr lang="en-US" altLang="ko-KR" sz="1400" dirty="0" smtClean="0"/>
              <a:t>=“</a:t>
            </a:r>
            <a:r>
              <a:rPr lang="ko-KR" altLang="en-US" sz="1400" dirty="0" smtClean="0"/>
              <a:t>읽기전용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disabled=“</a:t>
            </a:r>
            <a:r>
              <a:rPr lang="ko-KR" altLang="en-US" sz="1400" dirty="0" smtClean="0"/>
              <a:t>비활성화</a:t>
            </a:r>
            <a:r>
              <a:rPr lang="en-US" altLang="ko-KR" sz="1400" dirty="0" smtClean="0"/>
              <a:t>” value=“</a:t>
            </a:r>
            <a:r>
              <a:rPr lang="ko-KR" altLang="en-US" sz="1400" dirty="0" smtClean="0"/>
              <a:t>설정할 값</a:t>
            </a:r>
            <a:r>
              <a:rPr lang="en-US" altLang="ko-KR" sz="1400" dirty="0" smtClean="0"/>
              <a:t>”&gt;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786322"/>
            <a:ext cx="847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1767706" y="4786322"/>
            <a:ext cx="61618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&lt;input type=“</a:t>
            </a:r>
            <a:r>
              <a:rPr lang="en-US" altLang="ko-KR" sz="1400" b="1" dirty="0" smtClean="0"/>
              <a:t>checkbox</a:t>
            </a:r>
            <a:r>
              <a:rPr lang="en-US" altLang="ko-KR" sz="1400" dirty="0" smtClean="0"/>
              <a:t>” name=“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=“</a:t>
            </a:r>
            <a:r>
              <a:rPr lang="ko-KR" altLang="en-US" sz="1400" dirty="0" smtClean="0"/>
              <a:t>아이</a:t>
            </a:r>
            <a:r>
              <a:rPr lang="ko-KR" altLang="en-US" sz="1400" dirty="0"/>
              <a:t>디</a:t>
            </a:r>
            <a:r>
              <a:rPr lang="en-US" altLang="ko-KR" sz="1400" dirty="0" smtClean="0"/>
              <a:t>” class=“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          </a:t>
            </a:r>
            <a:r>
              <a:rPr lang="en-US" altLang="ko-KR" sz="1400" dirty="0" err="1" smtClean="0"/>
              <a:t>readonly</a:t>
            </a:r>
            <a:r>
              <a:rPr lang="en-US" altLang="ko-KR" sz="1400" dirty="0" smtClean="0"/>
              <a:t>=“</a:t>
            </a:r>
            <a:r>
              <a:rPr lang="ko-KR" altLang="en-US" sz="1400" dirty="0" smtClean="0"/>
              <a:t>읽기전용</a:t>
            </a:r>
            <a:r>
              <a:rPr lang="en-US" altLang="ko-KR" sz="1400" dirty="0" smtClean="0"/>
              <a:t>” disabled=“</a:t>
            </a:r>
            <a:r>
              <a:rPr lang="ko-KR" altLang="en-US" sz="1400" dirty="0" smtClean="0"/>
              <a:t>비활성화</a:t>
            </a:r>
            <a:r>
              <a:rPr lang="en-US" altLang="ko-KR" sz="1400" dirty="0" smtClean="0"/>
              <a:t>” value=“</a:t>
            </a:r>
            <a:r>
              <a:rPr lang="ko-KR" altLang="en-US" sz="1400" dirty="0" smtClean="0"/>
              <a:t>설정할 값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checked=“checked”&gt;</a:t>
            </a:r>
            <a:endParaRPr lang="ko-KR" alt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5715016"/>
            <a:ext cx="11543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1785918" y="5619294"/>
            <a:ext cx="58031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&lt;input type=“</a:t>
            </a:r>
            <a:r>
              <a:rPr lang="en-US" altLang="ko-KR" sz="1400" b="1" dirty="0" smtClean="0"/>
              <a:t>radio</a:t>
            </a:r>
            <a:r>
              <a:rPr lang="en-US" altLang="ko-KR" sz="1400" dirty="0" smtClean="0"/>
              <a:t>” name=“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=“</a:t>
            </a:r>
            <a:r>
              <a:rPr lang="ko-KR" altLang="en-US" sz="1400" dirty="0" smtClean="0"/>
              <a:t>아이</a:t>
            </a:r>
            <a:r>
              <a:rPr lang="ko-KR" altLang="en-US" sz="1400" dirty="0"/>
              <a:t>디</a:t>
            </a:r>
            <a:r>
              <a:rPr lang="en-US" altLang="ko-KR" sz="1400" dirty="0" smtClean="0"/>
              <a:t>” class=“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          </a:t>
            </a:r>
            <a:r>
              <a:rPr lang="en-US" altLang="ko-KR" sz="1400" dirty="0" err="1" smtClean="0"/>
              <a:t>readonly</a:t>
            </a:r>
            <a:r>
              <a:rPr lang="en-US" altLang="ko-KR" sz="1400" dirty="0" smtClean="0"/>
              <a:t>=“</a:t>
            </a:r>
            <a:r>
              <a:rPr lang="ko-KR" altLang="en-US" sz="1400" dirty="0" smtClean="0"/>
              <a:t>읽기전용</a:t>
            </a:r>
            <a:r>
              <a:rPr lang="en-US" altLang="ko-KR" sz="1400" dirty="0" smtClean="0"/>
              <a:t>” disabled=“</a:t>
            </a:r>
            <a:r>
              <a:rPr lang="ko-KR" altLang="en-US" sz="1400" dirty="0" smtClean="0"/>
              <a:t>비활성화</a:t>
            </a:r>
            <a:r>
              <a:rPr lang="en-US" altLang="ko-KR" sz="1400" dirty="0" smtClean="0"/>
              <a:t>” value=“</a:t>
            </a:r>
            <a:r>
              <a:rPr lang="ko-KR" altLang="en-US" sz="1400" dirty="0" smtClean="0"/>
              <a:t>설정할 값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checked=“checked”&gt;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785918" y="6357958"/>
            <a:ext cx="6184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&lt;input type=“</a:t>
            </a:r>
            <a:r>
              <a:rPr lang="en-US" altLang="ko-KR" sz="1400" b="1" dirty="0" smtClean="0"/>
              <a:t>hidden</a:t>
            </a:r>
            <a:r>
              <a:rPr lang="en-US" altLang="ko-KR" sz="1400" dirty="0" smtClean="0"/>
              <a:t>” name=“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=“</a:t>
            </a:r>
            <a:r>
              <a:rPr lang="ko-KR" altLang="en-US" sz="1400" dirty="0" smtClean="0"/>
              <a:t>아이</a:t>
            </a:r>
            <a:r>
              <a:rPr lang="ko-KR" altLang="en-US" sz="1400" dirty="0"/>
              <a:t>디</a:t>
            </a:r>
            <a:r>
              <a:rPr lang="en-US" altLang="ko-KR" sz="1400" dirty="0" smtClean="0"/>
              <a:t>” value=“</a:t>
            </a:r>
            <a:r>
              <a:rPr lang="ko-KR" altLang="en-US" sz="1400" dirty="0" smtClean="0"/>
              <a:t>설정할 값</a:t>
            </a:r>
            <a:r>
              <a:rPr lang="en-US" altLang="ko-KR" sz="1400" dirty="0" smtClean="0"/>
              <a:t>”&gt;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28596" y="6324921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눈에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보이지않게</a:t>
            </a:r>
            <a:endParaRPr lang="en-US" altLang="ko-KR" sz="1200" dirty="0" smtClean="0"/>
          </a:p>
          <a:p>
            <a:r>
              <a:rPr lang="ko-KR" altLang="en-US" sz="1200" dirty="0" smtClean="0"/>
              <a:t>값을 넘길 </a:t>
            </a:r>
            <a:r>
              <a:rPr lang="ko-KR" altLang="en-US" sz="1200" dirty="0" err="1" smtClean="0"/>
              <a:t>때사용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670" y="285728"/>
            <a:ext cx="4395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&lt;input type=“</a:t>
            </a:r>
            <a:r>
              <a:rPr lang="en-US" altLang="ko-KR" sz="1400" b="1" dirty="0" smtClean="0"/>
              <a:t>file</a:t>
            </a:r>
            <a:r>
              <a:rPr lang="en-US" altLang="ko-KR" sz="1400" dirty="0" smtClean="0"/>
              <a:t>” name=“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=“</a:t>
            </a:r>
            <a:r>
              <a:rPr lang="ko-KR" altLang="en-US" sz="1400" dirty="0" smtClean="0"/>
              <a:t>아이</a:t>
            </a:r>
            <a:r>
              <a:rPr lang="ko-KR" altLang="en-US" sz="1400" dirty="0"/>
              <a:t>디</a:t>
            </a:r>
            <a:r>
              <a:rPr lang="en-US" altLang="ko-KR" sz="1400" dirty="0" smtClean="0"/>
              <a:t>” &gt;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42901"/>
            <a:ext cx="1500198" cy="29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43108" y="763769"/>
            <a:ext cx="5983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&lt;input type=“</a:t>
            </a:r>
            <a:r>
              <a:rPr lang="en-US" altLang="ko-KR" sz="1400" b="1" dirty="0" smtClean="0"/>
              <a:t>button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=“</a:t>
            </a:r>
            <a:r>
              <a:rPr lang="ko-KR" altLang="en-US" sz="1400" dirty="0" smtClean="0"/>
              <a:t>아이</a:t>
            </a:r>
            <a:r>
              <a:rPr lang="ko-KR" altLang="en-US" sz="1400" dirty="0"/>
              <a:t>디</a:t>
            </a:r>
            <a:r>
              <a:rPr lang="en-US" altLang="ko-KR" sz="1400" dirty="0" smtClean="0"/>
              <a:t>”  value=“</a:t>
            </a:r>
            <a:r>
              <a:rPr lang="ko-KR" altLang="en-US" sz="1400" dirty="0" smtClean="0"/>
              <a:t>버튼라벨</a:t>
            </a:r>
            <a:r>
              <a:rPr lang="en-US" altLang="ko-KR" sz="1400" dirty="0" smtClean="0"/>
              <a:t>”&gt; : </a:t>
            </a:r>
            <a:r>
              <a:rPr lang="ko-KR" altLang="en-US" sz="1400" dirty="0" smtClean="0"/>
              <a:t>버튼 모양</a:t>
            </a:r>
            <a:endParaRPr lang="ko-KR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785794"/>
            <a:ext cx="276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43108" y="1192397"/>
            <a:ext cx="7000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&lt;input type=“</a:t>
            </a:r>
            <a:r>
              <a:rPr lang="en-US" altLang="ko-KR" sz="1400" b="1" dirty="0" smtClean="0"/>
              <a:t>reset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=“</a:t>
            </a:r>
            <a:r>
              <a:rPr lang="ko-KR" altLang="en-US" sz="1400" dirty="0" smtClean="0"/>
              <a:t>아이</a:t>
            </a:r>
            <a:r>
              <a:rPr lang="ko-KR" altLang="en-US" sz="1400" dirty="0"/>
              <a:t>디</a:t>
            </a:r>
            <a:r>
              <a:rPr lang="en-US" altLang="ko-KR" sz="1400" dirty="0" smtClean="0"/>
              <a:t>”  value=“</a:t>
            </a:r>
            <a:r>
              <a:rPr lang="ko-KR" altLang="en-US" sz="1400" dirty="0" smtClean="0"/>
              <a:t>취소버튼</a:t>
            </a:r>
            <a:r>
              <a:rPr lang="en-US" altLang="ko-KR" sz="1400" dirty="0" smtClean="0"/>
              <a:t>”&gt; : </a:t>
            </a:r>
            <a:r>
              <a:rPr lang="ko-KR" altLang="en-US" sz="1400" dirty="0" smtClean="0"/>
              <a:t>클릭하면 </a:t>
            </a:r>
            <a:r>
              <a:rPr lang="en-US" altLang="ko-KR" sz="1400" dirty="0" smtClean="0"/>
              <a:t>&lt;form&gt;</a:t>
            </a:r>
            <a:r>
              <a:rPr lang="ko-KR" altLang="en-US" sz="1400" dirty="0" err="1" smtClean="0"/>
              <a:t>태그내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form control</a:t>
            </a:r>
            <a:r>
              <a:rPr lang="ko-KR" altLang="en-US" sz="1400" dirty="0" smtClean="0"/>
              <a:t>들의 값을 최초 </a:t>
            </a:r>
            <a:r>
              <a:rPr lang="ko-KR" altLang="en-US" sz="1400" dirty="0" err="1" smtClean="0"/>
              <a:t>요청시로</a:t>
            </a:r>
            <a:r>
              <a:rPr lang="ko-KR" altLang="en-US" sz="1400" dirty="0" smtClean="0"/>
              <a:t> 초기화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1214422"/>
            <a:ext cx="619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1957379"/>
            <a:ext cx="457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143108" y="1835339"/>
            <a:ext cx="5993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&lt;input type=“</a:t>
            </a:r>
            <a:r>
              <a:rPr lang="en-US" altLang="ko-KR" sz="1400" b="1" dirty="0" smtClean="0"/>
              <a:t>submit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=“</a:t>
            </a:r>
            <a:r>
              <a:rPr lang="ko-KR" altLang="en-US" sz="1400" dirty="0" smtClean="0"/>
              <a:t>아이</a:t>
            </a:r>
            <a:r>
              <a:rPr lang="ko-KR" altLang="en-US" sz="1400" dirty="0"/>
              <a:t>디</a:t>
            </a:r>
            <a:r>
              <a:rPr lang="en-US" altLang="ko-KR" sz="1400" dirty="0" smtClean="0"/>
              <a:t>”  value=“</a:t>
            </a:r>
            <a:r>
              <a:rPr lang="ko-KR" altLang="en-US" sz="1400" dirty="0" smtClean="0"/>
              <a:t>전송버튼</a:t>
            </a:r>
            <a:r>
              <a:rPr lang="en-US" altLang="ko-KR" sz="1400" dirty="0" smtClean="0"/>
              <a:t>”&gt; : </a:t>
            </a:r>
            <a:r>
              <a:rPr lang="ko-KR" altLang="en-US" sz="1400" dirty="0" smtClean="0"/>
              <a:t>클릭하면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&lt;form&gt;</a:t>
            </a:r>
            <a:r>
              <a:rPr lang="ko-KR" altLang="en-US" sz="1400" dirty="0" smtClean="0"/>
              <a:t>태그 내 </a:t>
            </a:r>
            <a:r>
              <a:rPr lang="en-US" altLang="ko-KR" sz="1400" dirty="0" smtClean="0"/>
              <a:t>form control</a:t>
            </a:r>
            <a:r>
              <a:rPr lang="ko-KR" altLang="en-US" sz="1400" dirty="0" smtClean="0"/>
              <a:t>들의 값을 서버로 전송한다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544F997-B075-4F06-9D0D-958168BE81CE}"/>
              </a:ext>
            </a:extLst>
          </p:cNvPr>
          <p:cNvSpPr/>
          <p:nvPr/>
        </p:nvSpPr>
        <p:spPr>
          <a:xfrm>
            <a:off x="1000101" y="1602986"/>
            <a:ext cx="751274" cy="260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0411586-74B2-4DD3-A2A3-4F51508DF1D0}"/>
              </a:ext>
            </a:extLst>
          </p:cNvPr>
          <p:cNvSpPr/>
          <p:nvPr/>
        </p:nvSpPr>
        <p:spPr>
          <a:xfrm>
            <a:off x="1832337" y="1599255"/>
            <a:ext cx="266700" cy="85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76DD192-DD2C-45DC-B723-31B861F12A12}"/>
              </a:ext>
            </a:extLst>
          </p:cNvPr>
          <p:cNvSpPr/>
          <p:nvPr/>
        </p:nvSpPr>
        <p:spPr>
          <a:xfrm>
            <a:off x="1371576" y="2525299"/>
            <a:ext cx="727462" cy="260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04D60D5-66C8-43F1-B0A9-FCBED9D4F093}"/>
              </a:ext>
            </a:extLst>
          </p:cNvPr>
          <p:cNvSpPr/>
          <p:nvPr/>
        </p:nvSpPr>
        <p:spPr>
          <a:xfrm>
            <a:off x="1000100" y="1953409"/>
            <a:ext cx="266700" cy="832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5E245A8-1D27-4EC3-94D2-E79D9E84614B}"/>
              </a:ext>
            </a:extLst>
          </p:cNvPr>
          <p:cNvSpPr/>
          <p:nvPr/>
        </p:nvSpPr>
        <p:spPr>
          <a:xfrm>
            <a:off x="1371576" y="2003667"/>
            <a:ext cx="379799" cy="449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1EF5442F-C298-40D8-B4EC-B54A1C36BA36}"/>
              </a:ext>
            </a:extLst>
          </p:cNvPr>
          <p:cNvCxnSpPr/>
          <p:nvPr/>
        </p:nvCxnSpPr>
        <p:spPr>
          <a:xfrm flipH="1">
            <a:off x="2099037" y="1652908"/>
            <a:ext cx="300038" cy="29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75C969-3CEA-4226-BA75-43AE1BAA2FA3}"/>
              </a:ext>
            </a:extLst>
          </p:cNvPr>
          <p:cNvSpPr txBox="1"/>
          <p:nvPr/>
        </p:nvSpPr>
        <p:spPr>
          <a:xfrm>
            <a:off x="2428860" y="1384941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바닥에 </a:t>
            </a:r>
            <a:r>
              <a:rPr lang="ko-KR" altLang="en-US" sz="1200" dirty="0" err="1"/>
              <a:t>이쁜</a:t>
            </a:r>
            <a:r>
              <a:rPr lang="ko-KR" altLang="en-US" sz="1200" dirty="0"/>
              <a:t> 색을 설정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034" y="785794"/>
            <a:ext cx="611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테이블을 사용하여 아래와 같이 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 합치기를 해보세요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B8C1738-01AA-41CD-95CE-7A5DF2C4F5F8}"/>
              </a:ext>
            </a:extLst>
          </p:cNvPr>
          <p:cNvSpPr txBox="1"/>
          <p:nvPr/>
        </p:nvSpPr>
        <p:spPr>
          <a:xfrm>
            <a:off x="257175" y="142852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숙제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2F9D22A-ABC5-4F0C-A7FF-F34A989BD28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1094" y="716865"/>
            <a:ext cx="3671888" cy="68008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0BFA5D7A-2AC8-4324-8E26-F106585E85AE}"/>
              </a:ext>
            </a:extLst>
          </p:cNvPr>
          <p:cNvCxnSpPr/>
          <p:nvPr/>
        </p:nvCxnSpPr>
        <p:spPr>
          <a:xfrm>
            <a:off x="815260" y="2495550"/>
            <a:ext cx="49919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42F63C6-84BD-402A-BAE7-116BC2CFFDDB}"/>
              </a:ext>
            </a:extLst>
          </p:cNvPr>
          <p:cNvSpPr txBox="1"/>
          <p:nvPr/>
        </p:nvSpPr>
        <p:spPr>
          <a:xfrm>
            <a:off x="328612" y="2178051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자신이 </a:t>
            </a:r>
            <a:endParaRPr lang="en-US" altLang="ko-KR" sz="1200" dirty="0"/>
          </a:p>
          <a:p>
            <a:r>
              <a:rPr lang="ko-KR" altLang="en-US" sz="1200" dirty="0"/>
              <a:t>닮았다고 생각되는</a:t>
            </a:r>
            <a:endParaRPr lang="en-US" altLang="ko-KR" sz="1200" dirty="0"/>
          </a:p>
          <a:p>
            <a:r>
              <a:rPr lang="ko-KR" altLang="en-US" sz="1200" dirty="0"/>
              <a:t>연예인사진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D7049A1-A152-4108-90FF-590DBDF6052E}"/>
              </a:ext>
            </a:extLst>
          </p:cNvPr>
          <p:cNvSpPr txBox="1"/>
          <p:nvPr/>
        </p:nvSpPr>
        <p:spPr>
          <a:xfrm>
            <a:off x="3105151" y="27275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자신이름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DA4498A-0E68-4DD1-8E38-08C7056CBD52}"/>
              </a:ext>
            </a:extLst>
          </p:cNvPr>
          <p:cNvSpPr txBox="1"/>
          <p:nvPr/>
        </p:nvSpPr>
        <p:spPr>
          <a:xfrm>
            <a:off x="3100388" y="298787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자신이름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411B782-79C4-464C-982F-309DC2242E17}"/>
              </a:ext>
            </a:extLst>
          </p:cNvPr>
          <p:cNvSpPr txBox="1"/>
          <p:nvPr/>
        </p:nvSpPr>
        <p:spPr>
          <a:xfrm>
            <a:off x="2805113" y="3235524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1990</a:t>
            </a:r>
            <a:r>
              <a:rPr lang="ko-KR" altLang="en-US" sz="1400" dirty="0"/>
              <a:t>년 </a:t>
            </a:r>
            <a:r>
              <a:rPr lang="en-US" altLang="ko-KR" sz="1400" dirty="0"/>
              <a:t>3</a:t>
            </a:r>
            <a:r>
              <a:rPr lang="ko-KR" altLang="en-US" sz="1400" dirty="0"/>
              <a:t>월 </a:t>
            </a:r>
            <a:r>
              <a:rPr lang="en-US" altLang="ko-KR" sz="1400" dirty="0"/>
              <a:t>16</a:t>
            </a:r>
            <a:r>
              <a:rPr lang="ko-KR" altLang="en-US" sz="1400" dirty="0"/>
              <a:t>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DED9F01-B5AD-401A-85BF-E991A7D6D716}"/>
              </a:ext>
            </a:extLst>
          </p:cNvPr>
          <p:cNvSpPr txBox="1"/>
          <p:nvPr/>
        </p:nvSpPr>
        <p:spPr>
          <a:xfrm>
            <a:off x="2862263" y="3394274"/>
            <a:ext cx="1348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test@test.com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9C592D-F8F9-4EA6-8262-A359E30B7349}"/>
              </a:ext>
            </a:extLst>
          </p:cNvPr>
          <p:cNvSpPr txBox="1"/>
          <p:nvPr/>
        </p:nvSpPr>
        <p:spPr>
          <a:xfrm>
            <a:off x="2776537" y="3540324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010-1234-5678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BE5FF1C-1CE0-4F96-A810-EFA09C46C739}"/>
              </a:ext>
            </a:extLst>
          </p:cNvPr>
          <p:cNvSpPr txBox="1"/>
          <p:nvPr/>
        </p:nvSpPr>
        <p:spPr>
          <a:xfrm>
            <a:off x="1981201" y="3768924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서울시</a:t>
            </a:r>
            <a:r>
              <a:rPr lang="en-US" altLang="ko-KR" sz="1400" dirty="0" smtClean="0"/>
              <a:t>….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57818" y="1285860"/>
            <a:ext cx="1844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day0828/work1.html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10800000" flipV="1">
            <a:off x="1785918" y="2357430"/>
            <a:ext cx="364333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29256" y="2192529"/>
            <a:ext cx="2805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localhost</a:t>
            </a:r>
            <a:r>
              <a:rPr lang="ko-KR" altLang="en-US" sz="1400" dirty="0" err="1" smtClean="0"/>
              <a:t>가아닌</a:t>
            </a:r>
            <a:r>
              <a:rPr lang="ko-KR" altLang="en-US" sz="1400" dirty="0" smtClean="0"/>
              <a:t> 자신의 </a:t>
            </a:r>
            <a:r>
              <a:rPr lang="en-US" altLang="ko-KR" sz="1400" dirty="0" err="1" smtClean="0"/>
              <a:t>ip</a:t>
            </a:r>
            <a:r>
              <a:rPr lang="ko-KR" altLang="en-US" sz="1400" dirty="0" err="1" smtClean="0"/>
              <a:t>로변경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14174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1080</Words>
  <Application>Microsoft Office PowerPoint</Application>
  <PresentationFormat>화면 슬라이드 쇼(4:3)</PresentationFormat>
  <Paragraphs>202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45</cp:revision>
  <dcterms:created xsi:type="dcterms:W3CDTF">2023-08-28T00:28:24Z</dcterms:created>
  <dcterms:modified xsi:type="dcterms:W3CDTF">2023-08-29T00:38:29Z</dcterms:modified>
</cp:coreProperties>
</file>