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11" autoAdjust="0"/>
    <p:restoredTop sz="94660"/>
  </p:normalViewPr>
  <p:slideViewPr>
    <p:cSldViewPr>
      <p:cViewPr>
        <p:scale>
          <a:sx n="150" d="100"/>
          <a:sy n="150" d="100"/>
        </p:scale>
        <p:origin x="-756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A971-571A-4954-B1AC-5BD2E6796641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409A-2826-4B7D-B31A-5813FE93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A971-571A-4954-B1AC-5BD2E6796641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409A-2826-4B7D-B31A-5813FE93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A971-571A-4954-B1AC-5BD2E6796641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409A-2826-4B7D-B31A-5813FE93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A971-571A-4954-B1AC-5BD2E6796641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409A-2826-4B7D-B31A-5813FE93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A971-571A-4954-B1AC-5BD2E6796641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409A-2826-4B7D-B31A-5813FE93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A971-571A-4954-B1AC-5BD2E6796641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409A-2826-4B7D-B31A-5813FE93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A971-571A-4954-B1AC-5BD2E6796641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409A-2826-4B7D-B31A-5813FE93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A971-571A-4954-B1AC-5BD2E6796641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409A-2826-4B7D-B31A-5813FE93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A971-571A-4954-B1AC-5BD2E6796641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409A-2826-4B7D-B31A-5813FE93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A971-571A-4954-B1AC-5BD2E6796641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409A-2826-4B7D-B31A-5813FE93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A971-571A-4954-B1AC-5BD2E6796641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409A-2826-4B7D-B31A-5813FE93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A971-571A-4954-B1AC-5BD2E6796641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409A-2826-4B7D-B31A-5813FE93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592958-A31F-4BDA-AA1F-270289BA1756}"/>
              </a:ext>
            </a:extLst>
          </p:cNvPr>
          <p:cNvSpPr txBox="1"/>
          <p:nvPr/>
        </p:nvSpPr>
        <p:spPr>
          <a:xfrm>
            <a:off x="388621" y="335280"/>
            <a:ext cx="7685117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*like </a:t>
            </a:r>
            <a:r>
              <a:rPr lang="ko-KR" altLang="en-US" b="1" dirty="0"/>
              <a:t>사용</a:t>
            </a:r>
            <a:r>
              <a:rPr lang="en-US" altLang="ko-KR" b="1" dirty="0" smtClean="0"/>
              <a:t>. – </a:t>
            </a:r>
            <a:r>
              <a:rPr lang="ko-KR" altLang="en-US" b="1" dirty="0" smtClean="0"/>
              <a:t>문자열의 일부분을 알고 검색 할 때</a:t>
            </a:r>
            <a:endParaRPr lang="en-US" altLang="ko-KR" b="1" dirty="0"/>
          </a:p>
          <a:p>
            <a:r>
              <a:rPr lang="en-US" altLang="ko-KR" dirty="0"/>
              <a:t>  </a:t>
            </a:r>
            <a:r>
              <a:rPr lang="ko-KR" altLang="en-US" dirty="0" err="1"/>
              <a:t>바인드</a:t>
            </a:r>
            <a:r>
              <a:rPr lang="ko-KR" altLang="en-US" dirty="0"/>
              <a:t> 변수와 </a:t>
            </a:r>
            <a:r>
              <a:rPr lang="en-US" altLang="ko-KR" dirty="0" smtClean="0"/>
              <a:t>%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함께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en-US" altLang="ko-KR" dirty="0" smtClean="0"/>
              <a:t> %</a:t>
            </a:r>
            <a:r>
              <a:rPr lang="ko-KR" altLang="en-US" dirty="0" smtClean="0"/>
              <a:t>를 일반문자로 변환 후 </a:t>
            </a:r>
            <a:r>
              <a:rPr lang="ko-KR" altLang="en-US" dirty="0" err="1" smtClean="0"/>
              <a:t>바인드</a:t>
            </a:r>
            <a:r>
              <a:rPr lang="ko-KR" altLang="en-US" dirty="0" smtClean="0"/>
              <a:t> 변수와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붙여서 사용한다</a:t>
            </a:r>
            <a:r>
              <a:rPr lang="en-US" altLang="ko-KR" dirty="0" smtClean="0"/>
              <a:t>.  ?||</a:t>
            </a:r>
            <a:r>
              <a:rPr lang="en-US" altLang="ko-KR" b="1" dirty="0" smtClean="0"/>
              <a:t>’%’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like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?% =&gt; </a:t>
            </a:r>
            <a:r>
              <a:rPr lang="ko-KR" altLang="en-US" dirty="0" err="1" smtClean="0"/>
              <a:t>바인드</a:t>
            </a:r>
            <a:r>
              <a:rPr lang="ko-KR" altLang="en-US" dirty="0" smtClean="0"/>
              <a:t> 변수를 인식하지 못 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*</a:t>
            </a:r>
            <a:r>
              <a:rPr lang="en-US" altLang="ko-KR" b="1" dirty="0" err="1"/>
              <a:t>ResultSetMetaData</a:t>
            </a:r>
            <a:endParaRPr lang="en-US" altLang="ko-KR" b="1" dirty="0"/>
          </a:p>
          <a:p>
            <a:r>
              <a:rPr lang="en-US" altLang="ko-KR" dirty="0"/>
              <a:t> - </a:t>
            </a:r>
            <a:r>
              <a:rPr lang="ko-KR" altLang="en-US" dirty="0"/>
              <a:t>조회 쿼리를 사용하여 </a:t>
            </a:r>
            <a:r>
              <a:rPr lang="en-US" altLang="ko-KR" dirty="0"/>
              <a:t>DD </a:t>
            </a:r>
            <a:r>
              <a:rPr lang="ko-KR" altLang="en-US" dirty="0"/>
              <a:t>없이 컬럼의 정보를 얻을 때 사용하는 객체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모든</a:t>
            </a:r>
            <a:r>
              <a:rPr lang="en-US" altLang="ko-KR" dirty="0"/>
              <a:t> DBMS</a:t>
            </a:r>
            <a:r>
              <a:rPr lang="ko-KR" altLang="en-US" dirty="0"/>
              <a:t>에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사용법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쿼리문</a:t>
            </a:r>
            <a:r>
              <a:rPr lang="ko-KR" altLang="en-US" dirty="0"/>
              <a:t> 실행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String select=“select </a:t>
            </a:r>
            <a:r>
              <a:rPr lang="ko-KR" altLang="en-US" dirty="0" err="1"/>
              <a:t>컬럼명</a:t>
            </a:r>
            <a:r>
              <a:rPr lang="en-US" altLang="ko-KR" dirty="0"/>
              <a:t>,,,,, “;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en-US" altLang="ko-KR" dirty="0" err="1"/>
              <a:t>pstmt</a:t>
            </a:r>
            <a:r>
              <a:rPr lang="en-US" altLang="ko-KR" dirty="0"/>
              <a:t>=</a:t>
            </a:r>
            <a:r>
              <a:rPr lang="en-US" altLang="ko-KR" dirty="0" err="1"/>
              <a:t>con.prepareStatement</a:t>
            </a:r>
            <a:r>
              <a:rPr lang="en-US" altLang="ko-KR" dirty="0"/>
              <a:t>( select 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=</a:t>
            </a:r>
            <a:r>
              <a:rPr lang="en-US" altLang="ko-KR" dirty="0" err="1"/>
              <a:t>pstmt.executeQuery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en-US" altLang="ko-KR" dirty="0" err="1"/>
              <a:t>ResultSet</a:t>
            </a:r>
            <a:r>
              <a:rPr lang="ko-KR" altLang="en-US" dirty="0"/>
              <a:t>에서 </a:t>
            </a:r>
            <a:r>
              <a:rPr lang="en-US" altLang="ko-KR" dirty="0" err="1"/>
              <a:t>ResultSetMetaData</a:t>
            </a:r>
            <a:r>
              <a:rPr lang="ko-KR" altLang="en-US" dirty="0"/>
              <a:t>얻기</a:t>
            </a:r>
            <a:endParaRPr lang="en-US" altLang="ko-KR" dirty="0"/>
          </a:p>
          <a:p>
            <a:r>
              <a:rPr lang="en-US" altLang="ko-KR" dirty="0" err="1"/>
              <a:t>ResultSetMetaData</a:t>
            </a:r>
            <a:r>
              <a:rPr lang="en-US" altLang="ko-KR" dirty="0"/>
              <a:t> </a:t>
            </a:r>
            <a:r>
              <a:rPr lang="en-US" altLang="ko-KR" dirty="0" err="1"/>
              <a:t>rsmd</a:t>
            </a:r>
            <a:r>
              <a:rPr lang="en-US" altLang="ko-KR" dirty="0"/>
              <a:t>=</a:t>
            </a:r>
            <a:r>
              <a:rPr lang="en-US" altLang="ko-KR" dirty="0" err="1"/>
              <a:t>rs.getMetaData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7BBF8167-C479-4195-BD21-8C27CE72E3FF}"/>
              </a:ext>
            </a:extLst>
          </p:cNvPr>
          <p:cNvCxnSpPr/>
          <p:nvPr/>
        </p:nvCxnSpPr>
        <p:spPr>
          <a:xfrm flipH="1" flipV="1">
            <a:off x="4827453" y="2323382"/>
            <a:ext cx="302895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460F542-96F2-4538-84E9-4752625B3B26}"/>
              </a:ext>
            </a:extLst>
          </p:cNvPr>
          <p:cNvSpPr txBox="1"/>
          <p:nvPr/>
        </p:nvSpPr>
        <p:spPr>
          <a:xfrm>
            <a:off x="5198929" y="2559602"/>
            <a:ext cx="4087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컬럼명</a:t>
            </a:r>
            <a:r>
              <a:rPr lang="en-US" altLang="ko-KR" dirty="0"/>
              <a:t>,</a:t>
            </a:r>
            <a:r>
              <a:rPr lang="ko-KR" altLang="en-US" dirty="0"/>
              <a:t> 데이터형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Null</a:t>
            </a:r>
            <a:r>
              <a:rPr lang="ko-KR" altLang="en-US" dirty="0"/>
              <a:t>허용 </a:t>
            </a:r>
            <a:r>
              <a:rPr lang="ko-KR" altLang="en-US" dirty="0" smtClean="0"/>
              <a:t>여부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의  정보가 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54D31AD2-C373-4B9C-B1D8-82B21AA13CC9}"/>
              </a:ext>
            </a:extLst>
          </p:cNvPr>
          <p:cNvCxnSpPr/>
          <p:nvPr/>
        </p:nvCxnSpPr>
        <p:spPr>
          <a:xfrm flipH="1" flipV="1">
            <a:off x="1954530" y="4084972"/>
            <a:ext cx="662940" cy="202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FBEF6B-8C91-43B9-BC74-7D37C4AB11DD}"/>
              </a:ext>
            </a:extLst>
          </p:cNvPr>
          <p:cNvSpPr txBox="1"/>
          <p:nvPr/>
        </p:nvSpPr>
        <p:spPr>
          <a:xfrm>
            <a:off x="6311354" y="3748351"/>
            <a:ext cx="469006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컬럼의 개수 얻기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int 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rsmd.getColumnCount</a:t>
            </a:r>
            <a:r>
              <a:rPr lang="en-US" altLang="ko-KR" sz="1400" dirty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컬럼 명 얻기</a:t>
            </a:r>
            <a:endParaRPr lang="en-US" altLang="ko-KR" sz="1400" dirty="0"/>
          </a:p>
          <a:p>
            <a:r>
              <a:rPr lang="en-US" altLang="ko-KR" sz="1400" dirty="0"/>
              <a:t>String </a:t>
            </a:r>
            <a:r>
              <a:rPr lang="en-US" altLang="ko-KR" sz="1400" dirty="0" err="1"/>
              <a:t>columnName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rsmd.getColumnName</a:t>
            </a:r>
            <a:r>
              <a:rPr lang="en-US" altLang="ko-KR" sz="1400" dirty="0"/>
              <a:t>( </a:t>
            </a:r>
            <a:r>
              <a:rPr lang="ko-KR" altLang="en-US" sz="1400" dirty="0"/>
              <a:t>인덱스 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컬럼 데이터형 명</a:t>
            </a:r>
            <a:endParaRPr lang="en-US" altLang="ko-KR" sz="1400" dirty="0"/>
          </a:p>
          <a:p>
            <a:r>
              <a:rPr lang="en-US" altLang="ko-KR" sz="1400" dirty="0"/>
              <a:t>String </a:t>
            </a:r>
            <a:r>
              <a:rPr lang="en-US" altLang="ko-KR" sz="1400" dirty="0" err="1"/>
              <a:t>dataType</a:t>
            </a:r>
            <a:r>
              <a:rPr lang="en-US" altLang="ko-KR" sz="1400" dirty="0"/>
              <a:t>=  </a:t>
            </a:r>
            <a:r>
              <a:rPr lang="en-US" altLang="ko-KR" sz="1400" dirty="0" err="1"/>
              <a:t>rsmd.getColumnTypeName</a:t>
            </a:r>
            <a:r>
              <a:rPr lang="en-US" altLang="ko-KR" sz="1400" dirty="0"/>
              <a:t>( </a:t>
            </a:r>
            <a:r>
              <a:rPr lang="ko-KR" altLang="en-US" sz="1400" dirty="0"/>
              <a:t>인덱스 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컬럼의 크기 </a:t>
            </a:r>
            <a:endParaRPr lang="en-US" altLang="ko-KR" sz="1400" dirty="0"/>
          </a:p>
          <a:p>
            <a:r>
              <a:rPr lang="en-US" altLang="ko-KR" sz="1400" dirty="0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size= </a:t>
            </a:r>
            <a:r>
              <a:rPr lang="en-US" altLang="ko-KR" sz="1400" dirty="0" err="1"/>
              <a:t>rsmd.getPrecision</a:t>
            </a:r>
            <a:r>
              <a:rPr lang="en-US" altLang="ko-KR" sz="1400" dirty="0"/>
              <a:t>( </a:t>
            </a:r>
            <a:r>
              <a:rPr lang="ko-KR" altLang="en-US" sz="1400" dirty="0"/>
              <a:t>인덱스 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/>
              <a:t>컬럼에서</a:t>
            </a:r>
            <a:r>
              <a:rPr lang="en-US" altLang="ko-KR" sz="1400" dirty="0"/>
              <a:t>Null </a:t>
            </a:r>
            <a:r>
              <a:rPr lang="ko-KR" altLang="en-US" sz="1400" dirty="0"/>
              <a:t>허용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num=</a:t>
            </a:r>
            <a:r>
              <a:rPr lang="en-US" altLang="ko-KR" sz="1400" dirty="0" err="1" smtClean="0"/>
              <a:t>rsmd.isNullable</a:t>
            </a:r>
            <a:r>
              <a:rPr lang="en-US" altLang="ko-KR" sz="1400" dirty="0"/>
              <a:t>( </a:t>
            </a:r>
            <a:r>
              <a:rPr lang="ko-KR" altLang="en-US" sz="1400" dirty="0"/>
              <a:t>인덱스 </a:t>
            </a:r>
            <a:r>
              <a:rPr lang="en-US" altLang="ko-KR" sz="1400" dirty="0"/>
              <a:t>)</a:t>
            </a:r>
          </a:p>
          <a:p>
            <a:endParaRPr lang="ko-KR" altLang="en-US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6B2686CC-D9FC-4DDC-BA2B-337198EA84F1}"/>
              </a:ext>
            </a:extLst>
          </p:cNvPr>
          <p:cNvCxnSpPr/>
          <p:nvPr/>
        </p:nvCxnSpPr>
        <p:spPr>
          <a:xfrm>
            <a:off x="5126355" y="3734452"/>
            <a:ext cx="0" cy="345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7C4D1B81-1195-456E-ABA1-08A4620AA7E1}"/>
              </a:ext>
            </a:extLst>
          </p:cNvPr>
          <p:cNvCxnSpPr>
            <a:cxnSpLocks/>
          </p:cNvCxnSpPr>
          <p:nvPr/>
        </p:nvCxnSpPr>
        <p:spPr>
          <a:xfrm flipH="1" flipV="1">
            <a:off x="1610686" y="6342381"/>
            <a:ext cx="39638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6BC7CA2-12C0-40F2-8C3C-4BE36334323E}"/>
              </a:ext>
            </a:extLst>
          </p:cNvPr>
          <p:cNvSpPr txBox="1"/>
          <p:nvPr/>
        </p:nvSpPr>
        <p:spPr>
          <a:xfrm>
            <a:off x="2069984" y="6568883"/>
            <a:ext cx="3883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“desc </a:t>
            </a:r>
            <a:r>
              <a:rPr lang="ko-KR" altLang="en-US" dirty="0"/>
              <a:t>테이블명</a:t>
            </a:r>
            <a:r>
              <a:rPr lang="en-US" altLang="ko-KR" dirty="0"/>
              <a:t>” (</a:t>
            </a:r>
            <a:r>
              <a:rPr lang="en-US" altLang="ko-KR" dirty="0" err="1"/>
              <a:t>SQLPlus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정도의</a:t>
            </a:r>
            <a:endParaRPr lang="en-US" altLang="ko-KR" dirty="0"/>
          </a:p>
          <a:p>
            <a:r>
              <a:rPr lang="ko-KR" altLang="en-US" dirty="0"/>
              <a:t>정보를 얻을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875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6858048" cy="365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34" y="357166"/>
            <a:ext cx="20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*like </a:t>
            </a:r>
            <a:r>
              <a:rPr lang="ko-KR" altLang="en-US" dirty="0" smtClean="0"/>
              <a:t>에 대한 사용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6" idx="1"/>
          </p:cNvCxnSpPr>
          <p:nvPr/>
        </p:nvCxnSpPr>
        <p:spPr>
          <a:xfrm rot="10800000" flipV="1">
            <a:off x="2143108" y="327518"/>
            <a:ext cx="2071702" cy="1386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14810" y="142852"/>
            <a:ext cx="261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where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like ?||’%’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7143768" cy="4381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직선 연결선 3"/>
          <p:cNvCxnSpPr/>
          <p:nvPr/>
        </p:nvCxnSpPr>
        <p:spPr>
          <a:xfrm rot="10800000" flipV="1">
            <a:off x="5214942" y="2500305"/>
            <a:ext cx="285752" cy="28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6200000" flipH="1">
            <a:off x="5214942" y="2571743"/>
            <a:ext cx="28575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4178300" y="3530600"/>
            <a:ext cx="0" cy="317500"/>
          </a:xfrm>
          <a:custGeom>
            <a:avLst/>
            <a:gdLst>
              <a:gd name="connsiteX0" fmla="*/ 0 w 0"/>
              <a:gd name="connsiteY0" fmla="*/ 317500 h 317500"/>
              <a:gd name="connsiteX1" fmla="*/ 0 w 0"/>
              <a:gd name="connsiteY1" fmla="*/ 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17500">
                <a:moveTo>
                  <a:pt x="0" y="31750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5400000">
            <a:off x="4036215" y="253602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F0CBDF4-BB60-4EEE-9106-1A74BACFB4DA}"/>
              </a:ext>
            </a:extLst>
          </p:cNvPr>
          <p:cNvSpPr txBox="1"/>
          <p:nvPr/>
        </p:nvSpPr>
        <p:spPr>
          <a:xfrm>
            <a:off x="257962" y="327172"/>
            <a:ext cx="8504316" cy="9787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*CLOB(Character Large Object)</a:t>
            </a:r>
            <a:r>
              <a:rPr lang="en-US" altLang="ko-KR" dirty="0"/>
              <a:t> </a:t>
            </a:r>
            <a:r>
              <a:rPr lang="ko-KR" altLang="en-US" dirty="0"/>
              <a:t>데이터 형의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문자열로 최대</a:t>
            </a:r>
            <a:r>
              <a:rPr lang="en-US" altLang="ko-KR" dirty="0"/>
              <a:t>4Gbyte</a:t>
            </a:r>
            <a:r>
              <a:rPr lang="ko-KR" altLang="en-US" dirty="0"/>
              <a:t>까지 저장가능</a:t>
            </a:r>
            <a:r>
              <a:rPr lang="en-US" altLang="ko-KR" dirty="0"/>
              <a:t>. (</a:t>
            </a:r>
            <a:r>
              <a:rPr lang="ko-KR" altLang="en-US" dirty="0" smtClean="0"/>
              <a:t>데이터 형의 </a:t>
            </a:r>
            <a:r>
              <a:rPr lang="ko-KR" altLang="en-US" dirty="0"/>
              <a:t>크기를 설정하지 않고 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입력되는 </a:t>
            </a:r>
            <a:r>
              <a:rPr lang="ko-KR" altLang="en-US" dirty="0"/>
              <a:t>데이터의 크기까지 컬럼의 크기로 설정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rs</a:t>
            </a:r>
            <a:r>
              <a:rPr lang="ko-KR" altLang="en-US" dirty="0"/>
              <a:t>에 별도의 </a:t>
            </a:r>
            <a:r>
              <a:rPr lang="en-US" altLang="ko-KR" dirty="0"/>
              <a:t>Stream</a:t>
            </a:r>
            <a:r>
              <a:rPr lang="ko-KR" altLang="en-US" dirty="0"/>
              <a:t>을 사용하여 연결하고 값을 얻는다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local</a:t>
            </a:r>
            <a:r>
              <a:rPr lang="ko-KR" altLang="en-US" dirty="0"/>
              <a:t>에서는 </a:t>
            </a:r>
            <a:r>
              <a:rPr lang="en-US" altLang="ko-KR" dirty="0" err="1"/>
              <a:t>rs.getString</a:t>
            </a:r>
            <a:r>
              <a:rPr lang="en-US" altLang="ko-KR" dirty="0"/>
              <a:t>() </a:t>
            </a:r>
            <a:r>
              <a:rPr lang="ko-KR" altLang="en-US" dirty="0"/>
              <a:t>으로 값을 가져올 수 있으나</a:t>
            </a:r>
            <a:r>
              <a:rPr lang="en-US" altLang="ko-KR" dirty="0"/>
              <a:t>, Linux </a:t>
            </a:r>
            <a:r>
              <a:rPr lang="ko-KR" altLang="en-US" dirty="0"/>
              <a:t>서버에 올라가면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rs.getClob</a:t>
            </a:r>
            <a:r>
              <a:rPr lang="en-US" altLang="ko-KR" dirty="0"/>
              <a:t>() method</a:t>
            </a:r>
            <a:r>
              <a:rPr lang="ko-KR" altLang="en-US" dirty="0"/>
              <a:t>를 사용하고 </a:t>
            </a:r>
            <a:r>
              <a:rPr lang="en-US" altLang="ko-KR" dirty="0"/>
              <a:t>Stream</a:t>
            </a:r>
            <a:r>
              <a:rPr lang="ko-KR" altLang="en-US" dirty="0"/>
              <a:t>을 연결하여 값을 얻는다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create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test(</a:t>
            </a:r>
            <a:r>
              <a:rPr lang="ko-KR" altLang="en-US" dirty="0"/>
              <a:t> </a:t>
            </a:r>
            <a:r>
              <a:rPr lang="ko-KR" altLang="en-US" b="1" dirty="0" err="1"/>
              <a:t>컬럼명</a:t>
            </a:r>
            <a:r>
              <a:rPr lang="ko-KR" altLang="en-US" b="1" dirty="0"/>
              <a:t> </a:t>
            </a:r>
            <a:r>
              <a:rPr lang="en-US" altLang="ko-KR" b="1" dirty="0" err="1"/>
              <a:t>clob</a:t>
            </a:r>
            <a:r>
              <a:rPr lang="en-US" altLang="ko-KR" b="1" dirty="0"/>
              <a:t> 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String query=“select </a:t>
            </a:r>
            <a:r>
              <a:rPr lang="ko-KR" altLang="en-US" dirty="0" err="1"/>
              <a:t>컬럼명</a:t>
            </a:r>
            <a:r>
              <a:rPr lang="en-US" altLang="ko-KR" dirty="0"/>
              <a:t>,,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테이블명</a:t>
            </a:r>
            <a:r>
              <a:rPr lang="en-US" altLang="ko-KR" dirty="0"/>
              <a:t>”;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en-US" altLang="ko-KR" dirty="0" err="1"/>
              <a:t>pstmt</a:t>
            </a:r>
            <a:r>
              <a:rPr lang="en-US" altLang="ko-KR" dirty="0"/>
              <a:t>=</a:t>
            </a:r>
            <a:r>
              <a:rPr lang="en-US" altLang="ko-KR" dirty="0" err="1"/>
              <a:t>con.prepareStatement</a:t>
            </a:r>
            <a:r>
              <a:rPr lang="en-US" altLang="ko-KR" dirty="0"/>
              <a:t>( query );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ResultSet</a:t>
            </a:r>
            <a:r>
              <a:rPr lang="ko-KR" altLang="en-US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=</a:t>
            </a:r>
            <a:r>
              <a:rPr lang="en-US" altLang="ko-KR" dirty="0" err="1"/>
              <a:t>pstmt.executeQuery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if( </a:t>
            </a:r>
            <a:r>
              <a:rPr lang="en-US" altLang="ko-KR" dirty="0" err="1"/>
              <a:t>rs.next</a:t>
            </a:r>
            <a:r>
              <a:rPr lang="en-US" altLang="ko-KR" dirty="0"/>
              <a:t>() ){ // </a:t>
            </a:r>
            <a:r>
              <a:rPr lang="ko-KR" altLang="en-US" dirty="0"/>
              <a:t>레코드가 존재하는 지 물어본 후 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 // </a:t>
            </a:r>
            <a:r>
              <a:rPr lang="en-US" altLang="ko-KR" dirty="0" err="1"/>
              <a:t>Clob</a:t>
            </a:r>
            <a:r>
              <a:rPr lang="ko-KR" altLang="en-US" dirty="0"/>
              <a:t>를 받고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Clob</a:t>
            </a:r>
            <a:r>
              <a:rPr lang="en-US" altLang="ko-KR" dirty="0"/>
              <a:t> </a:t>
            </a:r>
            <a:r>
              <a:rPr lang="en-US" altLang="ko-KR" dirty="0" err="1"/>
              <a:t>clob</a:t>
            </a:r>
            <a:r>
              <a:rPr lang="en-US" altLang="ko-KR" dirty="0"/>
              <a:t>= </a:t>
            </a:r>
            <a:r>
              <a:rPr lang="en-US" altLang="ko-KR" dirty="0" err="1"/>
              <a:t>rs.getClob</a:t>
            </a:r>
            <a:r>
              <a:rPr lang="en-US" altLang="ko-KR" dirty="0"/>
              <a:t>(“</a:t>
            </a:r>
            <a:r>
              <a:rPr lang="ko-KR" altLang="en-US" dirty="0" err="1"/>
              <a:t>컬럼명</a:t>
            </a:r>
            <a:r>
              <a:rPr lang="en-US" altLang="ko-KR" dirty="0"/>
              <a:t>”);</a:t>
            </a:r>
          </a:p>
          <a:p>
            <a:r>
              <a:rPr lang="en-US" altLang="ko-KR" dirty="0"/>
              <a:t>  //</a:t>
            </a:r>
            <a:r>
              <a:rPr lang="ko-KR" altLang="en-US" dirty="0"/>
              <a:t>스트림을 얻는다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Reader reader=</a:t>
            </a:r>
            <a:r>
              <a:rPr lang="en-US" altLang="ko-KR" dirty="0" err="1"/>
              <a:t>clob.getCharacterStream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//</a:t>
            </a:r>
            <a:r>
              <a:rPr lang="ko-KR" altLang="en-US" dirty="0"/>
              <a:t>컬럼 값을 줄단위로 </a:t>
            </a:r>
            <a:r>
              <a:rPr lang="ko-KR" altLang="en-US" dirty="0" err="1"/>
              <a:t>읽어들이기</a:t>
            </a:r>
            <a:r>
              <a:rPr lang="ko-KR" altLang="en-US" dirty="0"/>
              <a:t> 위해서 스트림을 연결</a:t>
            </a:r>
            <a:r>
              <a:rPr lang="en-US" altLang="ko-KR" dirty="0"/>
              <a:t>(</a:t>
            </a:r>
            <a:r>
              <a:rPr lang="ko-KR" altLang="en-US" dirty="0"/>
              <a:t>기능확장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BufferedReader</a:t>
            </a:r>
            <a:r>
              <a:rPr lang="en-US" altLang="ko-KR" dirty="0"/>
              <a:t> </a:t>
            </a:r>
            <a:r>
              <a:rPr lang="en-US" altLang="ko-KR" dirty="0" err="1"/>
              <a:t>br</a:t>
            </a:r>
            <a:r>
              <a:rPr lang="en-US" altLang="ko-KR" dirty="0"/>
              <a:t>=new </a:t>
            </a:r>
            <a:r>
              <a:rPr lang="en-US" altLang="ko-KR" dirty="0" err="1"/>
              <a:t>BufferedReader</a:t>
            </a:r>
            <a:r>
              <a:rPr lang="en-US" altLang="ko-KR" dirty="0"/>
              <a:t>( reader );</a:t>
            </a:r>
          </a:p>
          <a:p>
            <a:endParaRPr lang="en-US" altLang="ko-KR" dirty="0"/>
          </a:p>
          <a:p>
            <a:r>
              <a:rPr lang="en-US" altLang="ko-KR" dirty="0"/>
              <a:t> String data=“”;</a:t>
            </a:r>
          </a:p>
          <a:p>
            <a:r>
              <a:rPr lang="en-US" altLang="ko-KR" dirty="0"/>
              <a:t> while( (data=</a:t>
            </a:r>
            <a:r>
              <a:rPr lang="en-US" altLang="ko-KR" dirty="0" err="1"/>
              <a:t>br.readLine</a:t>
            </a:r>
            <a:r>
              <a:rPr lang="en-US" altLang="ko-KR" dirty="0"/>
              <a:t>()) != null ){//EOF</a:t>
            </a:r>
          </a:p>
          <a:p>
            <a:r>
              <a:rPr lang="en-US" altLang="ko-KR" dirty="0"/>
              <a:t>   data  //\n</a:t>
            </a:r>
            <a:r>
              <a:rPr lang="ko-KR" altLang="en-US" dirty="0"/>
              <a:t>까지 </a:t>
            </a:r>
            <a:r>
              <a:rPr lang="ko-KR" altLang="en-US" dirty="0" err="1"/>
              <a:t>읽어들인</a:t>
            </a:r>
            <a:r>
              <a:rPr lang="ko-KR" altLang="en-US" dirty="0"/>
              <a:t> 내용을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}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1E8D90F2-FC11-4187-9A61-44B7610018D3}"/>
              </a:ext>
            </a:extLst>
          </p:cNvPr>
          <p:cNvCxnSpPr/>
          <p:nvPr/>
        </p:nvCxnSpPr>
        <p:spPr>
          <a:xfrm flipH="1">
            <a:off x="3228112" y="3048000"/>
            <a:ext cx="59055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8FF9E7-8C21-4735-91FF-B33F0D940413}"/>
              </a:ext>
            </a:extLst>
          </p:cNvPr>
          <p:cNvSpPr txBox="1"/>
          <p:nvPr/>
        </p:nvSpPr>
        <p:spPr>
          <a:xfrm>
            <a:off x="3866287" y="271780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Clob</a:t>
            </a:r>
            <a:r>
              <a:rPr lang="en-US" altLang="ko-KR" dirty="0"/>
              <a:t> </a:t>
            </a:r>
            <a:r>
              <a:rPr lang="ko-KR" altLang="en-US" dirty="0"/>
              <a:t>컬럼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98681A3F-1AC8-4503-9CAE-5CBAF1FA8D54}"/>
              </a:ext>
            </a:extLst>
          </p:cNvPr>
          <p:cNvCxnSpPr/>
          <p:nvPr/>
        </p:nvCxnSpPr>
        <p:spPr>
          <a:xfrm>
            <a:off x="4176712" y="5588000"/>
            <a:ext cx="671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AF6BFE62-838B-4BD3-927D-D96D1DF53640}"/>
              </a:ext>
            </a:extLst>
          </p:cNvPr>
          <p:cNvCxnSpPr/>
          <p:nvPr/>
        </p:nvCxnSpPr>
        <p:spPr>
          <a:xfrm flipH="1">
            <a:off x="4624387" y="5588000"/>
            <a:ext cx="33338" cy="170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C1022A28-05B0-49A1-A793-0CDE141EFF4C}"/>
              </a:ext>
            </a:extLst>
          </p:cNvPr>
          <p:cNvCxnSpPr/>
          <p:nvPr/>
        </p:nvCxnSpPr>
        <p:spPr>
          <a:xfrm>
            <a:off x="4281488" y="7296150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DFC6612-D402-456B-86F1-2F54A83A58EE}"/>
              </a:ext>
            </a:extLst>
          </p:cNvPr>
          <p:cNvSpPr txBox="1"/>
          <p:nvPr/>
        </p:nvSpPr>
        <p:spPr>
          <a:xfrm>
            <a:off x="4891088" y="5892801"/>
            <a:ext cx="462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BufferedReader</a:t>
            </a:r>
            <a:r>
              <a:rPr lang="en-US" altLang="ko-KR" dirty="0"/>
              <a:t> </a:t>
            </a:r>
            <a:r>
              <a:rPr lang="en-US" altLang="ko-KR" dirty="0" err="1"/>
              <a:t>br</a:t>
            </a:r>
            <a:r>
              <a:rPr lang="en-US" altLang="ko-KR" dirty="0"/>
              <a:t>=new </a:t>
            </a:r>
            <a:r>
              <a:rPr lang="en-US" altLang="ko-KR" dirty="0" err="1"/>
              <a:t>BufferedReader</a:t>
            </a:r>
            <a:r>
              <a:rPr lang="en-US" altLang="ko-KR" dirty="0"/>
              <a:t>(</a:t>
            </a:r>
          </a:p>
          <a:p>
            <a:r>
              <a:rPr lang="en-US" altLang="ko-KR" dirty="0" err="1"/>
              <a:t>rs.getClob</a:t>
            </a:r>
            <a:r>
              <a:rPr lang="en-US" altLang="ko-KR" dirty="0"/>
              <a:t>(“</a:t>
            </a:r>
            <a:r>
              <a:rPr lang="ko-KR" altLang="en-US" dirty="0" err="1"/>
              <a:t>컬럼명</a:t>
            </a:r>
            <a:r>
              <a:rPr lang="en-US" altLang="ko-KR" dirty="0"/>
              <a:t>”).</a:t>
            </a:r>
            <a:r>
              <a:rPr lang="en-US" altLang="ko-KR" dirty="0" err="1"/>
              <a:t>getCharacterStream</a:t>
            </a:r>
            <a:r>
              <a:rPr lang="en-US" altLang="ko-KR" dirty="0"/>
              <a:t>());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33237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D85DE57-BAA7-4C9C-963A-7A9E1A5EB8C6}"/>
              </a:ext>
            </a:extLst>
          </p:cNvPr>
          <p:cNvSpPr/>
          <p:nvPr/>
        </p:nvSpPr>
        <p:spPr>
          <a:xfrm>
            <a:off x="566737" y="1003300"/>
            <a:ext cx="2614613" cy="217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2E26101-FFF2-436A-9CBA-72089EB543FA}"/>
              </a:ext>
            </a:extLst>
          </p:cNvPr>
          <p:cNvSpPr/>
          <p:nvPr/>
        </p:nvSpPr>
        <p:spPr>
          <a:xfrm>
            <a:off x="4662488" y="1003300"/>
            <a:ext cx="1847850" cy="217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AC5C589-6340-47A2-9A31-2BAB4EF92077}"/>
              </a:ext>
            </a:extLst>
          </p:cNvPr>
          <p:cNvSpPr txBox="1"/>
          <p:nvPr/>
        </p:nvSpPr>
        <p:spPr>
          <a:xfrm>
            <a:off x="566738" y="660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ECF43E6-B38E-41B5-BE84-D541A412E1FD}"/>
              </a:ext>
            </a:extLst>
          </p:cNvPr>
          <p:cNvSpPr txBox="1"/>
          <p:nvPr/>
        </p:nvSpPr>
        <p:spPr>
          <a:xfrm>
            <a:off x="4552951" y="66675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2AB7E12-9C2B-4C10-9280-B373FE207B52}"/>
              </a:ext>
            </a:extLst>
          </p:cNvPr>
          <p:cNvSpPr/>
          <p:nvPr/>
        </p:nvSpPr>
        <p:spPr>
          <a:xfrm>
            <a:off x="2957512" y="2235200"/>
            <a:ext cx="223838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4B4CBC1F-4E5D-4EA1-BCD1-62C09930EF87}"/>
              </a:ext>
            </a:extLst>
          </p:cNvPr>
          <p:cNvCxnSpPr>
            <a:endCxn id="8" idx="0"/>
          </p:cNvCxnSpPr>
          <p:nvPr/>
        </p:nvCxnSpPr>
        <p:spPr>
          <a:xfrm flipH="1">
            <a:off x="3069432" y="1809750"/>
            <a:ext cx="164306" cy="42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927A4FA-738A-4F3F-ACAA-C0E272DEB062}"/>
              </a:ext>
            </a:extLst>
          </p:cNvPr>
          <p:cNvSpPr txBox="1"/>
          <p:nvPr/>
        </p:nvSpPr>
        <p:spPr>
          <a:xfrm>
            <a:off x="3069432" y="1511300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JDBC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BDFAE4A-7772-487B-B5E4-27AAA0771DBD}"/>
              </a:ext>
            </a:extLst>
          </p:cNvPr>
          <p:cNvSpPr/>
          <p:nvPr/>
        </p:nvSpPr>
        <p:spPr>
          <a:xfrm>
            <a:off x="2667000" y="2324100"/>
            <a:ext cx="290513" cy="69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0EC1B1F8-9D0E-45D8-91D1-F0F63CB2476F}"/>
              </a:ext>
            </a:extLst>
          </p:cNvPr>
          <p:cNvCxnSpPr/>
          <p:nvPr/>
        </p:nvCxnSpPr>
        <p:spPr>
          <a:xfrm flipH="1">
            <a:off x="2717007" y="1917700"/>
            <a:ext cx="164306" cy="42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E449298-A702-4DD7-AAC2-96679D87179E}"/>
              </a:ext>
            </a:extLst>
          </p:cNvPr>
          <p:cNvSpPr txBox="1"/>
          <p:nvPr/>
        </p:nvSpPr>
        <p:spPr>
          <a:xfrm>
            <a:off x="2717007" y="1619250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 O.D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826C89A-3F82-4C4B-BC32-277BDC34A064}"/>
              </a:ext>
            </a:extLst>
          </p:cNvPr>
          <p:cNvSpPr/>
          <p:nvPr/>
        </p:nvSpPr>
        <p:spPr>
          <a:xfrm>
            <a:off x="2364581" y="2324100"/>
            <a:ext cx="290513" cy="6985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D26173D-BA3E-4589-8DD9-4E0EA8C9533F}"/>
              </a:ext>
            </a:extLst>
          </p:cNvPr>
          <p:cNvCxnSpPr>
            <a:cxnSpLocks/>
          </p:cNvCxnSpPr>
          <p:nvPr/>
        </p:nvCxnSpPr>
        <p:spPr>
          <a:xfrm>
            <a:off x="2364582" y="2022475"/>
            <a:ext cx="145256" cy="44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27E5773-310B-4588-965E-34059797942F}"/>
              </a:ext>
            </a:extLst>
          </p:cNvPr>
          <p:cNvSpPr txBox="1"/>
          <p:nvPr/>
        </p:nvSpPr>
        <p:spPr>
          <a:xfrm>
            <a:off x="1972949" y="1809750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2. URL,ID,PASS</a:t>
            </a:r>
            <a:endParaRPr lang="ko-KR" altLang="en-US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34C9437F-C19E-4CB3-B5E5-89D6D7D332BC}"/>
              </a:ext>
            </a:extLst>
          </p:cNvPr>
          <p:cNvCxnSpPr/>
          <p:nvPr/>
        </p:nvCxnSpPr>
        <p:spPr>
          <a:xfrm>
            <a:off x="2563416" y="2489200"/>
            <a:ext cx="229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B4CDA579-3690-463A-AEE0-763ACE070D96}"/>
              </a:ext>
            </a:extLst>
          </p:cNvPr>
          <p:cNvCxnSpPr/>
          <p:nvPr/>
        </p:nvCxnSpPr>
        <p:spPr>
          <a:xfrm flipH="1">
            <a:off x="2128838" y="2571750"/>
            <a:ext cx="2732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C1533BE-56FC-4B3D-B0C5-074622050F9F}"/>
              </a:ext>
            </a:extLst>
          </p:cNvPr>
          <p:cNvSpPr txBox="1"/>
          <p:nvPr/>
        </p:nvSpPr>
        <p:spPr>
          <a:xfrm>
            <a:off x="4813222" y="23680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BEF1A56-6821-4794-BD6A-940062635E4D}"/>
              </a:ext>
            </a:extLst>
          </p:cNvPr>
          <p:cNvSpPr/>
          <p:nvPr/>
        </p:nvSpPr>
        <p:spPr>
          <a:xfrm>
            <a:off x="2004402" y="2323470"/>
            <a:ext cx="348273" cy="6985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AA3956A-D83C-48CA-B4A8-9DA61740FAFC}"/>
              </a:ext>
            </a:extLst>
          </p:cNvPr>
          <p:cNvSpPr txBox="1"/>
          <p:nvPr/>
        </p:nvSpPr>
        <p:spPr>
          <a:xfrm>
            <a:off x="1969294" y="2298700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con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6E2A109-481D-498E-A7C9-0E75B391D5C3}"/>
              </a:ext>
            </a:extLst>
          </p:cNvPr>
          <p:cNvSpPr/>
          <p:nvPr/>
        </p:nvSpPr>
        <p:spPr>
          <a:xfrm>
            <a:off x="1642147" y="2323470"/>
            <a:ext cx="348273" cy="6985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F411ECE-355F-41E5-9A9C-FDD238D08FED}"/>
              </a:ext>
            </a:extLst>
          </p:cNvPr>
          <p:cNvSpPr txBox="1"/>
          <p:nvPr/>
        </p:nvSpPr>
        <p:spPr>
          <a:xfrm>
            <a:off x="1439549" y="1543050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“select…..”</a:t>
            </a:r>
            <a:endParaRPr lang="ko-KR" altLang="en-US" sz="1100" dirty="0"/>
          </a:p>
        </p:txBody>
      </p:sp>
      <p:sp>
        <p:nvSpPr>
          <p:cNvPr id="31" name="자유형: 도형 30">
            <a:extLst>
              <a:ext uri="{FF2B5EF4-FFF2-40B4-BE49-F238E27FC236}">
                <a16:creationId xmlns="" xmlns:a16="http://schemas.microsoft.com/office/drawing/2014/main" id="{4FA16359-2A9A-420F-B2EA-DBF2B2320BFC}"/>
              </a:ext>
            </a:extLst>
          </p:cNvPr>
          <p:cNvSpPr/>
          <p:nvPr/>
        </p:nvSpPr>
        <p:spPr>
          <a:xfrm>
            <a:off x="1719263" y="1764709"/>
            <a:ext cx="381000" cy="881739"/>
          </a:xfrm>
          <a:custGeom>
            <a:avLst/>
            <a:gdLst>
              <a:gd name="connsiteX0" fmla="*/ 0 w 508000"/>
              <a:gd name="connsiteY0" fmla="*/ 592 h 881739"/>
              <a:gd name="connsiteX1" fmla="*/ 63500 w 508000"/>
              <a:gd name="connsiteY1" fmla="*/ 6942 h 881739"/>
              <a:gd name="connsiteX2" fmla="*/ 247650 w 508000"/>
              <a:gd name="connsiteY2" fmla="*/ 172042 h 881739"/>
              <a:gd name="connsiteX3" fmla="*/ 260350 w 508000"/>
              <a:gd name="connsiteY3" fmla="*/ 191092 h 881739"/>
              <a:gd name="connsiteX4" fmla="*/ 292100 w 508000"/>
              <a:gd name="connsiteY4" fmla="*/ 229192 h 881739"/>
              <a:gd name="connsiteX5" fmla="*/ 304800 w 508000"/>
              <a:gd name="connsiteY5" fmla="*/ 254592 h 881739"/>
              <a:gd name="connsiteX6" fmla="*/ 323850 w 508000"/>
              <a:gd name="connsiteY6" fmla="*/ 273642 h 881739"/>
              <a:gd name="connsiteX7" fmla="*/ 374650 w 508000"/>
              <a:gd name="connsiteY7" fmla="*/ 362542 h 881739"/>
              <a:gd name="connsiteX8" fmla="*/ 393700 w 508000"/>
              <a:gd name="connsiteY8" fmla="*/ 413342 h 881739"/>
              <a:gd name="connsiteX9" fmla="*/ 425450 w 508000"/>
              <a:gd name="connsiteY9" fmla="*/ 476842 h 881739"/>
              <a:gd name="connsiteX10" fmla="*/ 444500 w 508000"/>
              <a:gd name="connsiteY10" fmla="*/ 527642 h 881739"/>
              <a:gd name="connsiteX11" fmla="*/ 463550 w 508000"/>
              <a:gd name="connsiteY11" fmla="*/ 591142 h 881739"/>
              <a:gd name="connsiteX12" fmla="*/ 476250 w 508000"/>
              <a:gd name="connsiteY12" fmla="*/ 629242 h 881739"/>
              <a:gd name="connsiteX13" fmla="*/ 488950 w 508000"/>
              <a:gd name="connsiteY13" fmla="*/ 660992 h 881739"/>
              <a:gd name="connsiteX14" fmla="*/ 508000 w 508000"/>
              <a:gd name="connsiteY14" fmla="*/ 762592 h 881739"/>
              <a:gd name="connsiteX15" fmla="*/ 196850 w 508000"/>
              <a:gd name="connsiteY15" fmla="*/ 857842 h 88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8000" h="881739">
                <a:moveTo>
                  <a:pt x="0" y="592"/>
                </a:moveTo>
                <a:cubicBezTo>
                  <a:pt x="21167" y="2709"/>
                  <a:pt x="46010" y="-5166"/>
                  <a:pt x="63500" y="6942"/>
                </a:cubicBezTo>
                <a:cubicBezTo>
                  <a:pt x="131283" y="53868"/>
                  <a:pt x="187445" y="115722"/>
                  <a:pt x="247650" y="172042"/>
                </a:cubicBezTo>
                <a:cubicBezTo>
                  <a:pt x="253223" y="177256"/>
                  <a:pt x="255665" y="185068"/>
                  <a:pt x="260350" y="191092"/>
                </a:cubicBezTo>
                <a:cubicBezTo>
                  <a:pt x="270499" y="204141"/>
                  <a:pt x="282620" y="215649"/>
                  <a:pt x="292100" y="229192"/>
                </a:cubicBezTo>
                <a:cubicBezTo>
                  <a:pt x="297528" y="236947"/>
                  <a:pt x="299298" y="246889"/>
                  <a:pt x="304800" y="254592"/>
                </a:cubicBezTo>
                <a:cubicBezTo>
                  <a:pt x="310020" y="261900"/>
                  <a:pt x="318738" y="266259"/>
                  <a:pt x="323850" y="273642"/>
                </a:cubicBezTo>
                <a:cubicBezTo>
                  <a:pt x="330914" y="283845"/>
                  <a:pt x="364680" y="338615"/>
                  <a:pt x="374650" y="362542"/>
                </a:cubicBezTo>
                <a:cubicBezTo>
                  <a:pt x="381606" y="379236"/>
                  <a:pt x="386355" y="396816"/>
                  <a:pt x="393700" y="413342"/>
                </a:cubicBezTo>
                <a:cubicBezTo>
                  <a:pt x="403311" y="434967"/>
                  <a:pt x="419710" y="453884"/>
                  <a:pt x="425450" y="476842"/>
                </a:cubicBezTo>
                <a:cubicBezTo>
                  <a:pt x="439198" y="531835"/>
                  <a:pt x="422363" y="472299"/>
                  <a:pt x="444500" y="527642"/>
                </a:cubicBezTo>
                <a:cubicBezTo>
                  <a:pt x="462461" y="572543"/>
                  <a:pt x="452323" y="553718"/>
                  <a:pt x="463550" y="591142"/>
                </a:cubicBezTo>
                <a:cubicBezTo>
                  <a:pt x="467397" y="603964"/>
                  <a:pt x="471675" y="616661"/>
                  <a:pt x="476250" y="629242"/>
                </a:cubicBezTo>
                <a:cubicBezTo>
                  <a:pt x="480145" y="639954"/>
                  <a:pt x="486013" y="649978"/>
                  <a:pt x="488950" y="660992"/>
                </a:cubicBezTo>
                <a:cubicBezTo>
                  <a:pt x="495717" y="686367"/>
                  <a:pt x="503146" y="733470"/>
                  <a:pt x="508000" y="762592"/>
                </a:cubicBezTo>
                <a:cubicBezTo>
                  <a:pt x="469855" y="953318"/>
                  <a:pt x="521329" y="857842"/>
                  <a:pt x="196850" y="85784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11B53DE-5AFB-405D-9DA8-2FFD3F05DD93}"/>
              </a:ext>
            </a:extLst>
          </p:cNvPr>
          <p:cNvSpPr txBox="1"/>
          <p:nvPr/>
        </p:nvSpPr>
        <p:spPr>
          <a:xfrm>
            <a:off x="1621632" y="2362200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pstmt</a:t>
            </a:r>
            <a:endParaRPr lang="ko-KR" altLang="en-US" sz="11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8DAE9434-B975-4C1B-B316-CA45465671D9}"/>
              </a:ext>
            </a:extLst>
          </p:cNvPr>
          <p:cNvCxnSpPr/>
          <p:nvPr/>
        </p:nvCxnSpPr>
        <p:spPr>
          <a:xfrm>
            <a:off x="1343025" y="2235200"/>
            <a:ext cx="342900" cy="46990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BEC0400-9B72-4C63-BC10-5F201BE5F4EE}"/>
              </a:ext>
            </a:extLst>
          </p:cNvPr>
          <p:cNvSpPr txBox="1"/>
          <p:nvPr/>
        </p:nvSpPr>
        <p:spPr>
          <a:xfrm>
            <a:off x="582222" y="1980255"/>
            <a:ext cx="1750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rs</a:t>
            </a:r>
            <a:r>
              <a:rPr lang="en-US" altLang="ko-KR" sz="1100" dirty="0"/>
              <a:t>=</a:t>
            </a:r>
            <a:r>
              <a:rPr lang="en-US" altLang="ko-KR" sz="1100" dirty="0" err="1"/>
              <a:t>pstmt.executeQuery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9814AD3A-839C-484F-9F9C-3C1450786BD5}"/>
              </a:ext>
            </a:extLst>
          </p:cNvPr>
          <p:cNvCxnSpPr/>
          <p:nvPr/>
        </p:nvCxnSpPr>
        <p:spPr>
          <a:xfrm>
            <a:off x="1697832" y="2773447"/>
            <a:ext cx="3636169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5D2157-EBF1-4BB1-8632-450C9174F15C}"/>
              </a:ext>
            </a:extLst>
          </p:cNvPr>
          <p:cNvCxnSpPr/>
          <p:nvPr/>
        </p:nvCxnSpPr>
        <p:spPr>
          <a:xfrm flipH="1" flipV="1">
            <a:off x="1439548" y="2863850"/>
            <a:ext cx="3913502" cy="6350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E5FA43D7-1411-433F-800B-B00C909820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8735" y="2698750"/>
            <a:ext cx="1019725" cy="381000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C12DA24F-9E79-471D-96B6-A3E0CDCF6CC2}"/>
              </a:ext>
            </a:extLst>
          </p:cNvPr>
          <p:cNvCxnSpPr/>
          <p:nvPr/>
        </p:nvCxnSpPr>
        <p:spPr>
          <a:xfrm flipH="1">
            <a:off x="5738812" y="2429506"/>
            <a:ext cx="76200" cy="1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43EF3EC-59C4-4B02-A3BE-4EBBA9F4130B}"/>
              </a:ext>
            </a:extLst>
          </p:cNvPr>
          <p:cNvSpPr txBox="1"/>
          <p:nvPr/>
        </p:nvSpPr>
        <p:spPr>
          <a:xfrm>
            <a:off x="5676901" y="2181226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Inline view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00F43EC-3189-435E-8AF8-FA6230EC240C}"/>
              </a:ext>
            </a:extLst>
          </p:cNvPr>
          <p:cNvSpPr/>
          <p:nvPr/>
        </p:nvSpPr>
        <p:spPr>
          <a:xfrm>
            <a:off x="1165758" y="2319724"/>
            <a:ext cx="462407" cy="6985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D2DE8ED-1B99-4201-9A79-FC7B76481D5C}"/>
              </a:ext>
            </a:extLst>
          </p:cNvPr>
          <p:cNvSpPr txBox="1"/>
          <p:nvPr/>
        </p:nvSpPr>
        <p:spPr>
          <a:xfrm>
            <a:off x="1297781" y="2470150"/>
            <a:ext cx="295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rs</a:t>
            </a:r>
            <a:endParaRPr lang="ko-KR" altLang="en-US" sz="11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9743BB81-216C-4E93-8338-D7F9F01CAC58}"/>
              </a:ext>
            </a:extLst>
          </p:cNvPr>
          <p:cNvCxnSpPr>
            <a:endCxn id="45" idx="1"/>
          </p:cNvCxnSpPr>
          <p:nvPr/>
        </p:nvCxnSpPr>
        <p:spPr>
          <a:xfrm>
            <a:off x="904875" y="2470150"/>
            <a:ext cx="260882" cy="19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AB19390-025F-4F06-B71B-92E8FD560A68}"/>
              </a:ext>
            </a:extLst>
          </p:cNvPr>
          <p:cNvSpPr txBox="1"/>
          <p:nvPr/>
        </p:nvSpPr>
        <p:spPr>
          <a:xfrm>
            <a:off x="10722" y="2272355"/>
            <a:ext cx="1556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rs.getString</a:t>
            </a:r>
            <a:r>
              <a:rPr lang="en-US" altLang="ko-KR" sz="1100" dirty="0"/>
              <a:t>(“</a:t>
            </a:r>
            <a:r>
              <a:rPr lang="ko-KR" altLang="en-US" sz="1100" dirty="0" err="1"/>
              <a:t>컬럼명</a:t>
            </a:r>
            <a:r>
              <a:rPr lang="en-US" altLang="ko-KR" sz="1100" dirty="0"/>
              <a:t>”);</a:t>
            </a:r>
            <a:endParaRPr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24F21390-286D-46B9-AC57-A627A265CF91}"/>
              </a:ext>
            </a:extLst>
          </p:cNvPr>
          <p:cNvSpPr/>
          <p:nvPr/>
        </p:nvSpPr>
        <p:spPr>
          <a:xfrm>
            <a:off x="904875" y="2773447"/>
            <a:ext cx="260882" cy="198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</a:t>
            </a:r>
            <a:endParaRPr lang="ko-KR" altLang="en-US" sz="11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B29741FC-0D7B-43D4-83B5-BF1FCEE4D15B}"/>
              </a:ext>
            </a:extLst>
          </p:cNvPr>
          <p:cNvCxnSpPr>
            <a:endCxn id="55" idx="2"/>
          </p:cNvCxnSpPr>
          <p:nvPr/>
        </p:nvCxnSpPr>
        <p:spPr>
          <a:xfrm flipH="1" flipV="1">
            <a:off x="1035857" y="3018224"/>
            <a:ext cx="261925" cy="49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B31E0B0D-F2BB-418E-A4C2-1FF0E86096B2}"/>
              </a:ext>
            </a:extLst>
          </p:cNvPr>
          <p:cNvSpPr/>
          <p:nvPr/>
        </p:nvSpPr>
        <p:spPr>
          <a:xfrm>
            <a:off x="643993" y="2764438"/>
            <a:ext cx="260882" cy="198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</a:t>
            </a:r>
            <a:endParaRPr lang="ko-KR" altLang="en-US" sz="11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8BA22E8D-7BE5-4113-936B-51C9F2F066B7}"/>
              </a:ext>
            </a:extLst>
          </p:cNvPr>
          <p:cNvCxnSpPr/>
          <p:nvPr/>
        </p:nvCxnSpPr>
        <p:spPr>
          <a:xfrm rot="16200000" flipV="1">
            <a:off x="571472" y="3214684"/>
            <a:ext cx="928694" cy="50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자유형: 도형 62">
            <a:extLst>
              <a:ext uri="{FF2B5EF4-FFF2-40B4-BE49-F238E27FC236}">
                <a16:creationId xmlns="" xmlns:a16="http://schemas.microsoft.com/office/drawing/2014/main" id="{57B59A45-F76C-48DA-ABED-D2962A4C2052}"/>
              </a:ext>
            </a:extLst>
          </p:cNvPr>
          <p:cNvSpPr/>
          <p:nvPr/>
        </p:nvSpPr>
        <p:spPr>
          <a:xfrm>
            <a:off x="-142908" y="2714620"/>
            <a:ext cx="426344" cy="369616"/>
          </a:xfrm>
          <a:custGeom>
            <a:avLst/>
            <a:gdLst>
              <a:gd name="connsiteX0" fmla="*/ 152578 w 568458"/>
              <a:gd name="connsiteY0" fmla="*/ 64816 h 369616"/>
              <a:gd name="connsiteX1" fmla="*/ 177978 w 568458"/>
              <a:gd name="connsiteY1" fmla="*/ 33066 h 369616"/>
              <a:gd name="connsiteX2" fmla="*/ 324028 w 568458"/>
              <a:gd name="connsiteY2" fmla="*/ 7666 h 369616"/>
              <a:gd name="connsiteX3" fmla="*/ 539928 w 568458"/>
              <a:gd name="connsiteY3" fmla="*/ 45766 h 369616"/>
              <a:gd name="connsiteX4" fmla="*/ 546278 w 568458"/>
              <a:gd name="connsiteY4" fmla="*/ 64816 h 369616"/>
              <a:gd name="connsiteX5" fmla="*/ 558978 w 568458"/>
              <a:gd name="connsiteY5" fmla="*/ 96566 h 369616"/>
              <a:gd name="connsiteX6" fmla="*/ 552628 w 568458"/>
              <a:gd name="connsiteY6" fmla="*/ 255316 h 369616"/>
              <a:gd name="connsiteX7" fmla="*/ 406578 w 568458"/>
              <a:gd name="connsiteY7" fmla="*/ 306116 h 369616"/>
              <a:gd name="connsiteX8" fmla="*/ 190678 w 568458"/>
              <a:gd name="connsiteY8" fmla="*/ 280716 h 369616"/>
              <a:gd name="connsiteX9" fmla="*/ 165278 w 568458"/>
              <a:gd name="connsiteY9" fmla="*/ 268016 h 369616"/>
              <a:gd name="connsiteX10" fmla="*/ 133528 w 568458"/>
              <a:gd name="connsiteY10" fmla="*/ 204516 h 369616"/>
              <a:gd name="connsiteX11" fmla="*/ 127178 w 568458"/>
              <a:gd name="connsiteY11" fmla="*/ 166416 h 369616"/>
              <a:gd name="connsiteX12" fmla="*/ 133528 w 568458"/>
              <a:gd name="connsiteY12" fmla="*/ 39416 h 369616"/>
              <a:gd name="connsiteX13" fmla="*/ 203378 w 568458"/>
              <a:gd name="connsiteY13" fmla="*/ 7666 h 369616"/>
              <a:gd name="connsiteX14" fmla="*/ 495478 w 568458"/>
              <a:gd name="connsiteY14" fmla="*/ 64816 h 369616"/>
              <a:gd name="connsiteX15" fmla="*/ 520878 w 568458"/>
              <a:gd name="connsiteY15" fmla="*/ 96566 h 369616"/>
              <a:gd name="connsiteX16" fmla="*/ 527228 w 568458"/>
              <a:gd name="connsiteY16" fmla="*/ 128316 h 369616"/>
              <a:gd name="connsiteX17" fmla="*/ 520878 w 568458"/>
              <a:gd name="connsiteY17" fmla="*/ 293416 h 369616"/>
              <a:gd name="connsiteX18" fmla="*/ 470078 w 568458"/>
              <a:gd name="connsiteY18" fmla="*/ 337866 h 369616"/>
              <a:gd name="connsiteX19" fmla="*/ 330378 w 568458"/>
              <a:gd name="connsiteY19" fmla="*/ 363266 h 369616"/>
              <a:gd name="connsiteX20" fmla="*/ 171628 w 568458"/>
              <a:gd name="connsiteY20" fmla="*/ 350566 h 369616"/>
              <a:gd name="connsiteX21" fmla="*/ 152578 w 568458"/>
              <a:gd name="connsiteY21" fmla="*/ 344216 h 369616"/>
              <a:gd name="connsiteX22" fmla="*/ 114478 w 568458"/>
              <a:gd name="connsiteY22" fmla="*/ 306116 h 369616"/>
              <a:gd name="connsiteX23" fmla="*/ 89078 w 568458"/>
              <a:gd name="connsiteY23" fmla="*/ 261666 h 369616"/>
              <a:gd name="connsiteX24" fmla="*/ 76378 w 568458"/>
              <a:gd name="connsiteY24" fmla="*/ 217216 h 369616"/>
              <a:gd name="connsiteX25" fmla="*/ 171628 w 568458"/>
              <a:gd name="connsiteY25" fmla="*/ 52116 h 369616"/>
              <a:gd name="connsiteX26" fmla="*/ 222428 w 568458"/>
              <a:gd name="connsiteY26" fmla="*/ 45766 h 369616"/>
              <a:gd name="connsiteX27" fmla="*/ 400228 w 568458"/>
              <a:gd name="connsiteY27" fmla="*/ 121966 h 369616"/>
              <a:gd name="connsiteX28" fmla="*/ 412928 w 568458"/>
              <a:gd name="connsiteY28" fmla="*/ 153716 h 369616"/>
              <a:gd name="connsiteX29" fmla="*/ 419278 w 568458"/>
              <a:gd name="connsiteY29" fmla="*/ 204516 h 369616"/>
              <a:gd name="connsiteX30" fmla="*/ 412928 w 568458"/>
              <a:gd name="connsiteY30" fmla="*/ 325166 h 369616"/>
              <a:gd name="connsiteX31" fmla="*/ 381178 w 568458"/>
              <a:gd name="connsiteY31" fmla="*/ 356916 h 369616"/>
              <a:gd name="connsiteX32" fmla="*/ 311328 w 568458"/>
              <a:gd name="connsiteY32" fmla="*/ 363266 h 369616"/>
              <a:gd name="connsiteX33" fmla="*/ 228778 w 568458"/>
              <a:gd name="connsiteY33" fmla="*/ 369616 h 369616"/>
              <a:gd name="connsiteX34" fmla="*/ 76378 w 568458"/>
              <a:gd name="connsiteY34" fmla="*/ 344216 h 369616"/>
              <a:gd name="connsiteX35" fmla="*/ 38278 w 568458"/>
              <a:gd name="connsiteY35" fmla="*/ 306116 h 369616"/>
              <a:gd name="connsiteX36" fmla="*/ 19228 w 568458"/>
              <a:gd name="connsiteY36" fmla="*/ 274366 h 369616"/>
              <a:gd name="connsiteX37" fmla="*/ 12878 w 568458"/>
              <a:gd name="connsiteY37" fmla="*/ 223566 h 369616"/>
              <a:gd name="connsiteX38" fmla="*/ 178 w 568458"/>
              <a:gd name="connsiteY38" fmla="*/ 160066 h 3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458" h="369616">
                <a:moveTo>
                  <a:pt x="152578" y="64816"/>
                </a:moveTo>
                <a:cubicBezTo>
                  <a:pt x="161045" y="54233"/>
                  <a:pt x="165856" y="39127"/>
                  <a:pt x="177978" y="33066"/>
                </a:cubicBezTo>
                <a:cubicBezTo>
                  <a:pt x="216432" y="13839"/>
                  <a:pt x="282063" y="11481"/>
                  <a:pt x="324028" y="7666"/>
                </a:cubicBezTo>
                <a:cubicBezTo>
                  <a:pt x="434447" y="11610"/>
                  <a:pt x="479658" y="-23114"/>
                  <a:pt x="539928" y="45766"/>
                </a:cubicBezTo>
                <a:cubicBezTo>
                  <a:pt x="544336" y="50803"/>
                  <a:pt x="543928" y="58549"/>
                  <a:pt x="546278" y="64816"/>
                </a:cubicBezTo>
                <a:cubicBezTo>
                  <a:pt x="550280" y="75489"/>
                  <a:pt x="554745" y="85983"/>
                  <a:pt x="558978" y="96566"/>
                </a:cubicBezTo>
                <a:cubicBezTo>
                  <a:pt x="566064" y="146169"/>
                  <a:pt x="578981" y="210140"/>
                  <a:pt x="552628" y="255316"/>
                </a:cubicBezTo>
                <a:cubicBezTo>
                  <a:pt x="532412" y="289972"/>
                  <a:pt x="440076" y="300026"/>
                  <a:pt x="406578" y="306116"/>
                </a:cubicBezTo>
                <a:cubicBezTo>
                  <a:pt x="334611" y="297649"/>
                  <a:pt x="262254" y="292018"/>
                  <a:pt x="190678" y="280716"/>
                </a:cubicBezTo>
                <a:cubicBezTo>
                  <a:pt x="181328" y="279240"/>
                  <a:pt x="171971" y="274709"/>
                  <a:pt x="165278" y="268016"/>
                </a:cubicBezTo>
                <a:cubicBezTo>
                  <a:pt x="151437" y="254175"/>
                  <a:pt x="140585" y="222159"/>
                  <a:pt x="133528" y="204516"/>
                </a:cubicBezTo>
                <a:cubicBezTo>
                  <a:pt x="131411" y="191816"/>
                  <a:pt x="129703" y="179041"/>
                  <a:pt x="127178" y="166416"/>
                </a:cubicBezTo>
                <a:cubicBezTo>
                  <a:pt x="117222" y="116634"/>
                  <a:pt x="101477" y="115538"/>
                  <a:pt x="133528" y="39416"/>
                </a:cubicBezTo>
                <a:cubicBezTo>
                  <a:pt x="135973" y="33608"/>
                  <a:pt x="195252" y="10917"/>
                  <a:pt x="203378" y="7666"/>
                </a:cubicBezTo>
                <a:cubicBezTo>
                  <a:pt x="423192" y="13607"/>
                  <a:pt x="392985" y="-37677"/>
                  <a:pt x="495478" y="64816"/>
                </a:cubicBezTo>
                <a:cubicBezTo>
                  <a:pt x="505062" y="74400"/>
                  <a:pt x="512411" y="85983"/>
                  <a:pt x="520878" y="96566"/>
                </a:cubicBezTo>
                <a:cubicBezTo>
                  <a:pt x="522995" y="107149"/>
                  <a:pt x="527228" y="117523"/>
                  <a:pt x="527228" y="128316"/>
                </a:cubicBezTo>
                <a:cubicBezTo>
                  <a:pt x="527228" y="183390"/>
                  <a:pt x="535369" y="240283"/>
                  <a:pt x="520878" y="293416"/>
                </a:cubicBezTo>
                <a:cubicBezTo>
                  <a:pt x="514958" y="315124"/>
                  <a:pt x="489964" y="327338"/>
                  <a:pt x="470078" y="337866"/>
                </a:cubicBezTo>
                <a:cubicBezTo>
                  <a:pt x="454725" y="345994"/>
                  <a:pt x="333814" y="362737"/>
                  <a:pt x="330378" y="363266"/>
                </a:cubicBezTo>
                <a:cubicBezTo>
                  <a:pt x="277461" y="359033"/>
                  <a:pt x="224412" y="356221"/>
                  <a:pt x="171628" y="350566"/>
                </a:cubicBezTo>
                <a:cubicBezTo>
                  <a:pt x="164973" y="349853"/>
                  <a:pt x="157862" y="348325"/>
                  <a:pt x="152578" y="344216"/>
                </a:cubicBezTo>
                <a:cubicBezTo>
                  <a:pt x="138401" y="333189"/>
                  <a:pt x="125429" y="320352"/>
                  <a:pt x="114478" y="306116"/>
                </a:cubicBezTo>
                <a:cubicBezTo>
                  <a:pt x="104073" y="292590"/>
                  <a:pt x="95800" y="277351"/>
                  <a:pt x="89078" y="261666"/>
                </a:cubicBezTo>
                <a:cubicBezTo>
                  <a:pt x="83008" y="247502"/>
                  <a:pt x="80611" y="232033"/>
                  <a:pt x="76378" y="217216"/>
                </a:cubicBezTo>
                <a:cubicBezTo>
                  <a:pt x="96551" y="69280"/>
                  <a:pt x="52263" y="81957"/>
                  <a:pt x="171628" y="52116"/>
                </a:cubicBezTo>
                <a:cubicBezTo>
                  <a:pt x="188184" y="47977"/>
                  <a:pt x="205495" y="47883"/>
                  <a:pt x="222428" y="45766"/>
                </a:cubicBezTo>
                <a:cubicBezTo>
                  <a:pt x="350313" y="77737"/>
                  <a:pt x="357244" y="43163"/>
                  <a:pt x="400228" y="121966"/>
                </a:cubicBezTo>
                <a:cubicBezTo>
                  <a:pt x="405686" y="131973"/>
                  <a:pt x="408695" y="143133"/>
                  <a:pt x="412928" y="153716"/>
                </a:cubicBezTo>
                <a:cubicBezTo>
                  <a:pt x="415045" y="170649"/>
                  <a:pt x="419278" y="187451"/>
                  <a:pt x="419278" y="204516"/>
                </a:cubicBezTo>
                <a:cubicBezTo>
                  <a:pt x="419278" y="244788"/>
                  <a:pt x="422695" y="286096"/>
                  <a:pt x="412928" y="325166"/>
                </a:cubicBezTo>
                <a:cubicBezTo>
                  <a:pt x="409298" y="339686"/>
                  <a:pt x="395192" y="351661"/>
                  <a:pt x="381178" y="356916"/>
                </a:cubicBezTo>
                <a:cubicBezTo>
                  <a:pt x="359287" y="365125"/>
                  <a:pt x="334627" y="361324"/>
                  <a:pt x="311328" y="363266"/>
                </a:cubicBezTo>
                <a:lnTo>
                  <a:pt x="228778" y="369616"/>
                </a:lnTo>
                <a:cubicBezTo>
                  <a:pt x="214581" y="368196"/>
                  <a:pt x="112637" y="373223"/>
                  <a:pt x="76378" y="344216"/>
                </a:cubicBezTo>
                <a:cubicBezTo>
                  <a:pt x="62353" y="332996"/>
                  <a:pt x="49651" y="320017"/>
                  <a:pt x="38278" y="306116"/>
                </a:cubicBezTo>
                <a:cubicBezTo>
                  <a:pt x="30462" y="296564"/>
                  <a:pt x="25578" y="284949"/>
                  <a:pt x="19228" y="274366"/>
                </a:cubicBezTo>
                <a:cubicBezTo>
                  <a:pt x="17111" y="257433"/>
                  <a:pt x="16454" y="240252"/>
                  <a:pt x="12878" y="223566"/>
                </a:cubicBezTo>
                <a:cubicBezTo>
                  <a:pt x="-2499" y="151805"/>
                  <a:pt x="178" y="215062"/>
                  <a:pt x="178" y="16006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570A42BB-1EF2-4458-B7EF-F2917598B877}"/>
              </a:ext>
            </a:extLst>
          </p:cNvPr>
          <p:cNvCxnSpPr>
            <a:endCxn id="63" idx="32"/>
          </p:cNvCxnSpPr>
          <p:nvPr/>
        </p:nvCxnSpPr>
        <p:spPr>
          <a:xfrm rot="16200000" flipV="1">
            <a:off x="-237436" y="3405910"/>
            <a:ext cx="1494122" cy="83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31EFA1F-40C8-437B-B4D3-05D6546BC98F}"/>
              </a:ext>
            </a:extLst>
          </p:cNvPr>
          <p:cNvCxnSpPr/>
          <p:nvPr/>
        </p:nvCxnSpPr>
        <p:spPr>
          <a:xfrm rot="10800000">
            <a:off x="6373246" y="3111502"/>
            <a:ext cx="484771" cy="17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0F6CDF0-2162-4511-A3D8-9CB0120103B9}"/>
              </a:ext>
            </a:extLst>
          </p:cNvPr>
          <p:cNvSpPr txBox="1"/>
          <p:nvPr/>
        </p:nvSpPr>
        <p:spPr>
          <a:xfrm>
            <a:off x="6786578" y="3046397"/>
            <a:ext cx="29626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Clob</a:t>
            </a:r>
            <a:r>
              <a:rPr lang="ko-KR" altLang="en-US" sz="1400" dirty="0"/>
              <a:t>은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데이터의 양이 많기 때문에</a:t>
            </a:r>
            <a:endParaRPr lang="en-US" altLang="ko-KR" sz="1400" dirty="0"/>
          </a:p>
          <a:p>
            <a:r>
              <a:rPr lang="en-US" altLang="ko-KR" sz="1400" dirty="0" err="1"/>
              <a:t>ResultSet</a:t>
            </a:r>
            <a:r>
              <a:rPr lang="ko-KR" altLang="en-US" sz="1400" dirty="0"/>
              <a:t>에서 별도의 </a:t>
            </a:r>
            <a:r>
              <a:rPr lang="en-US" altLang="ko-KR" sz="1400" dirty="0"/>
              <a:t>Stream</a:t>
            </a:r>
            <a:r>
              <a:rPr lang="ko-KR" altLang="en-US" sz="1400" dirty="0"/>
              <a:t>을</a:t>
            </a:r>
            <a:endParaRPr lang="en-US" altLang="ko-KR" sz="1400" dirty="0"/>
          </a:p>
          <a:p>
            <a:r>
              <a:rPr lang="ko-KR" altLang="en-US" sz="1400" dirty="0"/>
              <a:t>연결하여 데이터를 읽어 들여야</a:t>
            </a:r>
            <a:endParaRPr lang="en-US" altLang="ko-KR" sz="1400" dirty="0"/>
          </a:p>
          <a:p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285852" y="3429000"/>
            <a:ext cx="393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Clob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얻기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Clob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clob</a:t>
            </a:r>
            <a:r>
              <a:rPr lang="en-US" altLang="ko-KR" sz="1400" dirty="0" smtClean="0"/>
              <a:t> =</a:t>
            </a:r>
            <a:r>
              <a:rPr lang="en-US" altLang="ko-KR" sz="1400" dirty="0" err="1" smtClean="0"/>
              <a:t>rs.getClob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85852" y="3845486"/>
            <a:ext cx="4483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Reader </a:t>
            </a:r>
            <a:r>
              <a:rPr lang="ko-KR" altLang="en-US" sz="1400" dirty="0" smtClean="0"/>
              <a:t>얻기 </a:t>
            </a:r>
            <a:r>
              <a:rPr lang="en-US" altLang="ko-KR" sz="1400" dirty="0" smtClean="0"/>
              <a:t>: Reader r=</a:t>
            </a:r>
            <a:r>
              <a:rPr lang="en-US" altLang="ko-KR" sz="1400" dirty="0" err="1" smtClean="0"/>
              <a:t>clob.getCharacterStream</a:t>
            </a:r>
            <a:r>
              <a:rPr lang="en-US" altLang="ko-KR" sz="1400" dirty="0" smtClean="0"/>
              <a:t>();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B31E0B0D-F2BB-418E-A4C2-1FF0E86096B2}"/>
              </a:ext>
            </a:extLst>
          </p:cNvPr>
          <p:cNvSpPr/>
          <p:nvPr/>
        </p:nvSpPr>
        <p:spPr>
          <a:xfrm>
            <a:off x="285720" y="2753925"/>
            <a:ext cx="361953" cy="198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br</a:t>
            </a:r>
            <a:endParaRPr lang="ko-KR" altLang="en-US" sz="800" dirty="0"/>
          </a:p>
        </p:txBody>
      </p:sp>
      <p:cxnSp>
        <p:nvCxnSpPr>
          <p:cNvPr id="56" name="직선 화살표 연결선 55"/>
          <p:cNvCxnSpPr/>
          <p:nvPr/>
        </p:nvCxnSpPr>
        <p:spPr>
          <a:xfrm rot="16200000" flipV="1">
            <a:off x="285720" y="3214686"/>
            <a:ext cx="114300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14414" y="4121355"/>
            <a:ext cx="5729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en-US" altLang="ko-KR" sz="1400" dirty="0" err="1" smtClean="0"/>
              <a:t>BufferedReader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연결 </a:t>
            </a:r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BufferedReader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BufferedReader</a:t>
            </a:r>
            <a:r>
              <a:rPr lang="en-US" altLang="ko-KR" sz="1400" dirty="0" smtClean="0"/>
              <a:t>( r );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57224" y="4429132"/>
            <a:ext cx="39437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2. </a:t>
            </a:r>
            <a:r>
              <a:rPr lang="en-US" altLang="ko-KR" sz="1400" dirty="0" err="1" smtClean="0"/>
              <a:t>br</a:t>
            </a:r>
            <a:r>
              <a:rPr lang="ko-KR" altLang="en-US" sz="1400" dirty="0" smtClean="0"/>
              <a:t>을 사용하여 한줄씩 읽어 들인다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;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while( (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br.readLine</a:t>
            </a:r>
            <a:r>
              <a:rPr lang="en-US" altLang="ko-KR" sz="1400" dirty="0" smtClean="0"/>
              <a:t>()) != null 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 //</a:t>
            </a:r>
            <a:r>
              <a:rPr lang="ko-KR" altLang="en-US" sz="1400" dirty="0" err="1" smtClean="0"/>
              <a:t>줄단위로</a:t>
            </a:r>
            <a:r>
              <a:rPr lang="ko-KR" altLang="en-US" sz="1400" dirty="0" smtClean="0"/>
              <a:t> 읽어 들인 데이터를 사용한다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}</a:t>
            </a:r>
            <a:endParaRPr lang="en-US" altLang="ko-KR" sz="14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588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B4F3DD4-8533-40AA-A9AC-95C8B66061CF}"/>
              </a:ext>
            </a:extLst>
          </p:cNvPr>
          <p:cNvSpPr txBox="1"/>
          <p:nvPr/>
        </p:nvSpPr>
        <p:spPr>
          <a:xfrm>
            <a:off x="257175" y="292101"/>
            <a:ext cx="91688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*transaction </a:t>
            </a:r>
            <a:r>
              <a:rPr lang="ko-KR" altLang="en-US" dirty="0"/>
              <a:t>처리</a:t>
            </a:r>
            <a:r>
              <a:rPr lang="en-US" altLang="ko-KR" dirty="0"/>
              <a:t>.(DB</a:t>
            </a:r>
            <a:r>
              <a:rPr lang="ko-KR" altLang="en-US" dirty="0"/>
              <a:t>업무처리의 단위 </a:t>
            </a:r>
            <a:r>
              <a:rPr lang="en-US" altLang="ko-KR" dirty="0"/>
              <a:t>– insert, update, delete</a:t>
            </a:r>
            <a:r>
              <a:rPr lang="ko-KR" altLang="en-US" dirty="0"/>
              <a:t>로 구성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java.sql.Connection</a:t>
            </a:r>
            <a:r>
              <a:rPr lang="ko-KR" altLang="en-US" dirty="0"/>
              <a:t>은 </a:t>
            </a:r>
            <a:r>
              <a:rPr lang="en-US" altLang="ko-KR" dirty="0"/>
              <a:t>auto commit</a:t>
            </a:r>
            <a:r>
              <a:rPr lang="ko-KR" altLang="en-US" dirty="0"/>
              <a:t>이 기본 설정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Connection.setAutoCommit</a:t>
            </a:r>
            <a:r>
              <a:rPr lang="en-US" altLang="ko-KR" dirty="0"/>
              <a:t>( true ); =&gt; </a:t>
            </a:r>
            <a:r>
              <a:rPr lang="ko-KR" altLang="en-US" dirty="0" err="1"/>
              <a:t>쿼리문</a:t>
            </a:r>
            <a:r>
              <a:rPr lang="ko-KR" altLang="en-US" dirty="0"/>
              <a:t> 하나로 </a:t>
            </a:r>
            <a:r>
              <a:rPr lang="en-US" altLang="ko-KR" dirty="0"/>
              <a:t>Transaction</a:t>
            </a:r>
            <a:r>
              <a:rPr lang="ko-KR" altLang="en-US" dirty="0"/>
              <a:t>이 완료된다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여러 개의 쿼리문이 </a:t>
            </a:r>
            <a:r>
              <a:rPr lang="en-US" altLang="ko-KR" dirty="0"/>
              <a:t>(insert, update, delete) </a:t>
            </a:r>
            <a:r>
              <a:rPr lang="ko-KR" altLang="en-US" dirty="0"/>
              <a:t>하나의 </a:t>
            </a:r>
            <a:r>
              <a:rPr lang="en-US" altLang="ko-KR" dirty="0"/>
              <a:t>Transaction</a:t>
            </a:r>
            <a:r>
              <a:rPr lang="ko-KR" altLang="en-US" dirty="0"/>
              <a:t>을 </a:t>
            </a:r>
            <a:r>
              <a:rPr lang="ko-KR" altLang="en-US" dirty="0" err="1"/>
              <a:t>구성해야하는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setAutoCommit</a:t>
            </a:r>
            <a:r>
              <a:rPr lang="en-US" altLang="ko-KR" dirty="0"/>
              <a:t>( false )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ko-KR" altLang="en-US" dirty="0"/>
              <a:t>쿼리 수행한 행수를 가지고 </a:t>
            </a:r>
            <a:r>
              <a:rPr lang="en-US" altLang="ko-KR" dirty="0"/>
              <a:t>commit() </a:t>
            </a:r>
            <a:r>
              <a:rPr lang="ko-KR" altLang="en-US" dirty="0"/>
              <a:t>또는</a:t>
            </a:r>
            <a:endParaRPr lang="en-US" altLang="ko-KR" dirty="0"/>
          </a:p>
          <a:p>
            <a:r>
              <a:rPr lang="en-US" altLang="ko-KR" dirty="0"/>
              <a:t>   rollback()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Connection</a:t>
            </a:r>
            <a:r>
              <a:rPr lang="ko-KR" altLang="en-US" dirty="0"/>
              <a:t>이 </a:t>
            </a:r>
            <a:r>
              <a:rPr lang="en-US" altLang="ko-KR" dirty="0"/>
              <a:t>close</a:t>
            </a:r>
            <a:r>
              <a:rPr lang="ko-KR" altLang="en-US" dirty="0"/>
              <a:t>가 된다면 </a:t>
            </a:r>
            <a:r>
              <a:rPr lang="en-US" altLang="ko-KR" dirty="0"/>
              <a:t>commit</a:t>
            </a:r>
            <a:r>
              <a:rPr lang="ko-KR" altLang="en-US" dirty="0"/>
              <a:t>을 수행 한 후 연결이 끊어진다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7A19612-10EF-4DE7-B6B9-0F236220728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3000372"/>
            <a:ext cx="2243138" cy="22764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FDEA2C79-331F-4BDD-B45E-53D4058EF5C9}"/>
              </a:ext>
            </a:extLst>
          </p:cNvPr>
          <p:cNvCxnSpPr/>
          <p:nvPr/>
        </p:nvCxnSpPr>
        <p:spPr>
          <a:xfrm flipH="1">
            <a:off x="2500312" y="4235450"/>
            <a:ext cx="1204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D4282C3-D400-435C-8D82-225C18F2F419}"/>
              </a:ext>
            </a:extLst>
          </p:cNvPr>
          <p:cNvSpPr txBox="1"/>
          <p:nvPr/>
        </p:nvSpPr>
        <p:spPr>
          <a:xfrm>
            <a:off x="3638551" y="4076700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여러 개의 쿼리문으로 작업 구성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7FE4769-B720-4708-8F94-43C30900C587}"/>
              </a:ext>
            </a:extLst>
          </p:cNvPr>
          <p:cNvCxnSpPr/>
          <p:nvPr/>
        </p:nvCxnSpPr>
        <p:spPr>
          <a:xfrm flipH="1" flipV="1">
            <a:off x="2771775" y="4495800"/>
            <a:ext cx="852488" cy="1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DA8A45-34BE-4025-85A1-D4DD9736AFB3}"/>
              </a:ext>
            </a:extLst>
          </p:cNvPr>
          <p:cNvSpPr txBox="1"/>
          <p:nvPr/>
        </p:nvSpPr>
        <p:spPr>
          <a:xfrm>
            <a:off x="3629025" y="4546601"/>
            <a:ext cx="341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트랜잭션을 실행</a:t>
            </a:r>
            <a:r>
              <a:rPr lang="en-US" altLang="ko-KR" sz="1600" dirty="0"/>
              <a:t>, commit, rollback,</a:t>
            </a:r>
          </a:p>
          <a:p>
            <a:r>
              <a:rPr lang="en-US" altLang="ko-KR" sz="1600" dirty="0"/>
              <a:t> DBMS</a:t>
            </a:r>
            <a:r>
              <a:rPr lang="ko-KR" altLang="en-US" sz="1600" dirty="0"/>
              <a:t>연결을 끊는다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67343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85794"/>
            <a:ext cx="2814638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285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2433278" y="914204"/>
            <a:ext cx="1774406" cy="639526"/>
          </a:xfrm>
          <a:custGeom>
            <a:avLst/>
            <a:gdLst>
              <a:gd name="connsiteX0" fmla="*/ 47985 w 1774406"/>
              <a:gd name="connsiteY0" fmla="*/ 100209 h 639526"/>
              <a:gd name="connsiteX1" fmla="*/ 57510 w 1774406"/>
              <a:gd name="connsiteY1" fmla="*/ 81159 h 639526"/>
              <a:gd name="connsiteX2" fmla="*/ 95610 w 1774406"/>
              <a:gd name="connsiteY2" fmla="*/ 71634 h 639526"/>
              <a:gd name="connsiteX3" fmla="*/ 138472 w 1774406"/>
              <a:gd name="connsiteY3" fmla="*/ 52584 h 639526"/>
              <a:gd name="connsiteX4" fmla="*/ 219435 w 1774406"/>
              <a:gd name="connsiteY4" fmla="*/ 38296 h 639526"/>
              <a:gd name="connsiteX5" fmla="*/ 252772 w 1774406"/>
              <a:gd name="connsiteY5" fmla="*/ 28771 h 639526"/>
              <a:gd name="connsiteX6" fmla="*/ 333735 w 1774406"/>
              <a:gd name="connsiteY6" fmla="*/ 19246 h 639526"/>
              <a:gd name="connsiteX7" fmla="*/ 424222 w 1774406"/>
              <a:gd name="connsiteY7" fmla="*/ 4959 h 639526"/>
              <a:gd name="connsiteX8" fmla="*/ 748072 w 1774406"/>
              <a:gd name="connsiteY8" fmla="*/ 196 h 639526"/>
              <a:gd name="connsiteX9" fmla="*/ 1248135 w 1774406"/>
              <a:gd name="connsiteY9" fmla="*/ 4959 h 639526"/>
              <a:gd name="connsiteX10" fmla="*/ 1286235 w 1774406"/>
              <a:gd name="connsiteY10" fmla="*/ 9721 h 639526"/>
              <a:gd name="connsiteX11" fmla="*/ 1333860 w 1774406"/>
              <a:gd name="connsiteY11" fmla="*/ 14484 h 639526"/>
              <a:gd name="connsiteX12" fmla="*/ 1410060 w 1774406"/>
              <a:gd name="connsiteY12" fmla="*/ 38296 h 639526"/>
              <a:gd name="connsiteX13" fmla="*/ 1448160 w 1774406"/>
              <a:gd name="connsiteY13" fmla="*/ 52584 h 639526"/>
              <a:gd name="connsiteX14" fmla="*/ 1481497 w 1774406"/>
              <a:gd name="connsiteY14" fmla="*/ 62109 h 639526"/>
              <a:gd name="connsiteX15" fmla="*/ 1533885 w 1774406"/>
              <a:gd name="connsiteY15" fmla="*/ 85921 h 639526"/>
              <a:gd name="connsiteX16" fmla="*/ 1591035 w 1774406"/>
              <a:gd name="connsiteY16" fmla="*/ 109734 h 639526"/>
              <a:gd name="connsiteX17" fmla="*/ 1614847 w 1774406"/>
              <a:gd name="connsiteY17" fmla="*/ 124021 h 639526"/>
              <a:gd name="connsiteX18" fmla="*/ 1633897 w 1774406"/>
              <a:gd name="connsiteY18" fmla="*/ 133546 h 639526"/>
              <a:gd name="connsiteX19" fmla="*/ 1681522 w 1774406"/>
              <a:gd name="connsiteY19" fmla="*/ 162121 h 639526"/>
              <a:gd name="connsiteX20" fmla="*/ 1714860 w 1774406"/>
              <a:gd name="connsiteY20" fmla="*/ 190696 h 639526"/>
              <a:gd name="connsiteX21" fmla="*/ 1729147 w 1774406"/>
              <a:gd name="connsiteY21" fmla="*/ 204984 h 639526"/>
              <a:gd name="connsiteX22" fmla="*/ 1757722 w 1774406"/>
              <a:gd name="connsiteY22" fmla="*/ 243084 h 639526"/>
              <a:gd name="connsiteX23" fmla="*/ 1762485 w 1774406"/>
              <a:gd name="connsiteY23" fmla="*/ 262134 h 639526"/>
              <a:gd name="connsiteX24" fmla="*/ 1772010 w 1774406"/>
              <a:gd name="connsiteY24" fmla="*/ 333571 h 639526"/>
              <a:gd name="connsiteX25" fmla="*/ 1762485 w 1774406"/>
              <a:gd name="connsiteY25" fmla="*/ 452634 h 639526"/>
              <a:gd name="connsiteX26" fmla="*/ 1752960 w 1774406"/>
              <a:gd name="connsiteY26" fmla="*/ 471684 h 639526"/>
              <a:gd name="connsiteX27" fmla="*/ 1719622 w 1774406"/>
              <a:gd name="connsiteY27" fmla="*/ 505021 h 639526"/>
              <a:gd name="connsiteX28" fmla="*/ 1667235 w 1774406"/>
              <a:gd name="connsiteY28" fmla="*/ 524071 h 639526"/>
              <a:gd name="connsiteX29" fmla="*/ 1629135 w 1774406"/>
              <a:gd name="connsiteY29" fmla="*/ 533596 h 639526"/>
              <a:gd name="connsiteX30" fmla="*/ 1562460 w 1774406"/>
              <a:gd name="connsiteY30" fmla="*/ 552646 h 639526"/>
              <a:gd name="connsiteX31" fmla="*/ 1452922 w 1774406"/>
              <a:gd name="connsiteY31" fmla="*/ 566934 h 639526"/>
              <a:gd name="connsiteX32" fmla="*/ 1314810 w 1774406"/>
              <a:gd name="connsiteY32" fmla="*/ 581221 h 639526"/>
              <a:gd name="connsiteX33" fmla="*/ 1219560 w 1774406"/>
              <a:gd name="connsiteY33" fmla="*/ 590746 h 639526"/>
              <a:gd name="connsiteX34" fmla="*/ 809985 w 1774406"/>
              <a:gd name="connsiteY34" fmla="*/ 600271 h 639526"/>
              <a:gd name="connsiteX35" fmla="*/ 238485 w 1774406"/>
              <a:gd name="connsiteY35" fmla="*/ 605034 h 639526"/>
              <a:gd name="connsiteX36" fmla="*/ 162285 w 1774406"/>
              <a:gd name="connsiteY36" fmla="*/ 619321 h 639526"/>
              <a:gd name="connsiteX37" fmla="*/ 105135 w 1774406"/>
              <a:gd name="connsiteY37" fmla="*/ 624084 h 639526"/>
              <a:gd name="connsiteX38" fmla="*/ 38460 w 1774406"/>
              <a:gd name="connsiteY38" fmla="*/ 633609 h 639526"/>
              <a:gd name="connsiteX39" fmla="*/ 5122 w 1774406"/>
              <a:gd name="connsiteY39" fmla="*/ 638371 h 63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774406" h="639526">
                <a:moveTo>
                  <a:pt x="47985" y="100209"/>
                </a:moveTo>
                <a:cubicBezTo>
                  <a:pt x="51160" y="93859"/>
                  <a:pt x="51422" y="84812"/>
                  <a:pt x="57510" y="81159"/>
                </a:cubicBezTo>
                <a:cubicBezTo>
                  <a:pt x="68735" y="74424"/>
                  <a:pt x="95610" y="71634"/>
                  <a:pt x="95610" y="71634"/>
                </a:cubicBezTo>
                <a:cubicBezTo>
                  <a:pt x="107877" y="65500"/>
                  <a:pt x="125443" y="56058"/>
                  <a:pt x="138472" y="52584"/>
                </a:cubicBezTo>
                <a:cubicBezTo>
                  <a:pt x="219556" y="30961"/>
                  <a:pt x="154502" y="52211"/>
                  <a:pt x="219435" y="38296"/>
                </a:cubicBezTo>
                <a:cubicBezTo>
                  <a:pt x="230735" y="35874"/>
                  <a:pt x="241439" y="31037"/>
                  <a:pt x="252772" y="28771"/>
                </a:cubicBezTo>
                <a:cubicBezTo>
                  <a:pt x="263881" y="26549"/>
                  <a:pt x="324490" y="20567"/>
                  <a:pt x="333735" y="19246"/>
                </a:cubicBezTo>
                <a:cubicBezTo>
                  <a:pt x="363964" y="14928"/>
                  <a:pt x="393718" y="6361"/>
                  <a:pt x="424222" y="4959"/>
                </a:cubicBezTo>
                <a:cubicBezTo>
                  <a:pt x="532070" y="0"/>
                  <a:pt x="640122" y="1784"/>
                  <a:pt x="748072" y="196"/>
                </a:cubicBezTo>
                <a:lnTo>
                  <a:pt x="1248135" y="4959"/>
                </a:lnTo>
                <a:cubicBezTo>
                  <a:pt x="1260932" y="5185"/>
                  <a:pt x="1273514" y="8308"/>
                  <a:pt x="1286235" y="9721"/>
                </a:cubicBezTo>
                <a:cubicBezTo>
                  <a:pt x="1302092" y="11483"/>
                  <a:pt x="1317985" y="12896"/>
                  <a:pt x="1333860" y="14484"/>
                </a:cubicBezTo>
                <a:cubicBezTo>
                  <a:pt x="1404800" y="44886"/>
                  <a:pt x="1326159" y="13619"/>
                  <a:pt x="1410060" y="38296"/>
                </a:cubicBezTo>
                <a:cubicBezTo>
                  <a:pt x="1423072" y="42123"/>
                  <a:pt x="1435292" y="48295"/>
                  <a:pt x="1448160" y="52584"/>
                </a:cubicBezTo>
                <a:cubicBezTo>
                  <a:pt x="1459124" y="56239"/>
                  <a:pt x="1470385" y="58934"/>
                  <a:pt x="1481497" y="62109"/>
                </a:cubicBezTo>
                <a:cubicBezTo>
                  <a:pt x="1542633" y="98789"/>
                  <a:pt x="1465384" y="54783"/>
                  <a:pt x="1533885" y="85921"/>
                </a:cubicBezTo>
                <a:cubicBezTo>
                  <a:pt x="1596661" y="114456"/>
                  <a:pt x="1512521" y="87302"/>
                  <a:pt x="1591035" y="109734"/>
                </a:cubicBezTo>
                <a:cubicBezTo>
                  <a:pt x="1598972" y="114496"/>
                  <a:pt x="1606755" y="119526"/>
                  <a:pt x="1614847" y="124021"/>
                </a:cubicBezTo>
                <a:cubicBezTo>
                  <a:pt x="1621053" y="127469"/>
                  <a:pt x="1627809" y="129893"/>
                  <a:pt x="1633897" y="133546"/>
                </a:cubicBezTo>
                <a:cubicBezTo>
                  <a:pt x="1691367" y="168028"/>
                  <a:pt x="1637976" y="140348"/>
                  <a:pt x="1681522" y="162121"/>
                </a:cubicBezTo>
                <a:cubicBezTo>
                  <a:pt x="1699734" y="189440"/>
                  <a:pt x="1680394" y="164846"/>
                  <a:pt x="1714860" y="190696"/>
                </a:cubicBezTo>
                <a:cubicBezTo>
                  <a:pt x="1720248" y="194737"/>
                  <a:pt x="1724712" y="199915"/>
                  <a:pt x="1729147" y="204984"/>
                </a:cubicBezTo>
                <a:cubicBezTo>
                  <a:pt x="1744988" y="223089"/>
                  <a:pt x="1746379" y="226069"/>
                  <a:pt x="1757722" y="243084"/>
                </a:cubicBezTo>
                <a:cubicBezTo>
                  <a:pt x="1759310" y="249434"/>
                  <a:pt x="1761314" y="255694"/>
                  <a:pt x="1762485" y="262134"/>
                </a:cubicBezTo>
                <a:cubicBezTo>
                  <a:pt x="1765111" y="276575"/>
                  <a:pt x="1770354" y="320324"/>
                  <a:pt x="1772010" y="333571"/>
                </a:cubicBezTo>
                <a:cubicBezTo>
                  <a:pt x="1771705" y="339978"/>
                  <a:pt x="1774406" y="420845"/>
                  <a:pt x="1762485" y="452634"/>
                </a:cubicBezTo>
                <a:cubicBezTo>
                  <a:pt x="1759992" y="459282"/>
                  <a:pt x="1757456" y="466189"/>
                  <a:pt x="1752960" y="471684"/>
                </a:cubicBezTo>
                <a:cubicBezTo>
                  <a:pt x="1743008" y="483847"/>
                  <a:pt x="1734213" y="499184"/>
                  <a:pt x="1719622" y="505021"/>
                </a:cubicBezTo>
                <a:cubicBezTo>
                  <a:pt x="1699502" y="513069"/>
                  <a:pt x="1688636" y="517956"/>
                  <a:pt x="1667235" y="524071"/>
                </a:cubicBezTo>
                <a:cubicBezTo>
                  <a:pt x="1654648" y="527667"/>
                  <a:pt x="1641722" y="530000"/>
                  <a:pt x="1629135" y="533596"/>
                </a:cubicBezTo>
                <a:cubicBezTo>
                  <a:pt x="1581442" y="547223"/>
                  <a:pt x="1619035" y="540736"/>
                  <a:pt x="1562460" y="552646"/>
                </a:cubicBezTo>
                <a:cubicBezTo>
                  <a:pt x="1481314" y="569729"/>
                  <a:pt x="1538477" y="556239"/>
                  <a:pt x="1452922" y="566934"/>
                </a:cubicBezTo>
                <a:cubicBezTo>
                  <a:pt x="1253318" y="591885"/>
                  <a:pt x="1577131" y="559952"/>
                  <a:pt x="1314810" y="581221"/>
                </a:cubicBezTo>
                <a:cubicBezTo>
                  <a:pt x="1283006" y="583800"/>
                  <a:pt x="1251446" y="589543"/>
                  <a:pt x="1219560" y="590746"/>
                </a:cubicBezTo>
                <a:cubicBezTo>
                  <a:pt x="1083095" y="595896"/>
                  <a:pt x="946532" y="598282"/>
                  <a:pt x="809985" y="600271"/>
                </a:cubicBezTo>
                <a:lnTo>
                  <a:pt x="238485" y="605034"/>
                </a:lnTo>
                <a:cubicBezTo>
                  <a:pt x="228052" y="607121"/>
                  <a:pt x="178998" y="617464"/>
                  <a:pt x="162285" y="619321"/>
                </a:cubicBezTo>
                <a:cubicBezTo>
                  <a:pt x="143286" y="621432"/>
                  <a:pt x="124185" y="622496"/>
                  <a:pt x="105135" y="624084"/>
                </a:cubicBezTo>
                <a:cubicBezTo>
                  <a:pt x="40675" y="636974"/>
                  <a:pt x="136518" y="618523"/>
                  <a:pt x="38460" y="633609"/>
                </a:cubicBezTo>
                <a:cubicBezTo>
                  <a:pt x="0" y="639526"/>
                  <a:pt x="36717" y="638371"/>
                  <a:pt x="5122" y="63837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71934" y="928670"/>
            <a:ext cx="4515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DD</a:t>
            </a:r>
            <a:r>
              <a:rPr lang="ko-KR" altLang="en-US" sz="1400" dirty="0" smtClean="0"/>
              <a:t>를 사용하여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데이터형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크기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널허용</a:t>
            </a:r>
            <a:r>
              <a:rPr lang="en-US" altLang="ko-KR" sz="1400" dirty="0" smtClean="0"/>
              <a:t>, default </a:t>
            </a:r>
            <a:r>
              <a:rPr lang="ko-KR" altLang="en-US" sz="1400" dirty="0" smtClean="0"/>
              <a:t>를 보여주세요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785926"/>
            <a:ext cx="1643074" cy="61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/>
          <p:nvPr/>
        </p:nvCxnSpPr>
        <p:spPr>
          <a:xfrm rot="16200000" flipV="1">
            <a:off x="4607719" y="2464587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57818" y="2928934"/>
            <a:ext cx="26598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Data_precision</a:t>
            </a:r>
            <a:r>
              <a:rPr lang="ko-KR" altLang="en-US" sz="1400" dirty="0" smtClean="0"/>
              <a:t>이 존재하는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컬럼은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precision</a:t>
            </a:r>
            <a:r>
              <a:rPr lang="ko-KR" altLang="en-US" sz="1400" dirty="0" smtClean="0"/>
              <a:t>으로</a:t>
            </a:r>
            <a:endParaRPr lang="en-US" altLang="ko-KR" sz="1400" dirty="0" smtClean="0"/>
          </a:p>
          <a:p>
            <a:r>
              <a:rPr lang="ko-KR" altLang="en-US" sz="1400" dirty="0" smtClean="0"/>
              <a:t>그렇지 않으면 </a:t>
            </a:r>
            <a:r>
              <a:rPr lang="en-US" altLang="ko-KR" sz="1400" dirty="0" err="1" smtClean="0"/>
              <a:t>data_length</a:t>
            </a:r>
            <a:r>
              <a:rPr lang="ko-KR" altLang="en-US" sz="1400" dirty="0" smtClean="0"/>
              <a:t>로</a:t>
            </a:r>
            <a:endParaRPr lang="en-US" altLang="ko-KR" sz="1400" dirty="0" smtClean="0"/>
          </a:p>
          <a:p>
            <a:r>
              <a:rPr lang="ko-KR" altLang="en-US" sz="1400" dirty="0" smtClean="0"/>
              <a:t>보여준다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-Date</a:t>
            </a:r>
            <a:r>
              <a:rPr lang="ko-KR" altLang="en-US" sz="1400" dirty="0" smtClean="0"/>
              <a:t>는 크기를 보여주 않는다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641</Words>
  <Application>Microsoft Office PowerPoint</Application>
  <PresentationFormat>화면 슬라이드 쇼(4:3)</PresentationFormat>
  <Paragraphs>129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24</cp:revision>
  <dcterms:created xsi:type="dcterms:W3CDTF">2023-02-06T01:49:30Z</dcterms:created>
  <dcterms:modified xsi:type="dcterms:W3CDTF">2023-02-07T00:43:17Z</dcterms:modified>
</cp:coreProperties>
</file>