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763" autoAdjust="0"/>
    <p:restoredTop sz="94660"/>
  </p:normalViewPr>
  <p:slideViewPr>
    <p:cSldViewPr>
      <p:cViewPr>
        <p:scale>
          <a:sx n="150" d="100"/>
          <a:sy n="150" d="100"/>
        </p:scale>
        <p:origin x="-756" y="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AD7-B24E-482D-BCAB-1BCCB1F6CF88}" type="datetimeFigureOut">
              <a:rPr lang="ko-KR" altLang="en-US" smtClean="0"/>
              <a:pPr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B272-D0C0-424D-BE7B-9AFDA00636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AD7-B24E-482D-BCAB-1BCCB1F6CF88}" type="datetimeFigureOut">
              <a:rPr lang="ko-KR" altLang="en-US" smtClean="0"/>
              <a:pPr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B272-D0C0-424D-BE7B-9AFDA00636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AD7-B24E-482D-BCAB-1BCCB1F6CF88}" type="datetimeFigureOut">
              <a:rPr lang="ko-KR" altLang="en-US" smtClean="0"/>
              <a:pPr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B272-D0C0-424D-BE7B-9AFDA00636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AD7-B24E-482D-BCAB-1BCCB1F6CF88}" type="datetimeFigureOut">
              <a:rPr lang="ko-KR" altLang="en-US" smtClean="0"/>
              <a:pPr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B272-D0C0-424D-BE7B-9AFDA00636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AD7-B24E-482D-BCAB-1BCCB1F6CF88}" type="datetimeFigureOut">
              <a:rPr lang="ko-KR" altLang="en-US" smtClean="0"/>
              <a:pPr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B272-D0C0-424D-BE7B-9AFDA00636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AD7-B24E-482D-BCAB-1BCCB1F6CF88}" type="datetimeFigureOut">
              <a:rPr lang="ko-KR" altLang="en-US" smtClean="0"/>
              <a:pPr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B272-D0C0-424D-BE7B-9AFDA00636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AD7-B24E-482D-BCAB-1BCCB1F6CF88}" type="datetimeFigureOut">
              <a:rPr lang="ko-KR" altLang="en-US" smtClean="0"/>
              <a:pPr/>
              <a:t>2023-10-19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B272-D0C0-424D-BE7B-9AFDA00636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AD7-B24E-482D-BCAB-1BCCB1F6CF88}" type="datetimeFigureOut">
              <a:rPr lang="ko-KR" altLang="en-US" smtClean="0"/>
              <a:pPr/>
              <a:t>2023-10-19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B272-D0C0-424D-BE7B-9AFDA00636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AD7-B24E-482D-BCAB-1BCCB1F6CF88}" type="datetimeFigureOut">
              <a:rPr lang="ko-KR" altLang="en-US" smtClean="0"/>
              <a:pPr/>
              <a:t>2023-10-19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B272-D0C0-424D-BE7B-9AFDA00636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AD7-B24E-482D-BCAB-1BCCB1F6CF88}" type="datetimeFigureOut">
              <a:rPr lang="ko-KR" altLang="en-US" smtClean="0"/>
              <a:pPr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B272-D0C0-424D-BE7B-9AFDA00636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AD7-B24E-482D-BCAB-1BCCB1F6CF88}" type="datetimeFigureOut">
              <a:rPr lang="ko-KR" altLang="en-US" smtClean="0"/>
              <a:pPr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B272-D0C0-424D-BE7B-9AFDA00636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A7AD7-B24E-482D-BCAB-1BCCB1F6CF88}" type="datetimeFigureOut">
              <a:rPr lang="ko-KR" altLang="en-US" smtClean="0"/>
              <a:pPr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AB272-D0C0-424D-BE7B-9AFDA00636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500042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00034" y="2000240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00034" y="2784470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17859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서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406" y="26310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143248"/>
            <a:ext cx="2744341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직선 화살표 연결선 12"/>
          <p:cNvCxnSpPr/>
          <p:nvPr/>
        </p:nvCxnSpPr>
        <p:spPr>
          <a:xfrm rot="5400000" flipH="1" flipV="1">
            <a:off x="107125" y="2107397"/>
            <a:ext cx="157163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1472" y="21431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요청</a:t>
            </a:r>
            <a:endParaRPr lang="ko-KR" altLang="en-US" sz="11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000108"/>
            <a:ext cx="37147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961934" y="1428736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member.jsp</a:t>
            </a:r>
            <a:endParaRPr lang="ko-KR" altLang="en-US" sz="1100" dirty="0"/>
          </a:p>
        </p:txBody>
      </p:sp>
      <p:cxnSp>
        <p:nvCxnSpPr>
          <p:cNvPr id="18" name="직선 화살표 연결선 17"/>
          <p:cNvCxnSpPr/>
          <p:nvPr/>
        </p:nvCxnSpPr>
        <p:spPr>
          <a:xfrm rot="16200000" flipH="1">
            <a:off x="1035819" y="2178835"/>
            <a:ext cx="128588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90562" y="21431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sp>
        <p:nvSpPr>
          <p:cNvPr id="20" name="폭발 2 19"/>
          <p:cNvSpPr/>
          <p:nvPr/>
        </p:nvSpPr>
        <p:spPr>
          <a:xfrm>
            <a:off x="2786050" y="3143248"/>
            <a:ext cx="214314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67327" y="1024250"/>
            <a:ext cx="37147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2643409" y="1452878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id_dup.jsp</a:t>
            </a:r>
            <a:endParaRPr lang="ko-KR" altLang="en-US" sz="1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2786058"/>
            <a:ext cx="1776408" cy="97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직선 화살표 연결선 24"/>
          <p:cNvCxnSpPr>
            <a:stCxn id="20" idx="0"/>
          </p:cNvCxnSpPr>
          <p:nvPr/>
        </p:nvCxnSpPr>
        <p:spPr>
          <a:xfrm rot="5400000" flipH="1" flipV="1">
            <a:off x="3149510" y="2733373"/>
            <a:ext cx="155358" cy="689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14546" y="2714620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window.open</a:t>
            </a:r>
            <a:r>
              <a:rPr lang="en-US" altLang="ko-KR" sz="1100" dirty="0" smtClean="0"/>
              <a:t>(</a:t>
            </a:r>
          </a:p>
          <a:p>
            <a:r>
              <a:rPr lang="en-US" altLang="ko-KR" sz="1100" dirty="0" smtClean="0"/>
              <a:t>“id_dup.jsp”</a:t>
            </a:r>
            <a:endParaRPr lang="ko-KR" altLang="en-US" sz="1100" dirty="0"/>
          </a:p>
        </p:txBody>
      </p:sp>
      <p:cxnSp>
        <p:nvCxnSpPr>
          <p:cNvPr id="28" name="직선 화살표 연결선 27"/>
          <p:cNvCxnSpPr/>
          <p:nvPr/>
        </p:nvCxnSpPr>
        <p:spPr>
          <a:xfrm rot="16200000" flipV="1">
            <a:off x="2857488" y="2071678"/>
            <a:ext cx="114300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87339" y="214290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웹 </a:t>
            </a:r>
            <a:r>
              <a:rPr lang="ko-KR" altLang="en-US" sz="1100" dirty="0" err="1" smtClean="0"/>
              <a:t>파라메터</a:t>
            </a:r>
            <a:r>
              <a:rPr lang="ko-KR" altLang="en-US" sz="1100" dirty="0" smtClean="0"/>
              <a:t> </a:t>
            </a:r>
            <a:r>
              <a:rPr lang="ko-KR" altLang="en-US" sz="1100" dirty="0" smtClean="0"/>
              <a:t>존재</a:t>
            </a:r>
            <a:r>
              <a:rPr lang="en-US" altLang="ko-KR" sz="1100" dirty="0" smtClean="0"/>
              <a:t>?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N : Y</a:t>
            </a:r>
            <a:endParaRPr lang="ko-KR" altLang="en-US" sz="1100" dirty="0"/>
          </a:p>
        </p:txBody>
      </p:sp>
      <p:cxnSp>
        <p:nvCxnSpPr>
          <p:cNvPr id="31" name="직선 화살표 연결선 30"/>
          <p:cNvCxnSpPr/>
          <p:nvPr/>
        </p:nvCxnSpPr>
        <p:spPr>
          <a:xfrm rot="16200000" flipH="1">
            <a:off x="2500298" y="1714488"/>
            <a:ext cx="257176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28926" y="21431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요청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3748016" y="21431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cxnSp>
        <p:nvCxnSpPr>
          <p:cNvPr id="35" name="직선 화살표 연결선 34"/>
          <p:cNvCxnSpPr/>
          <p:nvPr/>
        </p:nvCxnSpPr>
        <p:spPr>
          <a:xfrm rot="16200000" flipH="1">
            <a:off x="3750463" y="678637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48362" y="785794"/>
            <a:ext cx="166103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</a:t>
            </a:r>
            <a:r>
              <a:rPr lang="ko-KR" altLang="en-US" sz="1100" dirty="0" smtClean="0"/>
              <a:t>입력된 </a:t>
            </a:r>
            <a:r>
              <a:rPr lang="ko-KR" altLang="en-US" sz="1100" dirty="0" smtClean="0"/>
              <a:t>웹 </a:t>
            </a:r>
            <a:r>
              <a:rPr lang="ko-KR" altLang="en-US" sz="1100" dirty="0" err="1" smtClean="0"/>
              <a:t>파라메터로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DB</a:t>
            </a:r>
            <a:r>
              <a:rPr lang="ko-KR" altLang="en-US" sz="1100" dirty="0" smtClean="0"/>
              <a:t>에 </a:t>
            </a:r>
            <a:r>
              <a:rPr lang="en-US" altLang="ko-KR" sz="1100" dirty="0" smtClean="0"/>
              <a:t>id</a:t>
            </a:r>
            <a:r>
              <a:rPr lang="ko-KR" altLang="en-US" sz="1100" dirty="0" smtClean="0"/>
              <a:t>가 존재하는지</a:t>
            </a:r>
            <a:endParaRPr lang="en-US" altLang="ko-KR" sz="1100" dirty="0" smtClean="0"/>
          </a:p>
          <a:p>
            <a:r>
              <a:rPr lang="ko-KR" altLang="en-US" sz="1100" dirty="0" smtClean="0"/>
              <a:t> 검색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ko-KR" altLang="en-US" sz="1100" dirty="0" smtClean="0"/>
              <a:t>아이디가 </a:t>
            </a:r>
            <a:r>
              <a:rPr lang="en-US" altLang="ko-KR" sz="1100" dirty="0" smtClean="0"/>
              <a:t>Y : N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  <p:cxnSp>
        <p:nvCxnSpPr>
          <p:cNvPr id="38" name="직선 화살표 연결선 37"/>
          <p:cNvCxnSpPr/>
          <p:nvPr/>
        </p:nvCxnSpPr>
        <p:spPr>
          <a:xfrm rot="5400000">
            <a:off x="3357554" y="2285992"/>
            <a:ext cx="200026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57620" y="350043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이미존재</a:t>
            </a:r>
            <a:endParaRPr lang="ko-KR" altLang="en-US" sz="1100" dirty="0"/>
          </a:p>
        </p:txBody>
      </p:sp>
      <p:cxnSp>
        <p:nvCxnSpPr>
          <p:cNvPr id="41" name="직선 화살표 연결선 40"/>
          <p:cNvCxnSpPr/>
          <p:nvPr/>
        </p:nvCxnSpPr>
        <p:spPr>
          <a:xfrm rot="16200000" flipH="1">
            <a:off x="3857620" y="2500306"/>
            <a:ext cx="192882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80333" y="350043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사용가능</a:t>
            </a:r>
            <a:endParaRPr lang="ko-KR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4176644" y="22955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4605272" y="22955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sp>
        <p:nvSpPr>
          <p:cNvPr id="45" name="폭발 2 44"/>
          <p:cNvSpPr/>
          <p:nvPr/>
        </p:nvSpPr>
        <p:spPr>
          <a:xfrm>
            <a:off x="2938450" y="5643578"/>
            <a:ext cx="214314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3025" y="952812"/>
            <a:ext cx="37147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TextBox 46"/>
          <p:cNvSpPr txBox="1"/>
          <p:nvPr/>
        </p:nvSpPr>
        <p:spPr>
          <a:xfrm>
            <a:off x="5959107" y="1381440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join.jsp</a:t>
            </a:r>
            <a:endParaRPr lang="ko-KR" altLang="en-US" sz="1100" dirty="0"/>
          </a:p>
        </p:txBody>
      </p:sp>
      <p:sp>
        <p:nvSpPr>
          <p:cNvPr id="48" name="자유형 47"/>
          <p:cNvSpPr/>
          <p:nvPr/>
        </p:nvSpPr>
        <p:spPr>
          <a:xfrm>
            <a:off x="3175000" y="1738739"/>
            <a:ext cx="3067603" cy="3887361"/>
          </a:xfrm>
          <a:custGeom>
            <a:avLst/>
            <a:gdLst>
              <a:gd name="connsiteX0" fmla="*/ 0 w 3067603"/>
              <a:gd name="connsiteY0" fmla="*/ 3887361 h 3887361"/>
              <a:gd name="connsiteX1" fmla="*/ 6350 w 3067603"/>
              <a:gd name="connsiteY1" fmla="*/ 3868311 h 3887361"/>
              <a:gd name="connsiteX2" fmla="*/ 101600 w 3067603"/>
              <a:gd name="connsiteY2" fmla="*/ 3785761 h 3887361"/>
              <a:gd name="connsiteX3" fmla="*/ 171450 w 3067603"/>
              <a:gd name="connsiteY3" fmla="*/ 3734961 h 3887361"/>
              <a:gd name="connsiteX4" fmla="*/ 228600 w 3067603"/>
              <a:gd name="connsiteY4" fmla="*/ 3715911 h 3887361"/>
              <a:gd name="connsiteX5" fmla="*/ 317500 w 3067603"/>
              <a:gd name="connsiteY5" fmla="*/ 3665111 h 3887361"/>
              <a:gd name="connsiteX6" fmla="*/ 381000 w 3067603"/>
              <a:gd name="connsiteY6" fmla="*/ 3633361 h 3887361"/>
              <a:gd name="connsiteX7" fmla="*/ 419100 w 3067603"/>
              <a:gd name="connsiteY7" fmla="*/ 3620661 h 3887361"/>
              <a:gd name="connsiteX8" fmla="*/ 457200 w 3067603"/>
              <a:gd name="connsiteY8" fmla="*/ 3601611 h 3887361"/>
              <a:gd name="connsiteX9" fmla="*/ 488950 w 3067603"/>
              <a:gd name="connsiteY9" fmla="*/ 3595261 h 3887361"/>
              <a:gd name="connsiteX10" fmla="*/ 546100 w 3067603"/>
              <a:gd name="connsiteY10" fmla="*/ 3582561 h 3887361"/>
              <a:gd name="connsiteX11" fmla="*/ 577850 w 3067603"/>
              <a:gd name="connsiteY11" fmla="*/ 3569861 h 3887361"/>
              <a:gd name="connsiteX12" fmla="*/ 609600 w 3067603"/>
              <a:gd name="connsiteY12" fmla="*/ 3563511 h 3887361"/>
              <a:gd name="connsiteX13" fmla="*/ 628650 w 3067603"/>
              <a:gd name="connsiteY13" fmla="*/ 3557161 h 3887361"/>
              <a:gd name="connsiteX14" fmla="*/ 692150 w 3067603"/>
              <a:gd name="connsiteY14" fmla="*/ 3544461 h 3887361"/>
              <a:gd name="connsiteX15" fmla="*/ 774700 w 3067603"/>
              <a:gd name="connsiteY15" fmla="*/ 3519061 h 3887361"/>
              <a:gd name="connsiteX16" fmla="*/ 850900 w 3067603"/>
              <a:gd name="connsiteY16" fmla="*/ 3506361 h 3887361"/>
              <a:gd name="connsiteX17" fmla="*/ 939800 w 3067603"/>
              <a:gd name="connsiteY17" fmla="*/ 3480961 h 3887361"/>
              <a:gd name="connsiteX18" fmla="*/ 1022350 w 3067603"/>
              <a:gd name="connsiteY18" fmla="*/ 3455561 h 3887361"/>
              <a:gd name="connsiteX19" fmla="*/ 1054100 w 3067603"/>
              <a:gd name="connsiteY19" fmla="*/ 3442861 h 3887361"/>
              <a:gd name="connsiteX20" fmla="*/ 1079500 w 3067603"/>
              <a:gd name="connsiteY20" fmla="*/ 3430161 h 3887361"/>
              <a:gd name="connsiteX21" fmla="*/ 1111250 w 3067603"/>
              <a:gd name="connsiteY21" fmla="*/ 3423811 h 3887361"/>
              <a:gd name="connsiteX22" fmla="*/ 1181100 w 3067603"/>
              <a:gd name="connsiteY22" fmla="*/ 3385711 h 3887361"/>
              <a:gd name="connsiteX23" fmla="*/ 1270000 w 3067603"/>
              <a:gd name="connsiteY23" fmla="*/ 3341261 h 3887361"/>
              <a:gd name="connsiteX24" fmla="*/ 1314450 w 3067603"/>
              <a:gd name="connsiteY24" fmla="*/ 3322211 h 3887361"/>
              <a:gd name="connsiteX25" fmla="*/ 1365250 w 3067603"/>
              <a:gd name="connsiteY25" fmla="*/ 3296811 h 3887361"/>
              <a:gd name="connsiteX26" fmla="*/ 1479550 w 3067603"/>
              <a:gd name="connsiteY26" fmla="*/ 3258711 h 3887361"/>
              <a:gd name="connsiteX27" fmla="*/ 1619250 w 3067603"/>
              <a:gd name="connsiteY27" fmla="*/ 3207911 h 3887361"/>
              <a:gd name="connsiteX28" fmla="*/ 1739900 w 3067603"/>
              <a:gd name="connsiteY28" fmla="*/ 3163461 h 3887361"/>
              <a:gd name="connsiteX29" fmla="*/ 1797050 w 3067603"/>
              <a:gd name="connsiteY29" fmla="*/ 3144411 h 3887361"/>
              <a:gd name="connsiteX30" fmla="*/ 1873250 w 3067603"/>
              <a:gd name="connsiteY30" fmla="*/ 3099961 h 3887361"/>
              <a:gd name="connsiteX31" fmla="*/ 1943100 w 3067603"/>
              <a:gd name="connsiteY31" fmla="*/ 3042811 h 3887361"/>
              <a:gd name="connsiteX32" fmla="*/ 2032000 w 3067603"/>
              <a:gd name="connsiteY32" fmla="*/ 2972961 h 3887361"/>
              <a:gd name="connsiteX33" fmla="*/ 2089150 w 3067603"/>
              <a:gd name="connsiteY33" fmla="*/ 2941211 h 3887361"/>
              <a:gd name="connsiteX34" fmla="*/ 2184400 w 3067603"/>
              <a:gd name="connsiteY34" fmla="*/ 2871361 h 3887361"/>
              <a:gd name="connsiteX35" fmla="*/ 2254250 w 3067603"/>
              <a:gd name="connsiteY35" fmla="*/ 2839611 h 3887361"/>
              <a:gd name="connsiteX36" fmla="*/ 2330450 w 3067603"/>
              <a:gd name="connsiteY36" fmla="*/ 2795161 h 3887361"/>
              <a:gd name="connsiteX37" fmla="*/ 2349500 w 3067603"/>
              <a:gd name="connsiteY37" fmla="*/ 2776111 h 3887361"/>
              <a:gd name="connsiteX38" fmla="*/ 2381250 w 3067603"/>
              <a:gd name="connsiteY38" fmla="*/ 2750711 h 3887361"/>
              <a:gd name="connsiteX39" fmla="*/ 2444750 w 3067603"/>
              <a:gd name="connsiteY39" fmla="*/ 2693561 h 3887361"/>
              <a:gd name="connsiteX40" fmla="*/ 2489200 w 3067603"/>
              <a:gd name="connsiteY40" fmla="*/ 2636411 h 3887361"/>
              <a:gd name="connsiteX41" fmla="*/ 2514600 w 3067603"/>
              <a:gd name="connsiteY41" fmla="*/ 2604661 h 3887361"/>
              <a:gd name="connsiteX42" fmla="*/ 2540000 w 3067603"/>
              <a:gd name="connsiteY42" fmla="*/ 2591961 h 3887361"/>
              <a:gd name="connsiteX43" fmla="*/ 2571750 w 3067603"/>
              <a:gd name="connsiteY43" fmla="*/ 2560211 h 3887361"/>
              <a:gd name="connsiteX44" fmla="*/ 2597150 w 3067603"/>
              <a:gd name="connsiteY44" fmla="*/ 2541161 h 3887361"/>
              <a:gd name="connsiteX45" fmla="*/ 2616200 w 3067603"/>
              <a:gd name="connsiteY45" fmla="*/ 2515761 h 3887361"/>
              <a:gd name="connsiteX46" fmla="*/ 2654300 w 3067603"/>
              <a:gd name="connsiteY46" fmla="*/ 2484011 h 3887361"/>
              <a:gd name="connsiteX47" fmla="*/ 2686050 w 3067603"/>
              <a:gd name="connsiteY47" fmla="*/ 2433211 h 3887361"/>
              <a:gd name="connsiteX48" fmla="*/ 2692400 w 3067603"/>
              <a:gd name="connsiteY48" fmla="*/ 2414161 h 3887361"/>
              <a:gd name="connsiteX49" fmla="*/ 2749550 w 3067603"/>
              <a:gd name="connsiteY49" fmla="*/ 2331611 h 3887361"/>
              <a:gd name="connsiteX50" fmla="*/ 2755900 w 3067603"/>
              <a:gd name="connsiteY50" fmla="*/ 2312561 h 3887361"/>
              <a:gd name="connsiteX51" fmla="*/ 2787650 w 3067603"/>
              <a:gd name="connsiteY51" fmla="*/ 2268111 h 3887361"/>
              <a:gd name="connsiteX52" fmla="*/ 2806700 w 3067603"/>
              <a:gd name="connsiteY52" fmla="*/ 2230011 h 3887361"/>
              <a:gd name="connsiteX53" fmla="*/ 2813050 w 3067603"/>
              <a:gd name="connsiteY53" fmla="*/ 2191911 h 3887361"/>
              <a:gd name="connsiteX54" fmla="*/ 2825750 w 3067603"/>
              <a:gd name="connsiteY54" fmla="*/ 2147461 h 3887361"/>
              <a:gd name="connsiteX55" fmla="*/ 2832100 w 3067603"/>
              <a:gd name="connsiteY55" fmla="*/ 2122061 h 3887361"/>
              <a:gd name="connsiteX56" fmla="*/ 2851150 w 3067603"/>
              <a:gd name="connsiteY56" fmla="*/ 2083961 h 3887361"/>
              <a:gd name="connsiteX57" fmla="*/ 2863850 w 3067603"/>
              <a:gd name="connsiteY57" fmla="*/ 2039511 h 3887361"/>
              <a:gd name="connsiteX58" fmla="*/ 2882900 w 3067603"/>
              <a:gd name="connsiteY58" fmla="*/ 2014111 h 3887361"/>
              <a:gd name="connsiteX59" fmla="*/ 2895600 w 3067603"/>
              <a:gd name="connsiteY59" fmla="*/ 1982361 h 3887361"/>
              <a:gd name="connsiteX60" fmla="*/ 2901950 w 3067603"/>
              <a:gd name="connsiteY60" fmla="*/ 1937911 h 3887361"/>
              <a:gd name="connsiteX61" fmla="*/ 2908300 w 3067603"/>
              <a:gd name="connsiteY61" fmla="*/ 1918861 h 3887361"/>
              <a:gd name="connsiteX62" fmla="*/ 2914650 w 3067603"/>
              <a:gd name="connsiteY62" fmla="*/ 1855361 h 3887361"/>
              <a:gd name="connsiteX63" fmla="*/ 2927350 w 3067603"/>
              <a:gd name="connsiteY63" fmla="*/ 1804561 h 3887361"/>
              <a:gd name="connsiteX64" fmla="*/ 2933700 w 3067603"/>
              <a:gd name="connsiteY64" fmla="*/ 1772811 h 3887361"/>
              <a:gd name="connsiteX65" fmla="*/ 2940050 w 3067603"/>
              <a:gd name="connsiteY65" fmla="*/ 1652161 h 3887361"/>
              <a:gd name="connsiteX66" fmla="*/ 2952750 w 3067603"/>
              <a:gd name="connsiteY66" fmla="*/ 1620411 h 3887361"/>
              <a:gd name="connsiteX67" fmla="*/ 2959100 w 3067603"/>
              <a:gd name="connsiteY67" fmla="*/ 1531511 h 3887361"/>
              <a:gd name="connsiteX68" fmla="*/ 2971800 w 3067603"/>
              <a:gd name="connsiteY68" fmla="*/ 1448961 h 3887361"/>
              <a:gd name="connsiteX69" fmla="*/ 2984500 w 3067603"/>
              <a:gd name="connsiteY69" fmla="*/ 1264811 h 3887361"/>
              <a:gd name="connsiteX70" fmla="*/ 2997200 w 3067603"/>
              <a:gd name="connsiteY70" fmla="*/ 1188611 h 3887361"/>
              <a:gd name="connsiteX71" fmla="*/ 3003550 w 3067603"/>
              <a:gd name="connsiteY71" fmla="*/ 985411 h 3887361"/>
              <a:gd name="connsiteX72" fmla="*/ 3009900 w 3067603"/>
              <a:gd name="connsiteY72" fmla="*/ 928261 h 3887361"/>
              <a:gd name="connsiteX73" fmla="*/ 3016250 w 3067603"/>
              <a:gd name="connsiteY73" fmla="*/ 775861 h 3887361"/>
              <a:gd name="connsiteX74" fmla="*/ 3041650 w 3067603"/>
              <a:gd name="connsiteY74" fmla="*/ 464711 h 3887361"/>
              <a:gd name="connsiteX75" fmla="*/ 3054350 w 3067603"/>
              <a:gd name="connsiteY75" fmla="*/ 109111 h 3887361"/>
              <a:gd name="connsiteX76" fmla="*/ 3060700 w 3067603"/>
              <a:gd name="connsiteY76" fmla="*/ 13861 h 3887361"/>
              <a:gd name="connsiteX77" fmla="*/ 3041650 w 3067603"/>
              <a:gd name="connsiteY77" fmla="*/ 51961 h 388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3067603" h="3887361">
                <a:moveTo>
                  <a:pt x="0" y="3887361"/>
                </a:moveTo>
                <a:cubicBezTo>
                  <a:pt x="2117" y="3881011"/>
                  <a:pt x="3357" y="3874298"/>
                  <a:pt x="6350" y="3868311"/>
                </a:cubicBezTo>
                <a:cubicBezTo>
                  <a:pt x="25370" y="3830271"/>
                  <a:pt x="71850" y="3808900"/>
                  <a:pt x="101600" y="3785761"/>
                </a:cubicBezTo>
                <a:cubicBezTo>
                  <a:pt x="120202" y="3771293"/>
                  <a:pt x="150303" y="3744830"/>
                  <a:pt x="171450" y="3734961"/>
                </a:cubicBezTo>
                <a:cubicBezTo>
                  <a:pt x="189647" y="3726469"/>
                  <a:pt x="210485" y="3724575"/>
                  <a:pt x="228600" y="3715911"/>
                </a:cubicBezTo>
                <a:cubicBezTo>
                  <a:pt x="259390" y="3701185"/>
                  <a:pt x="286973" y="3680375"/>
                  <a:pt x="317500" y="3665111"/>
                </a:cubicBezTo>
                <a:cubicBezTo>
                  <a:pt x="338667" y="3654528"/>
                  <a:pt x="359319" y="3642846"/>
                  <a:pt x="381000" y="3633361"/>
                </a:cubicBezTo>
                <a:cubicBezTo>
                  <a:pt x="393265" y="3627995"/>
                  <a:pt x="406743" y="3625810"/>
                  <a:pt x="419100" y="3620661"/>
                </a:cubicBezTo>
                <a:cubicBezTo>
                  <a:pt x="432207" y="3615200"/>
                  <a:pt x="443856" y="3606463"/>
                  <a:pt x="457200" y="3601611"/>
                </a:cubicBezTo>
                <a:cubicBezTo>
                  <a:pt x="467343" y="3597923"/>
                  <a:pt x="478397" y="3597522"/>
                  <a:pt x="488950" y="3595261"/>
                </a:cubicBezTo>
                <a:cubicBezTo>
                  <a:pt x="508032" y="3591172"/>
                  <a:pt x="527336" y="3587922"/>
                  <a:pt x="546100" y="3582561"/>
                </a:cubicBezTo>
                <a:cubicBezTo>
                  <a:pt x="557060" y="3579430"/>
                  <a:pt x="566932" y="3573136"/>
                  <a:pt x="577850" y="3569861"/>
                </a:cubicBezTo>
                <a:cubicBezTo>
                  <a:pt x="588188" y="3566760"/>
                  <a:pt x="599129" y="3566129"/>
                  <a:pt x="609600" y="3563511"/>
                </a:cubicBezTo>
                <a:cubicBezTo>
                  <a:pt x="616094" y="3561888"/>
                  <a:pt x="622116" y="3558613"/>
                  <a:pt x="628650" y="3557161"/>
                </a:cubicBezTo>
                <a:cubicBezTo>
                  <a:pt x="672786" y="3547353"/>
                  <a:pt x="656003" y="3555305"/>
                  <a:pt x="692150" y="3544461"/>
                </a:cubicBezTo>
                <a:cubicBezTo>
                  <a:pt x="744445" y="3528773"/>
                  <a:pt x="717866" y="3533269"/>
                  <a:pt x="774700" y="3519061"/>
                </a:cubicBezTo>
                <a:cubicBezTo>
                  <a:pt x="799461" y="3512871"/>
                  <a:pt x="825810" y="3509945"/>
                  <a:pt x="850900" y="3506361"/>
                </a:cubicBezTo>
                <a:cubicBezTo>
                  <a:pt x="997827" y="3443392"/>
                  <a:pt x="797017" y="3524894"/>
                  <a:pt x="939800" y="3480961"/>
                </a:cubicBezTo>
                <a:cubicBezTo>
                  <a:pt x="1051355" y="3446636"/>
                  <a:pt x="900526" y="3472964"/>
                  <a:pt x="1022350" y="3455561"/>
                </a:cubicBezTo>
                <a:cubicBezTo>
                  <a:pt x="1032933" y="3451328"/>
                  <a:pt x="1043684" y="3447490"/>
                  <a:pt x="1054100" y="3442861"/>
                </a:cubicBezTo>
                <a:cubicBezTo>
                  <a:pt x="1062750" y="3439016"/>
                  <a:pt x="1070520" y="3433154"/>
                  <a:pt x="1079500" y="3430161"/>
                </a:cubicBezTo>
                <a:cubicBezTo>
                  <a:pt x="1089739" y="3426748"/>
                  <a:pt x="1100667" y="3425928"/>
                  <a:pt x="1111250" y="3423811"/>
                </a:cubicBezTo>
                <a:cubicBezTo>
                  <a:pt x="1182313" y="3376436"/>
                  <a:pt x="1117644" y="3415769"/>
                  <a:pt x="1181100" y="3385711"/>
                </a:cubicBezTo>
                <a:cubicBezTo>
                  <a:pt x="1211042" y="3371528"/>
                  <a:pt x="1240367" y="3356078"/>
                  <a:pt x="1270000" y="3341261"/>
                </a:cubicBezTo>
                <a:cubicBezTo>
                  <a:pt x="1284418" y="3334052"/>
                  <a:pt x="1299842" y="3329028"/>
                  <a:pt x="1314450" y="3322211"/>
                </a:cubicBezTo>
                <a:cubicBezTo>
                  <a:pt x="1331606" y="3314205"/>
                  <a:pt x="1347802" y="3304158"/>
                  <a:pt x="1365250" y="3296811"/>
                </a:cubicBezTo>
                <a:cubicBezTo>
                  <a:pt x="1471183" y="3252208"/>
                  <a:pt x="1397843" y="3286886"/>
                  <a:pt x="1479550" y="3258711"/>
                </a:cubicBezTo>
                <a:cubicBezTo>
                  <a:pt x="1526393" y="3242558"/>
                  <a:pt x="1571446" y="3220948"/>
                  <a:pt x="1619250" y="3207911"/>
                </a:cubicBezTo>
                <a:cubicBezTo>
                  <a:pt x="1765924" y="3167909"/>
                  <a:pt x="1621577" y="3212182"/>
                  <a:pt x="1739900" y="3163461"/>
                </a:cubicBezTo>
                <a:cubicBezTo>
                  <a:pt x="1758468" y="3155815"/>
                  <a:pt x="1778920" y="3153044"/>
                  <a:pt x="1797050" y="3144411"/>
                </a:cubicBezTo>
                <a:cubicBezTo>
                  <a:pt x="1823599" y="3131769"/>
                  <a:pt x="1850491" y="3118582"/>
                  <a:pt x="1873250" y="3099961"/>
                </a:cubicBezTo>
                <a:lnTo>
                  <a:pt x="1943100" y="3042811"/>
                </a:lnTo>
                <a:cubicBezTo>
                  <a:pt x="1980324" y="3011791"/>
                  <a:pt x="1991312" y="2998391"/>
                  <a:pt x="2032000" y="2972961"/>
                </a:cubicBezTo>
                <a:cubicBezTo>
                  <a:pt x="2050480" y="2961411"/>
                  <a:pt x="2071018" y="2953299"/>
                  <a:pt x="2089150" y="2941211"/>
                </a:cubicBezTo>
                <a:cubicBezTo>
                  <a:pt x="2122375" y="2919061"/>
                  <a:pt x="2148971" y="2890117"/>
                  <a:pt x="2184400" y="2871361"/>
                </a:cubicBezTo>
                <a:cubicBezTo>
                  <a:pt x="2207004" y="2859394"/>
                  <a:pt x="2231109" y="2850501"/>
                  <a:pt x="2254250" y="2839611"/>
                </a:cubicBezTo>
                <a:cubicBezTo>
                  <a:pt x="2284252" y="2825492"/>
                  <a:pt x="2303916" y="2815798"/>
                  <a:pt x="2330450" y="2795161"/>
                </a:cubicBezTo>
                <a:cubicBezTo>
                  <a:pt x="2337539" y="2789648"/>
                  <a:pt x="2342742" y="2782025"/>
                  <a:pt x="2349500" y="2776111"/>
                </a:cubicBezTo>
                <a:cubicBezTo>
                  <a:pt x="2359700" y="2767186"/>
                  <a:pt x="2371259" y="2759869"/>
                  <a:pt x="2381250" y="2750711"/>
                </a:cubicBezTo>
                <a:cubicBezTo>
                  <a:pt x="2447712" y="2689788"/>
                  <a:pt x="2402214" y="2721919"/>
                  <a:pt x="2444750" y="2693561"/>
                </a:cubicBezTo>
                <a:cubicBezTo>
                  <a:pt x="2478078" y="2638014"/>
                  <a:pt x="2447197" y="2683664"/>
                  <a:pt x="2489200" y="2636411"/>
                </a:cubicBezTo>
                <a:cubicBezTo>
                  <a:pt x="2498204" y="2626281"/>
                  <a:pt x="2504400" y="2613586"/>
                  <a:pt x="2514600" y="2604661"/>
                </a:cubicBezTo>
                <a:cubicBezTo>
                  <a:pt x="2521724" y="2598428"/>
                  <a:pt x="2532528" y="2597773"/>
                  <a:pt x="2540000" y="2591961"/>
                </a:cubicBezTo>
                <a:cubicBezTo>
                  <a:pt x="2551814" y="2582772"/>
                  <a:pt x="2560563" y="2570155"/>
                  <a:pt x="2571750" y="2560211"/>
                </a:cubicBezTo>
                <a:cubicBezTo>
                  <a:pt x="2579660" y="2553180"/>
                  <a:pt x="2589666" y="2548645"/>
                  <a:pt x="2597150" y="2541161"/>
                </a:cubicBezTo>
                <a:cubicBezTo>
                  <a:pt x="2604634" y="2533677"/>
                  <a:pt x="2608716" y="2523245"/>
                  <a:pt x="2616200" y="2515761"/>
                </a:cubicBezTo>
                <a:cubicBezTo>
                  <a:pt x="2674991" y="2456970"/>
                  <a:pt x="2591883" y="2556831"/>
                  <a:pt x="2654300" y="2484011"/>
                </a:cubicBezTo>
                <a:cubicBezTo>
                  <a:pt x="2669928" y="2465778"/>
                  <a:pt x="2676758" y="2454893"/>
                  <a:pt x="2686050" y="2433211"/>
                </a:cubicBezTo>
                <a:cubicBezTo>
                  <a:pt x="2688687" y="2427059"/>
                  <a:pt x="2689079" y="2419973"/>
                  <a:pt x="2692400" y="2414161"/>
                </a:cubicBezTo>
                <a:cubicBezTo>
                  <a:pt x="2711726" y="2380341"/>
                  <a:pt x="2734701" y="2376158"/>
                  <a:pt x="2749550" y="2331611"/>
                </a:cubicBezTo>
                <a:cubicBezTo>
                  <a:pt x="2751667" y="2325261"/>
                  <a:pt x="2752579" y="2318373"/>
                  <a:pt x="2755900" y="2312561"/>
                </a:cubicBezTo>
                <a:cubicBezTo>
                  <a:pt x="2767405" y="2292427"/>
                  <a:pt x="2777822" y="2287767"/>
                  <a:pt x="2787650" y="2268111"/>
                </a:cubicBezTo>
                <a:cubicBezTo>
                  <a:pt x="2813940" y="2215531"/>
                  <a:pt x="2770304" y="2284606"/>
                  <a:pt x="2806700" y="2230011"/>
                </a:cubicBezTo>
                <a:cubicBezTo>
                  <a:pt x="2808817" y="2217311"/>
                  <a:pt x="2810525" y="2204536"/>
                  <a:pt x="2813050" y="2191911"/>
                </a:cubicBezTo>
                <a:cubicBezTo>
                  <a:pt x="2819667" y="2158826"/>
                  <a:pt x="2817680" y="2175704"/>
                  <a:pt x="2825750" y="2147461"/>
                </a:cubicBezTo>
                <a:cubicBezTo>
                  <a:pt x="2828148" y="2139070"/>
                  <a:pt x="2828859" y="2130164"/>
                  <a:pt x="2832100" y="2122061"/>
                </a:cubicBezTo>
                <a:cubicBezTo>
                  <a:pt x="2837373" y="2108878"/>
                  <a:pt x="2846053" y="2097214"/>
                  <a:pt x="2851150" y="2083961"/>
                </a:cubicBezTo>
                <a:cubicBezTo>
                  <a:pt x="2856682" y="2069579"/>
                  <a:pt x="2857473" y="2053539"/>
                  <a:pt x="2863850" y="2039511"/>
                </a:cubicBezTo>
                <a:cubicBezTo>
                  <a:pt x="2868229" y="2029876"/>
                  <a:pt x="2877760" y="2023362"/>
                  <a:pt x="2882900" y="2014111"/>
                </a:cubicBezTo>
                <a:cubicBezTo>
                  <a:pt x="2888436" y="2004147"/>
                  <a:pt x="2891367" y="1992944"/>
                  <a:pt x="2895600" y="1982361"/>
                </a:cubicBezTo>
                <a:cubicBezTo>
                  <a:pt x="2897717" y="1967544"/>
                  <a:pt x="2899015" y="1952587"/>
                  <a:pt x="2901950" y="1937911"/>
                </a:cubicBezTo>
                <a:cubicBezTo>
                  <a:pt x="2903263" y="1931347"/>
                  <a:pt x="2907282" y="1925477"/>
                  <a:pt x="2908300" y="1918861"/>
                </a:cubicBezTo>
                <a:cubicBezTo>
                  <a:pt x="2911535" y="1897836"/>
                  <a:pt x="2911839" y="1876447"/>
                  <a:pt x="2914650" y="1855361"/>
                </a:cubicBezTo>
                <a:cubicBezTo>
                  <a:pt x="2921337" y="1805207"/>
                  <a:pt x="2918192" y="1841193"/>
                  <a:pt x="2927350" y="1804561"/>
                </a:cubicBezTo>
                <a:cubicBezTo>
                  <a:pt x="2929968" y="1794090"/>
                  <a:pt x="2931583" y="1783394"/>
                  <a:pt x="2933700" y="1772811"/>
                </a:cubicBezTo>
                <a:cubicBezTo>
                  <a:pt x="2935817" y="1732594"/>
                  <a:pt x="2935055" y="1692122"/>
                  <a:pt x="2940050" y="1652161"/>
                </a:cubicBezTo>
                <a:cubicBezTo>
                  <a:pt x="2941464" y="1640850"/>
                  <a:pt x="2950972" y="1631670"/>
                  <a:pt x="2952750" y="1620411"/>
                </a:cubicBezTo>
                <a:cubicBezTo>
                  <a:pt x="2957383" y="1591066"/>
                  <a:pt x="2956410" y="1561098"/>
                  <a:pt x="2959100" y="1531511"/>
                </a:cubicBezTo>
                <a:cubicBezTo>
                  <a:pt x="2962944" y="1489223"/>
                  <a:pt x="2964535" y="1485288"/>
                  <a:pt x="2971800" y="1448961"/>
                </a:cubicBezTo>
                <a:cubicBezTo>
                  <a:pt x="2976623" y="1362150"/>
                  <a:pt x="2976426" y="1341519"/>
                  <a:pt x="2984500" y="1264811"/>
                </a:cubicBezTo>
                <a:cubicBezTo>
                  <a:pt x="2989905" y="1213459"/>
                  <a:pt x="2987748" y="1226420"/>
                  <a:pt x="2997200" y="1188611"/>
                </a:cubicBezTo>
                <a:cubicBezTo>
                  <a:pt x="2999317" y="1120878"/>
                  <a:pt x="3000248" y="1053097"/>
                  <a:pt x="3003550" y="985411"/>
                </a:cubicBezTo>
                <a:cubicBezTo>
                  <a:pt x="3004484" y="966267"/>
                  <a:pt x="3008740" y="947393"/>
                  <a:pt x="3009900" y="928261"/>
                </a:cubicBezTo>
                <a:cubicBezTo>
                  <a:pt x="3012976" y="877510"/>
                  <a:pt x="3012628" y="826576"/>
                  <a:pt x="3016250" y="775861"/>
                </a:cubicBezTo>
                <a:cubicBezTo>
                  <a:pt x="3035445" y="507136"/>
                  <a:pt x="3027797" y="852599"/>
                  <a:pt x="3041650" y="464711"/>
                </a:cubicBezTo>
                <a:cubicBezTo>
                  <a:pt x="3045883" y="346178"/>
                  <a:pt x="3049343" y="227614"/>
                  <a:pt x="3054350" y="109111"/>
                </a:cubicBezTo>
                <a:cubicBezTo>
                  <a:pt x="3055693" y="77319"/>
                  <a:pt x="3067603" y="44924"/>
                  <a:pt x="3060700" y="13861"/>
                </a:cubicBezTo>
                <a:cubicBezTo>
                  <a:pt x="3057620" y="0"/>
                  <a:pt x="3041650" y="51961"/>
                  <a:pt x="3041650" y="5196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000760" y="22955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요청</a:t>
            </a:r>
            <a:endParaRPr lang="ko-KR" alt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6715140" y="569221"/>
            <a:ext cx="2481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웹 </a:t>
            </a:r>
            <a:r>
              <a:rPr lang="ko-KR" altLang="en-US" sz="1100" dirty="0" err="1" smtClean="0"/>
              <a:t>파라메터를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받아서 </a:t>
            </a:r>
            <a:r>
              <a:rPr lang="en-US" altLang="ko-KR" sz="1100" dirty="0" smtClean="0"/>
              <a:t>DB insert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정보의 중요도에 따라 암호화 수행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성공 </a:t>
            </a:r>
            <a:r>
              <a:rPr lang="en-US" altLang="ko-KR" sz="1100" dirty="0" smtClean="0"/>
              <a:t>| </a:t>
            </a:r>
            <a:r>
              <a:rPr lang="ko-KR" altLang="en-US" sz="1100" dirty="0" smtClean="0"/>
              <a:t>실패</a:t>
            </a:r>
            <a:endParaRPr lang="ko-KR" altLang="en-US" sz="1100" dirty="0"/>
          </a:p>
        </p:txBody>
      </p:sp>
      <p:cxnSp>
        <p:nvCxnSpPr>
          <p:cNvPr id="52" name="직선 화살표 연결선 51"/>
          <p:cNvCxnSpPr/>
          <p:nvPr/>
        </p:nvCxnSpPr>
        <p:spPr>
          <a:xfrm rot="16200000" flipH="1">
            <a:off x="6072198" y="2214554"/>
            <a:ext cx="192882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19850" y="228599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6609159" y="342900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회원가입성공</a:t>
            </a:r>
            <a:endParaRPr lang="ko-KR" altLang="en-US" sz="1100" dirty="0"/>
          </a:p>
        </p:txBody>
      </p:sp>
      <p:cxnSp>
        <p:nvCxnSpPr>
          <p:cNvPr id="56" name="직선 화살표 연결선 55"/>
          <p:cNvCxnSpPr/>
          <p:nvPr/>
        </p:nvCxnSpPr>
        <p:spPr>
          <a:xfrm rot="16200000" flipH="1">
            <a:off x="6750859" y="1964521"/>
            <a:ext cx="192882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755791" y="3357562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회원가입실패</a:t>
            </a:r>
            <a:endParaRPr lang="ko-KR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462792" y="221455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cxnSp>
        <p:nvCxnSpPr>
          <p:cNvPr id="59" name="직선 화살표 연결선 58"/>
          <p:cNvCxnSpPr/>
          <p:nvPr/>
        </p:nvCxnSpPr>
        <p:spPr>
          <a:xfrm rot="5400000">
            <a:off x="7322363" y="464323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15206" y="142852"/>
            <a:ext cx="400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VO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71414"/>
            <a:ext cx="7860935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암호화</a:t>
            </a:r>
            <a:endParaRPr lang="en-US" altLang="ko-KR" dirty="0" smtClean="0"/>
          </a:p>
          <a:p>
            <a:r>
              <a:rPr lang="en-US" altLang="ko-KR" sz="1600" dirty="0" smtClean="0"/>
              <a:t> -DBMS</a:t>
            </a:r>
            <a:r>
              <a:rPr lang="ko-KR" altLang="en-US" sz="1600" dirty="0" smtClean="0"/>
              <a:t>에 저장된 데이터를 보호하기 위해 수행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java.security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패키지에서 관련된 클래스를 제공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-SHA(Secure Hash Algorithm)</a:t>
            </a:r>
            <a:r>
              <a:rPr lang="ko-KR" altLang="en-US" sz="1600" dirty="0" smtClean="0"/>
              <a:t>와 양방향 암호화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복호화가 가능한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제공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민감한 개인정보를 처리할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일반문자열</a:t>
            </a:r>
            <a:r>
              <a:rPr lang="en-US" altLang="ko-KR" sz="1600" dirty="0" smtClean="0"/>
              <a:t>( plain text)</a:t>
            </a:r>
            <a:r>
              <a:rPr lang="ko-KR" altLang="en-US" sz="1600" dirty="0" smtClean="0"/>
              <a:t>을 암호화 문자열</a:t>
            </a:r>
            <a:r>
              <a:rPr lang="en-US" altLang="ko-KR" sz="1600" dirty="0" smtClean="0"/>
              <a:t>(Cipher Text)</a:t>
            </a:r>
            <a:r>
              <a:rPr lang="ko-KR" altLang="en-US" sz="1600" dirty="0" smtClean="0"/>
              <a:t>로 변환하면 문자열의 길이가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길어진다</a:t>
            </a:r>
            <a:r>
              <a:rPr lang="en-US" altLang="ko-KR" sz="1600" dirty="0" smtClean="0"/>
              <a:t>.( </a:t>
            </a:r>
            <a:r>
              <a:rPr lang="ko-KR" altLang="en-US" sz="1600" dirty="0" smtClean="0"/>
              <a:t>알고리즘에서 지원하는 해시 값이 달라서 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err="1" smtClean="0"/>
              <a:t>MessageDigest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md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MessageDigest.getInstance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알고리즘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//plain text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cipher text</a:t>
            </a:r>
            <a:r>
              <a:rPr lang="ko-KR" altLang="en-US" sz="1600" dirty="0" smtClean="0"/>
              <a:t>로 변환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md.update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일반문자열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getBytes</a:t>
            </a:r>
            <a:r>
              <a:rPr lang="en-US" altLang="ko-KR" sz="1600" dirty="0" smtClean="0"/>
              <a:t>() ); // </a:t>
            </a:r>
            <a:r>
              <a:rPr lang="ko-KR" altLang="en-US" sz="1600" dirty="0" smtClean="0"/>
              <a:t>암호화  </a:t>
            </a:r>
            <a:r>
              <a:rPr lang="en-US" altLang="ko-KR" sz="1600" dirty="0" smtClean="0"/>
              <a:t>: encryption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//</a:t>
            </a:r>
            <a:r>
              <a:rPr lang="ko-KR" altLang="en-US" sz="1600" dirty="0" smtClean="0"/>
              <a:t>사람이 알아볼 수 없는 </a:t>
            </a:r>
            <a:r>
              <a:rPr lang="en-US" altLang="ko-KR" sz="1600" dirty="0" err="1" smtClean="0"/>
              <a:t>charset</a:t>
            </a:r>
            <a:r>
              <a:rPr lang="ko-KR" altLang="en-US" sz="1600" dirty="0" smtClean="0"/>
              <a:t>이 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Base64 encoder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Base64 b=new Base64();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new String( </a:t>
            </a:r>
            <a:r>
              <a:rPr lang="en-US" altLang="ko-KR" sz="1600" dirty="0" err="1" smtClean="0"/>
              <a:t>b.encode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md.digest</a:t>
            </a:r>
            <a:r>
              <a:rPr lang="en-US" altLang="ko-KR" sz="1600" dirty="0" smtClean="0"/>
              <a:t>() ));</a:t>
            </a:r>
          </a:p>
          <a:p>
            <a:r>
              <a:rPr lang="en-US" altLang="ko-KR" sz="1600" dirty="0"/>
              <a:t> </a:t>
            </a:r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 flipH="1" flipV="1">
            <a:off x="714348" y="1142984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7158" y="1357298"/>
            <a:ext cx="4068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일방향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hash : </a:t>
            </a:r>
            <a:r>
              <a:rPr lang="ko-KR" altLang="en-US" sz="1200" dirty="0" smtClean="0"/>
              <a:t>복호화가 가능하지 않은 암호화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키</a:t>
            </a:r>
            <a:r>
              <a:rPr lang="en-US" altLang="ko-KR" sz="1200" dirty="0" smtClean="0"/>
              <a:t>x)</a:t>
            </a:r>
          </a:p>
          <a:p>
            <a:r>
              <a:rPr lang="en-US" altLang="ko-KR" sz="1200" dirty="0" smtClean="0"/>
              <a:t>MD2, MD5,</a:t>
            </a:r>
            <a:r>
              <a:rPr lang="en-US" sz="1200" dirty="0"/>
              <a:t> </a:t>
            </a:r>
            <a:r>
              <a:rPr lang="en-US" sz="1200" dirty="0" smtClean="0"/>
              <a:t>SHA-1,SHA-224,SHA-256,SHA-384,SHA-512</a:t>
            </a:r>
          </a:p>
          <a:p>
            <a:r>
              <a:rPr lang="ko-KR" altLang="en-US" sz="1200" dirty="0" smtClean="0"/>
              <a:t>의 알고리즘이 지원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변환되는 </a:t>
            </a:r>
            <a:r>
              <a:rPr lang="ko-KR" altLang="en-US" sz="1200" dirty="0" err="1" smtClean="0"/>
              <a:t>해시값의</a:t>
            </a:r>
            <a:r>
              <a:rPr lang="ko-KR" altLang="en-US" sz="1200" dirty="0" smtClean="0"/>
              <a:t> 길이가 다르다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16200000" flipV="1">
            <a:off x="4500562" y="1142984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76022" y="1285860"/>
            <a:ext cx="4092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암호화된 문자열을 키를 사용하여 원래의 문자열로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변환할 수 있는 암호화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양방향</a:t>
            </a:r>
            <a:r>
              <a:rPr lang="en-US" altLang="ko-KR" sz="1200" dirty="0" smtClean="0"/>
              <a:t>( DES, 3DES, AES </a:t>
            </a:r>
            <a:r>
              <a:rPr lang="ko-KR" altLang="en-US" sz="1200" dirty="0" smtClean="0"/>
              <a:t>등</a:t>
            </a:r>
            <a:r>
              <a:rPr lang="en-US" altLang="ko-KR" sz="1200" dirty="0" smtClean="0"/>
              <a:t>) – </a:t>
            </a:r>
            <a:r>
              <a:rPr lang="ko-KR" altLang="en-US" sz="1200" dirty="0" smtClean="0"/>
              <a:t>키 존재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대칭키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비대칭키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DES( Data </a:t>
            </a:r>
            <a:r>
              <a:rPr lang="en-US" altLang="ko-KR" sz="1200" dirty="0" err="1" smtClean="0"/>
              <a:t>Encrytion</a:t>
            </a:r>
            <a:r>
              <a:rPr lang="en-US" altLang="ko-KR" sz="1200" dirty="0" smtClean="0"/>
              <a:t> Standard)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1970</a:t>
            </a:r>
            <a:r>
              <a:rPr lang="ko-KR" altLang="en-US" sz="1200" dirty="0" smtClean="0"/>
              <a:t>년대 개발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잘 만들어진 암호화 알고리즘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대칭키</a:t>
            </a:r>
            <a:endParaRPr lang="en-US" altLang="ko-KR" sz="1200" dirty="0"/>
          </a:p>
          <a:p>
            <a:r>
              <a:rPr lang="en-US" altLang="ko-KR" sz="1200" dirty="0" smtClean="0"/>
              <a:t>  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5400000" flipH="1" flipV="1">
            <a:off x="642910" y="1928802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8596" y="2143116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해시값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128bit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/>
          <p:nvPr/>
        </p:nvCxnSpPr>
        <p:spPr>
          <a:xfrm rot="16200000" flipV="1">
            <a:off x="1393009" y="1964521"/>
            <a:ext cx="50006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00166" y="2214554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해시값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160bit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/>
          <p:nvPr/>
        </p:nvCxnSpPr>
        <p:spPr>
          <a:xfrm rot="16200000" flipV="1">
            <a:off x="3250397" y="1964521"/>
            <a:ext cx="2214578" cy="2000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643174" y="6000768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10800000">
            <a:off x="3500430" y="6000768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14744" y="6072206"/>
            <a:ext cx="16353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암호화된 </a:t>
            </a:r>
            <a:r>
              <a:rPr lang="en-US" altLang="ko-KR" sz="1100" dirty="0" smtClean="0"/>
              <a:t>byte[]</a:t>
            </a:r>
            <a:r>
              <a:rPr lang="ko-KR" altLang="en-US" sz="1100" dirty="0" smtClean="0"/>
              <a:t>로 반환</a:t>
            </a:r>
            <a:endParaRPr lang="ko-KR" altLang="en-US" sz="11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643042" y="6070618"/>
            <a:ext cx="20717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rot="16200000" flipV="1">
            <a:off x="3357554" y="6143644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00430" y="6310662"/>
            <a:ext cx="41024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암호화된 </a:t>
            </a:r>
            <a:r>
              <a:rPr lang="en-US" altLang="ko-KR" sz="1100" dirty="0" smtClean="0"/>
              <a:t>byte[]</a:t>
            </a:r>
            <a:r>
              <a:rPr lang="ko-KR" altLang="en-US" sz="1100" dirty="0" smtClean="0"/>
              <a:t>을 </a:t>
            </a:r>
            <a:r>
              <a:rPr lang="en-US" altLang="ko-KR" sz="1100" dirty="0" smtClean="0"/>
              <a:t>8859_1</a:t>
            </a:r>
            <a:r>
              <a:rPr lang="ko-KR" altLang="en-US" sz="1100" dirty="0" smtClean="0"/>
              <a:t>의 </a:t>
            </a:r>
            <a:r>
              <a:rPr lang="en-US" altLang="ko-KR" sz="1100" dirty="0" err="1" smtClean="0"/>
              <a:t>charset</a:t>
            </a:r>
            <a:r>
              <a:rPr lang="ko-KR" altLang="en-US" sz="1100" dirty="0" smtClean="0"/>
              <a:t>으로 변환</a:t>
            </a:r>
            <a:r>
              <a:rPr lang="en-US" altLang="ko-KR" sz="1100" dirty="0" smtClean="0"/>
              <a:t>( </a:t>
            </a:r>
            <a:r>
              <a:rPr lang="ko-KR" altLang="en-US" sz="1100" dirty="0" smtClean="0"/>
              <a:t>영어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숫자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특문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571472" y="6215082"/>
            <a:ext cx="314327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rot="16200000" flipV="1">
            <a:off x="1178695" y="6322239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2910" y="6524976"/>
            <a:ext cx="2893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encoding</a:t>
            </a:r>
            <a:r>
              <a:rPr lang="ko-KR" altLang="en-US" sz="1100" dirty="0" smtClean="0"/>
              <a:t>된 </a:t>
            </a:r>
            <a:r>
              <a:rPr lang="en-US" altLang="ko-KR" sz="1100" dirty="0" smtClean="0"/>
              <a:t>byte[]</a:t>
            </a:r>
            <a:r>
              <a:rPr lang="ko-KR" altLang="en-US" sz="1100" dirty="0" smtClean="0"/>
              <a:t>을 받아서 문자열로 생성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785786" y="2571744"/>
            <a:ext cx="72866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85786" y="3355974"/>
            <a:ext cx="72866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5720" y="2357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7158" y="31311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rot="5400000" flipH="1" flipV="1">
            <a:off x="357158" y="2714620"/>
            <a:ext cx="1857388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13230" y="27024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요</a:t>
            </a:r>
            <a:r>
              <a:rPr lang="ko-KR" altLang="en-US" smtClean="0"/>
              <a:t>청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310</Words>
  <Application>Microsoft Office PowerPoint</Application>
  <PresentationFormat>화면 슬라이드 쇼(4:3)</PresentationFormat>
  <Paragraphs>77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27</cp:revision>
  <dcterms:created xsi:type="dcterms:W3CDTF">2023-10-18T00:26:24Z</dcterms:created>
  <dcterms:modified xsi:type="dcterms:W3CDTF">2023-10-19T02:14:56Z</dcterms:modified>
</cp:coreProperties>
</file>