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58" autoAdjust="0"/>
    <p:restoredTop sz="94660"/>
  </p:normalViewPr>
  <p:slideViewPr>
    <p:cSldViewPr>
      <p:cViewPr>
        <p:scale>
          <a:sx n="150" d="100"/>
          <a:sy n="150" d="100"/>
        </p:scale>
        <p:origin x="-76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2D583-206D-4318-BE41-1462D0C4B452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CA45-4443-437D-A9AC-9FF29EBD12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CA45-4443-437D-A9AC-9FF29EBD123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32A9-7F6F-4618-9BEC-A32072198E53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234A-4F25-4071-88BF-7EDE9D5BF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32A9-7F6F-4618-9BEC-A32072198E53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234A-4F25-4071-88BF-7EDE9D5BF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32A9-7F6F-4618-9BEC-A32072198E53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234A-4F25-4071-88BF-7EDE9D5BF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32A9-7F6F-4618-9BEC-A32072198E53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234A-4F25-4071-88BF-7EDE9D5BF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32A9-7F6F-4618-9BEC-A32072198E53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234A-4F25-4071-88BF-7EDE9D5BF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32A9-7F6F-4618-9BEC-A32072198E53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234A-4F25-4071-88BF-7EDE9D5BF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32A9-7F6F-4618-9BEC-A32072198E53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234A-4F25-4071-88BF-7EDE9D5BF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32A9-7F6F-4618-9BEC-A32072198E53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234A-4F25-4071-88BF-7EDE9D5BF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32A9-7F6F-4618-9BEC-A32072198E53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234A-4F25-4071-88BF-7EDE9D5BF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32A9-7F6F-4618-9BEC-A32072198E53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234A-4F25-4071-88BF-7EDE9D5BF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32A9-7F6F-4618-9BEC-A32072198E53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234A-4F25-4071-88BF-7EDE9D5BF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32A9-7F6F-4618-9BEC-A32072198E53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234A-4F25-4071-88BF-7EDE9D5BF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6649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파일업로드</a:t>
            </a:r>
            <a:endParaRPr lang="en-US" altLang="ko-KR" dirty="0" smtClean="0"/>
          </a:p>
          <a:p>
            <a:r>
              <a:rPr lang="en-US" altLang="ko-KR" sz="1600" dirty="0" smtClean="0"/>
              <a:t> - cos.jar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의존성 설정한다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parameter</a:t>
            </a:r>
            <a:r>
              <a:rPr lang="ko-KR" altLang="en-US" sz="1600" dirty="0" smtClean="0"/>
              <a:t>전송방식이 아니므로 </a:t>
            </a:r>
            <a:r>
              <a:rPr lang="en-US" altLang="ko-KR" sz="1600" dirty="0" smtClean="0"/>
              <a:t>web 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가 전달되지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8418" y="1643050"/>
            <a:ext cx="1843252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28814" y="1643050"/>
            <a:ext cx="5000660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28814" y="1285860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157508" y="242886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DispatcherServlet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4566" y="185736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HandlerMapper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0516" y="185736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857356" y="2071678"/>
            <a:ext cx="228601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43108" y="192880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728880" y="2285992"/>
            <a:ext cx="45719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871624" y="1857364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74873" y="1643050"/>
            <a:ext cx="52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V="1">
            <a:off x="4193227" y="2178835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H="1">
            <a:off x="4336103" y="217883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229078" y="221455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0800000" flipV="1">
            <a:off x="5429256" y="2214554"/>
            <a:ext cx="22845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52454" y="24376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6657838" y="2214554"/>
            <a:ext cx="10001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7904" y="2571744"/>
            <a:ext cx="10001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724498" y="1997336"/>
            <a:ext cx="311326" cy="241045"/>
          </a:xfrm>
          <a:custGeom>
            <a:avLst/>
            <a:gdLst>
              <a:gd name="connsiteX0" fmla="*/ 0 w 311326"/>
              <a:gd name="connsiteY0" fmla="*/ 7682 h 241045"/>
              <a:gd name="connsiteX1" fmla="*/ 80962 w 311326"/>
              <a:gd name="connsiteY1" fmla="*/ 7682 h 241045"/>
              <a:gd name="connsiteX2" fmla="*/ 114300 w 311326"/>
              <a:gd name="connsiteY2" fmla="*/ 21970 h 241045"/>
              <a:gd name="connsiteX3" fmla="*/ 128587 w 311326"/>
              <a:gd name="connsiteY3" fmla="*/ 26732 h 241045"/>
              <a:gd name="connsiteX4" fmla="*/ 166687 w 311326"/>
              <a:gd name="connsiteY4" fmla="*/ 41020 h 241045"/>
              <a:gd name="connsiteX5" fmla="*/ 204787 w 311326"/>
              <a:gd name="connsiteY5" fmla="*/ 69595 h 241045"/>
              <a:gd name="connsiteX6" fmla="*/ 223837 w 311326"/>
              <a:gd name="connsiteY6" fmla="*/ 79120 h 241045"/>
              <a:gd name="connsiteX7" fmla="*/ 238125 w 311326"/>
              <a:gd name="connsiteY7" fmla="*/ 93407 h 241045"/>
              <a:gd name="connsiteX8" fmla="*/ 257175 w 311326"/>
              <a:gd name="connsiteY8" fmla="*/ 107695 h 241045"/>
              <a:gd name="connsiteX9" fmla="*/ 271462 w 311326"/>
              <a:gd name="connsiteY9" fmla="*/ 117220 h 241045"/>
              <a:gd name="connsiteX10" fmla="*/ 285750 w 311326"/>
              <a:gd name="connsiteY10" fmla="*/ 131507 h 241045"/>
              <a:gd name="connsiteX11" fmla="*/ 295275 w 311326"/>
              <a:gd name="connsiteY11" fmla="*/ 150557 h 241045"/>
              <a:gd name="connsiteX12" fmla="*/ 304800 w 311326"/>
              <a:gd name="connsiteY12" fmla="*/ 241045 h 24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1326" h="241045">
                <a:moveTo>
                  <a:pt x="0" y="7682"/>
                </a:moveTo>
                <a:cubicBezTo>
                  <a:pt x="38414" y="0"/>
                  <a:pt x="25530" y="291"/>
                  <a:pt x="80962" y="7682"/>
                </a:cubicBezTo>
                <a:cubicBezTo>
                  <a:pt x="91769" y="9123"/>
                  <a:pt x="105206" y="18073"/>
                  <a:pt x="114300" y="21970"/>
                </a:cubicBezTo>
                <a:cubicBezTo>
                  <a:pt x="118914" y="23947"/>
                  <a:pt x="123887" y="24969"/>
                  <a:pt x="128587" y="26732"/>
                </a:cubicBezTo>
                <a:cubicBezTo>
                  <a:pt x="174173" y="43826"/>
                  <a:pt x="134242" y="30203"/>
                  <a:pt x="166687" y="41020"/>
                </a:cubicBezTo>
                <a:cubicBezTo>
                  <a:pt x="179387" y="50545"/>
                  <a:pt x="190588" y="62495"/>
                  <a:pt x="204787" y="69595"/>
                </a:cubicBezTo>
                <a:cubicBezTo>
                  <a:pt x="211137" y="72770"/>
                  <a:pt x="218060" y="74994"/>
                  <a:pt x="223837" y="79120"/>
                </a:cubicBezTo>
                <a:cubicBezTo>
                  <a:pt x="229318" y="83035"/>
                  <a:pt x="233011" y="89024"/>
                  <a:pt x="238125" y="93407"/>
                </a:cubicBezTo>
                <a:cubicBezTo>
                  <a:pt x="244152" y="98573"/>
                  <a:pt x="250716" y="103081"/>
                  <a:pt x="257175" y="107695"/>
                </a:cubicBezTo>
                <a:cubicBezTo>
                  <a:pt x="261832" y="111022"/>
                  <a:pt x="267065" y="113556"/>
                  <a:pt x="271462" y="117220"/>
                </a:cubicBezTo>
                <a:cubicBezTo>
                  <a:pt x="276636" y="121532"/>
                  <a:pt x="280987" y="126745"/>
                  <a:pt x="285750" y="131507"/>
                </a:cubicBezTo>
                <a:cubicBezTo>
                  <a:pt x="288925" y="137857"/>
                  <a:pt x="292638" y="143965"/>
                  <a:pt x="295275" y="150557"/>
                </a:cubicBezTo>
                <a:cubicBezTo>
                  <a:pt x="311326" y="190685"/>
                  <a:pt x="304800" y="185588"/>
                  <a:pt x="304800" y="24104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7676998" y="2328868"/>
            <a:ext cx="240834" cy="247650"/>
          </a:xfrm>
          <a:custGeom>
            <a:avLst/>
            <a:gdLst>
              <a:gd name="connsiteX0" fmla="*/ 0 w 240834"/>
              <a:gd name="connsiteY0" fmla="*/ 0 h 247650"/>
              <a:gd name="connsiteX1" fmla="*/ 71437 w 240834"/>
              <a:gd name="connsiteY1" fmla="*/ 4763 h 247650"/>
              <a:gd name="connsiteX2" fmla="*/ 90487 w 240834"/>
              <a:gd name="connsiteY2" fmla="*/ 14288 h 247650"/>
              <a:gd name="connsiteX3" fmla="*/ 128587 w 240834"/>
              <a:gd name="connsiteY3" fmla="*/ 33338 h 247650"/>
              <a:gd name="connsiteX4" fmla="*/ 152400 w 240834"/>
              <a:gd name="connsiteY4" fmla="*/ 52388 h 247650"/>
              <a:gd name="connsiteX5" fmla="*/ 176212 w 240834"/>
              <a:gd name="connsiteY5" fmla="*/ 76200 h 247650"/>
              <a:gd name="connsiteX6" fmla="*/ 190500 w 240834"/>
              <a:gd name="connsiteY6" fmla="*/ 85725 h 247650"/>
              <a:gd name="connsiteX7" fmla="*/ 195262 w 240834"/>
              <a:gd name="connsiteY7" fmla="*/ 100013 h 247650"/>
              <a:gd name="connsiteX8" fmla="*/ 214312 w 240834"/>
              <a:gd name="connsiteY8" fmla="*/ 114300 h 247650"/>
              <a:gd name="connsiteX9" fmla="*/ 223837 w 240834"/>
              <a:gd name="connsiteY9" fmla="*/ 128588 h 247650"/>
              <a:gd name="connsiteX10" fmla="*/ 228600 w 240834"/>
              <a:gd name="connsiteY10" fmla="*/ 147638 h 247650"/>
              <a:gd name="connsiteX11" fmla="*/ 238125 w 240834"/>
              <a:gd name="connsiteY11" fmla="*/ 161925 h 247650"/>
              <a:gd name="connsiteX12" fmla="*/ 238125 w 240834"/>
              <a:gd name="connsiteY1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0834" h="247650">
                <a:moveTo>
                  <a:pt x="0" y="0"/>
                </a:moveTo>
                <a:cubicBezTo>
                  <a:pt x="23812" y="1588"/>
                  <a:pt x="47864" y="1041"/>
                  <a:pt x="71437" y="4763"/>
                </a:cubicBezTo>
                <a:cubicBezTo>
                  <a:pt x="78450" y="5870"/>
                  <a:pt x="83961" y="11491"/>
                  <a:pt x="90487" y="14288"/>
                </a:cubicBezTo>
                <a:cubicBezTo>
                  <a:pt x="126372" y="29667"/>
                  <a:pt x="76840" y="2288"/>
                  <a:pt x="128587" y="33338"/>
                </a:cubicBezTo>
                <a:cubicBezTo>
                  <a:pt x="153386" y="70535"/>
                  <a:pt x="121728" y="29384"/>
                  <a:pt x="152400" y="52388"/>
                </a:cubicBezTo>
                <a:cubicBezTo>
                  <a:pt x="161380" y="59123"/>
                  <a:pt x="167764" y="68808"/>
                  <a:pt x="176212" y="76200"/>
                </a:cubicBezTo>
                <a:cubicBezTo>
                  <a:pt x="180520" y="79969"/>
                  <a:pt x="185737" y="82550"/>
                  <a:pt x="190500" y="85725"/>
                </a:cubicBezTo>
                <a:cubicBezTo>
                  <a:pt x="192087" y="90488"/>
                  <a:pt x="192048" y="96156"/>
                  <a:pt x="195262" y="100013"/>
                </a:cubicBezTo>
                <a:cubicBezTo>
                  <a:pt x="200343" y="106111"/>
                  <a:pt x="208699" y="108687"/>
                  <a:pt x="214312" y="114300"/>
                </a:cubicBezTo>
                <a:cubicBezTo>
                  <a:pt x="218359" y="118347"/>
                  <a:pt x="220662" y="123825"/>
                  <a:pt x="223837" y="128588"/>
                </a:cubicBezTo>
                <a:cubicBezTo>
                  <a:pt x="225425" y="134938"/>
                  <a:pt x="226022" y="141622"/>
                  <a:pt x="228600" y="147638"/>
                </a:cubicBezTo>
                <a:cubicBezTo>
                  <a:pt x="230855" y="152899"/>
                  <a:pt x="237582" y="156227"/>
                  <a:pt x="238125" y="161925"/>
                </a:cubicBezTo>
                <a:cubicBezTo>
                  <a:pt x="240834" y="190371"/>
                  <a:pt x="238125" y="219075"/>
                  <a:pt x="238125" y="2476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5720" y="1714488"/>
            <a:ext cx="169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&lt;form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enctype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en-US" altLang="ko-KR" sz="1200" dirty="0" smtClean="0"/>
              <a:t>“multipart/form-data”</a:t>
            </a:r>
          </a:p>
          <a:p>
            <a:r>
              <a:rPr lang="ko-KR" altLang="en-US" sz="1200" dirty="0" err="1" smtClean="0"/>
              <a:t>로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1728616" y="2643182"/>
            <a:ext cx="177181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8744" y="1357298"/>
            <a:ext cx="108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Client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57158" y="3571876"/>
            <a:ext cx="736304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사용법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1.Controller</a:t>
            </a:r>
            <a:r>
              <a:rPr lang="ko-KR" altLang="en-US" sz="1200" dirty="0" smtClean="0"/>
              <a:t>에서 매개변수로 </a:t>
            </a:r>
            <a:r>
              <a:rPr lang="en-US" altLang="ko-KR" sz="1200" dirty="0" err="1" smtClean="0"/>
              <a:t>HttpServletRequest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선언한다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public String method(</a:t>
            </a:r>
            <a:r>
              <a:rPr lang="en-US" altLang="ko-KR" sz="1200" b="1" dirty="0" err="1" smtClean="0"/>
              <a:t>HttpServletRequest</a:t>
            </a:r>
            <a:r>
              <a:rPr lang="en-US" altLang="ko-KR" sz="1200" b="1" dirty="0" smtClean="0"/>
              <a:t> request</a:t>
            </a:r>
            <a:r>
              <a:rPr lang="en-US" altLang="ko-KR" sz="1200" dirty="0" smtClean="0"/>
              <a:t>){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2.Mehtod</a:t>
            </a:r>
            <a:r>
              <a:rPr lang="ko-KR" altLang="en-US" sz="1200" dirty="0" smtClean="0"/>
              <a:t>안에서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MultipartRequest</a:t>
            </a:r>
            <a:r>
              <a:rPr lang="ko-KR" altLang="en-US" sz="1200" dirty="0" smtClean="0"/>
              <a:t>객체를 생성하면서 </a:t>
            </a:r>
            <a:r>
              <a:rPr lang="en-US" altLang="ko-KR" sz="1200" dirty="0" err="1" smtClean="0"/>
              <a:t>HttpServletRequest</a:t>
            </a:r>
            <a:r>
              <a:rPr lang="ko-KR" altLang="en-US" sz="1200" dirty="0" smtClean="0"/>
              <a:t>를 할당한다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MultipartRequest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mr</a:t>
            </a:r>
            <a:r>
              <a:rPr lang="en-US" altLang="ko-KR" sz="1200" dirty="0" smtClean="0"/>
              <a:t>=new </a:t>
            </a:r>
            <a:r>
              <a:rPr lang="en-US" altLang="ko-KR" sz="1200" dirty="0" err="1" smtClean="0"/>
              <a:t>MultipartRequest</a:t>
            </a:r>
            <a:r>
              <a:rPr lang="en-US" altLang="ko-KR" sz="1200" dirty="0" smtClean="0"/>
              <a:t>( request, </a:t>
            </a:r>
            <a:r>
              <a:rPr lang="ko-KR" altLang="en-US" sz="1200" dirty="0" smtClean="0"/>
              <a:t>저장경로명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최대크기</a:t>
            </a:r>
            <a:r>
              <a:rPr lang="en-US" altLang="ko-KR" sz="1200" dirty="0" smtClean="0"/>
              <a:t>, encoding,</a:t>
            </a:r>
            <a:r>
              <a:rPr lang="ko-KR" altLang="en-US" sz="1200" dirty="0" smtClean="0"/>
              <a:t>중복파일설정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err="1" smtClean="0"/>
              <a:t>파라메터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받기 </a:t>
            </a:r>
            <a:r>
              <a:rPr lang="en-US" altLang="ko-KR" sz="1200" dirty="0" smtClean="0"/>
              <a:t>(File Upload Component</a:t>
            </a:r>
            <a:r>
              <a:rPr lang="ko-KR" altLang="en-US" sz="1200" dirty="0" smtClean="0"/>
              <a:t>를 사용하여 </a:t>
            </a:r>
            <a:r>
              <a:rPr lang="en-US" altLang="ko-KR" sz="1200" dirty="0" smtClean="0"/>
              <a:t>web parameter </a:t>
            </a:r>
            <a:r>
              <a:rPr lang="ko-KR" altLang="en-US" sz="1200" dirty="0" smtClean="0"/>
              <a:t>를 처리한다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mr.getParameter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”)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mr.getParameterValues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”);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파일명 받기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mr.getFileSystemName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”); //</a:t>
            </a:r>
            <a:r>
              <a:rPr lang="ko-KR" altLang="en-US" sz="1200" dirty="0" smtClean="0"/>
              <a:t>중복 처리된 </a:t>
            </a:r>
            <a:r>
              <a:rPr lang="ko-KR" altLang="en-US" sz="1200" dirty="0" smtClean="0"/>
              <a:t>파일명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mr.getOriginal</a:t>
            </a:r>
            <a:r>
              <a:rPr lang="en-US" altLang="ko-KR" sz="1200" dirty="0" err="1" smtClean="0"/>
              <a:t>File</a:t>
            </a:r>
            <a:r>
              <a:rPr lang="en-US" altLang="ko-KR" sz="1200" dirty="0" err="1" smtClean="0"/>
              <a:t>Name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”); //</a:t>
            </a:r>
            <a:r>
              <a:rPr lang="ko-KR" altLang="en-US" sz="1200" dirty="0" smtClean="0"/>
              <a:t>중복처리 되지 않은 파일 </a:t>
            </a:r>
            <a:r>
              <a:rPr lang="ko-KR" altLang="en-US" sz="1200" dirty="0" smtClean="0"/>
              <a:t>명 </a:t>
            </a:r>
            <a:r>
              <a:rPr lang="en-US" altLang="ko-KR" sz="1200" dirty="0" smtClean="0"/>
              <a:t>–</a:t>
            </a:r>
            <a:r>
              <a:rPr lang="ko-KR" altLang="en-US" sz="1200" dirty="0" smtClean="0"/>
              <a:t>원본 파일명</a:t>
            </a:r>
            <a:endParaRPr lang="en-US" altLang="ko-KR" sz="12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5214942" y="3000372"/>
            <a:ext cx="121444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ViewResolver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71868" y="3000372"/>
            <a:ext cx="10001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5429256" y="278605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0800000">
            <a:off x="5214942" y="278605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10800000" flipV="1">
            <a:off x="4357686" y="278605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10800000" flipV="1">
            <a:off x="3571869" y="5000635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86249" y="4835735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생성과 동시에 파일이 업로드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30075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*DI( Dependency Injection)</a:t>
            </a:r>
          </a:p>
          <a:p>
            <a:r>
              <a:rPr lang="en-US" altLang="ko-KR" sz="1600" dirty="0" smtClean="0"/>
              <a:t> -Spring framework</a:t>
            </a:r>
            <a:r>
              <a:rPr lang="ko-KR" altLang="en-US" sz="1600" dirty="0" smtClean="0"/>
              <a:t>의 핵심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143108" y="428604"/>
            <a:ext cx="171451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7620" y="285728"/>
            <a:ext cx="2981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Rod Johnson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2002</a:t>
            </a:r>
            <a:r>
              <a:rPr lang="ko-KR" altLang="en-US" sz="1200" dirty="0" smtClean="0"/>
              <a:t>에 시작한 프로젝트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500042"/>
            <a:ext cx="525020" cy="66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500562" y="500042"/>
            <a:ext cx="397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경량프레임워크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가볍다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빠르다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모듈로 개발하기 좋다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분산처리가 되지 않는다</a:t>
            </a:r>
            <a:r>
              <a:rPr lang="en-US" altLang="ko-KR" sz="1200" dirty="0" smtClean="0"/>
              <a:t>. ( web </a:t>
            </a:r>
            <a:r>
              <a:rPr lang="ko-KR" altLang="en-US" sz="1200" dirty="0" smtClean="0"/>
              <a:t>으로 가능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-DI</a:t>
            </a:r>
            <a:r>
              <a:rPr lang="ko-KR" altLang="en-US" sz="1200" dirty="0" smtClean="0"/>
              <a:t>가 핵심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이전 명 </a:t>
            </a:r>
            <a:r>
              <a:rPr lang="en-US" altLang="ko-KR" sz="1200" dirty="0" err="1" smtClean="0"/>
              <a:t>Ioc</a:t>
            </a:r>
            <a:r>
              <a:rPr lang="en-US" altLang="ko-KR" sz="1200" dirty="0" smtClean="0"/>
              <a:t> (Inversion of Control -</a:t>
            </a:r>
            <a:r>
              <a:rPr lang="ko-KR" altLang="en-US" sz="1200" dirty="0" err="1" smtClean="0"/>
              <a:t>약결합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500034" y="2571744"/>
            <a:ext cx="314327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Core( DI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034" y="1643050"/>
            <a:ext cx="50006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1538" y="2143116"/>
            <a:ext cx="92869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JDBC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1538" y="1643050"/>
            <a:ext cx="92869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71670" y="2143116"/>
            <a:ext cx="92869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Context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1670" y="1643050"/>
            <a:ext cx="92869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Web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43240" y="1643050"/>
            <a:ext cx="50006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3286124"/>
            <a:ext cx="56868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-DI : </a:t>
            </a:r>
            <a:r>
              <a:rPr lang="ko-KR" altLang="en-US" sz="1400" dirty="0" smtClean="0"/>
              <a:t>약 결합을 구현할 때 사용</a:t>
            </a:r>
            <a:endParaRPr lang="en-US" altLang="ko-KR" sz="1400" dirty="0" smtClean="0"/>
          </a:p>
          <a:p>
            <a:r>
              <a:rPr lang="en-US" altLang="ko-KR" sz="1400" dirty="0" smtClean="0"/>
              <a:t>-AOP(Aspect Oriented Programming) :  </a:t>
            </a:r>
            <a:r>
              <a:rPr lang="ko-KR" altLang="en-US" sz="1400" dirty="0" smtClean="0"/>
              <a:t>횡단관심사 분리</a:t>
            </a:r>
            <a:endParaRPr lang="en-US" altLang="ko-KR" sz="1400" dirty="0" smtClean="0"/>
          </a:p>
          <a:p>
            <a:r>
              <a:rPr lang="en-US" altLang="ko-KR" sz="1400" dirty="0" smtClean="0"/>
              <a:t>-JDBC :Spring</a:t>
            </a:r>
            <a:r>
              <a:rPr lang="ko-KR" altLang="en-US" sz="1400" dirty="0" smtClean="0"/>
              <a:t>에서 제공하는 단순화된 </a:t>
            </a:r>
            <a:r>
              <a:rPr lang="en-US" altLang="ko-KR" sz="1400" dirty="0" smtClean="0"/>
              <a:t>JDBC</a:t>
            </a:r>
          </a:p>
          <a:p>
            <a:r>
              <a:rPr lang="en-US" altLang="ko-KR" sz="1400" dirty="0" smtClean="0"/>
              <a:t>-Context : JNDI</a:t>
            </a:r>
            <a:r>
              <a:rPr lang="ko-KR" altLang="en-US" sz="1400" dirty="0" smtClean="0"/>
              <a:t>기능을 제공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-Web : </a:t>
            </a:r>
            <a:r>
              <a:rPr lang="ko-KR" altLang="en-US" sz="1400" dirty="0" smtClean="0"/>
              <a:t>외부 </a:t>
            </a:r>
            <a:r>
              <a:rPr lang="en-US" altLang="ko-KR" sz="1400" dirty="0" smtClean="0"/>
              <a:t>Web Framework</a:t>
            </a:r>
            <a:r>
              <a:rPr lang="ko-KR" altLang="en-US" sz="1400" dirty="0" smtClean="0"/>
              <a:t>과 연동할 때 사용</a:t>
            </a:r>
            <a:r>
              <a:rPr lang="en-US" altLang="ko-KR" sz="1400" dirty="0" smtClean="0"/>
              <a:t>. (Apache Struts</a:t>
            </a:r>
            <a:r>
              <a:rPr lang="ko-KR" altLang="en-US" sz="1400" dirty="0" smtClean="0"/>
              <a:t>연동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-MVC : Model2</a:t>
            </a:r>
            <a:r>
              <a:rPr lang="ko-KR" altLang="en-US" sz="1400" dirty="0" smtClean="0"/>
              <a:t>개발 방식으로 개발 할 때 사용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-Spring Security, JPA</a:t>
            </a:r>
            <a:r>
              <a:rPr lang="ko-KR" altLang="en-US" sz="1400" dirty="0" smtClean="0"/>
              <a:t>등을 제공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1048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DI (Dependency Injection)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약 결합</a:t>
            </a:r>
            <a:r>
              <a:rPr lang="en-US" altLang="ko-KR" sz="1600" dirty="0" smtClean="0"/>
              <a:t>(Loosely Coupled)</a:t>
            </a:r>
            <a:r>
              <a:rPr lang="ko-KR" altLang="en-US" sz="1600" dirty="0" smtClean="0"/>
              <a:t>을 편리하게 사용할 수 있는 기능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-interface</a:t>
            </a:r>
            <a:r>
              <a:rPr lang="ko-KR" altLang="en-US" sz="1600" dirty="0" smtClean="0"/>
              <a:t>를 사용하여 객체간의 관계를 외부에서 설정하는 것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강결합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클래스간의 관계를 클래스 안에서 생성하여 직접 설정하는 구조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간단한 구조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 넘기기가 쉽다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에러 처리가 쉽다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파일관리가 쉽다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다른 코드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</a:t>
            </a:r>
            <a:r>
              <a:rPr lang="en-US" altLang="ko-KR" sz="1600" dirty="0" smtClean="0"/>
              <a:t>DAO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Service)</a:t>
            </a:r>
            <a:r>
              <a:rPr lang="ko-KR" altLang="en-US" sz="1600" dirty="0" err="1" smtClean="0"/>
              <a:t>사용해야하는</a:t>
            </a:r>
            <a:r>
              <a:rPr lang="ko-KR" altLang="en-US" sz="1600" dirty="0" smtClean="0"/>
              <a:t> 상황이 발생하면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소스코드에 대한 변경이 어렵다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4429156" cy="100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6200000" flipV="1">
            <a:off x="3571868" y="2786058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43306" y="3000372"/>
            <a:ext cx="3413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Service </a:t>
            </a:r>
            <a:r>
              <a:rPr lang="ko-KR" altLang="en-US" sz="1200" dirty="0" smtClean="0"/>
              <a:t>객체를 생성하여 서비스의 기능을 사용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2071670" y="2938458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8" y="3294877"/>
            <a:ext cx="3108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DAO </a:t>
            </a:r>
            <a:r>
              <a:rPr lang="ko-KR" altLang="en-US" sz="1200" dirty="0" smtClean="0"/>
              <a:t>객체를 생성하여 </a:t>
            </a:r>
            <a:r>
              <a:rPr lang="en-US" altLang="ko-KR" sz="1200" dirty="0" smtClean="0"/>
              <a:t>DAO</a:t>
            </a:r>
            <a:r>
              <a:rPr lang="ko-KR" altLang="en-US" sz="1200" dirty="0" smtClean="0"/>
              <a:t>의 기능을 사용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1214414" y="114298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5299" y="1167126"/>
            <a:ext cx="4166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약 결합을 구현하여 객체간의 유연성을 향상 시키기 위해 사용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6532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약결합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(Loosely Coupled)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기능 추가와 제거가 쉽다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파일의 개수가 많아진다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에러가 발생했을 때 처리가 어렵다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파일관리가 어렵다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3714752"/>
            <a:ext cx="72958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*DAO : interface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작업의 목록을 기술하고 구현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에서 구현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*Service : interface</a:t>
            </a:r>
            <a:r>
              <a:rPr lang="ko-KR" altLang="en-US" sz="1400" dirty="0" smtClean="0"/>
              <a:t>에서 업무목록을 기술하고 구현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에서 구현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*Assembly : Service</a:t>
            </a:r>
            <a:r>
              <a:rPr lang="ko-KR" altLang="en-US" sz="1400" dirty="0" smtClean="0"/>
              <a:t>에서 어떤 </a:t>
            </a:r>
            <a:r>
              <a:rPr lang="en-US" altLang="ko-KR" sz="1400" dirty="0" smtClean="0"/>
              <a:t>DAO</a:t>
            </a:r>
            <a:r>
              <a:rPr lang="ko-KR" altLang="en-US" sz="1400" dirty="0" smtClean="0"/>
              <a:t>를 사용할 지를 결정하고</a:t>
            </a:r>
            <a:r>
              <a:rPr lang="en-US" altLang="ko-KR" sz="1400" dirty="0" smtClean="0"/>
              <a:t>, DAO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Service</a:t>
            </a:r>
            <a:r>
              <a:rPr lang="ko-KR" altLang="en-US" sz="1400" dirty="0" smtClean="0"/>
              <a:t>에 의존성 주입을 수행하는 코드를 구현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*Controller : Assembly</a:t>
            </a:r>
            <a:r>
              <a:rPr lang="ko-KR" altLang="en-US" sz="1400" dirty="0" smtClean="0"/>
              <a:t>를 생성하고 의존성 주입 받은 </a:t>
            </a:r>
            <a:r>
              <a:rPr lang="en-US" altLang="ko-KR" sz="1400" dirty="0" smtClean="0"/>
              <a:t>Service</a:t>
            </a:r>
            <a:r>
              <a:rPr lang="ko-KR" altLang="en-US" sz="1400" dirty="0" smtClean="0"/>
              <a:t>객체를 얻어</a:t>
            </a:r>
            <a:r>
              <a:rPr lang="en-US" altLang="ko-KR" sz="1400" dirty="0" smtClean="0"/>
              <a:t>, Service</a:t>
            </a:r>
            <a:r>
              <a:rPr lang="ko-KR" altLang="en-US" sz="1400" dirty="0" smtClean="0"/>
              <a:t>객체가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제공하는 기능을 사용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621510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501</Words>
  <Application>Microsoft Office PowerPoint</Application>
  <PresentationFormat>화면 슬라이드 쇼(4:3)</PresentationFormat>
  <Paragraphs>94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28</cp:revision>
  <dcterms:created xsi:type="dcterms:W3CDTF">2023-12-04T02:34:10Z</dcterms:created>
  <dcterms:modified xsi:type="dcterms:W3CDTF">2023-12-05T00:32:54Z</dcterms:modified>
</cp:coreProperties>
</file>