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61" autoAdjust="0"/>
    <p:restoredTop sz="94660"/>
  </p:normalViewPr>
  <p:slideViewPr>
    <p:cSldViewPr>
      <p:cViewPr>
        <p:scale>
          <a:sx n="150" d="100"/>
          <a:sy n="150" d="100"/>
        </p:scale>
        <p:origin x="-8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66A7-7D5B-497E-9200-D107800AB496}" type="datetimeFigureOut">
              <a:rPr lang="ko-KR" altLang="en-US" smtClean="0"/>
              <a:pPr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1149-3009-4708-97CE-177ACF4C0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66A7-7D5B-497E-9200-D107800AB496}" type="datetimeFigureOut">
              <a:rPr lang="ko-KR" altLang="en-US" smtClean="0"/>
              <a:pPr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1149-3009-4708-97CE-177ACF4C0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66A7-7D5B-497E-9200-D107800AB496}" type="datetimeFigureOut">
              <a:rPr lang="ko-KR" altLang="en-US" smtClean="0"/>
              <a:pPr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1149-3009-4708-97CE-177ACF4C0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66A7-7D5B-497E-9200-D107800AB496}" type="datetimeFigureOut">
              <a:rPr lang="ko-KR" altLang="en-US" smtClean="0"/>
              <a:pPr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1149-3009-4708-97CE-177ACF4C0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66A7-7D5B-497E-9200-D107800AB496}" type="datetimeFigureOut">
              <a:rPr lang="ko-KR" altLang="en-US" smtClean="0"/>
              <a:pPr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1149-3009-4708-97CE-177ACF4C0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66A7-7D5B-497E-9200-D107800AB496}" type="datetimeFigureOut">
              <a:rPr lang="ko-KR" altLang="en-US" smtClean="0"/>
              <a:pPr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1149-3009-4708-97CE-177ACF4C0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66A7-7D5B-497E-9200-D107800AB496}" type="datetimeFigureOut">
              <a:rPr lang="ko-KR" altLang="en-US" smtClean="0"/>
              <a:pPr/>
              <a:t>2023-12-19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1149-3009-4708-97CE-177ACF4C0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66A7-7D5B-497E-9200-D107800AB496}" type="datetimeFigureOut">
              <a:rPr lang="ko-KR" altLang="en-US" smtClean="0"/>
              <a:pPr/>
              <a:t>2023-12-19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1149-3009-4708-97CE-177ACF4C0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66A7-7D5B-497E-9200-D107800AB496}" type="datetimeFigureOut">
              <a:rPr lang="ko-KR" altLang="en-US" smtClean="0"/>
              <a:pPr/>
              <a:t>2023-12-19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1149-3009-4708-97CE-177ACF4C0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66A7-7D5B-497E-9200-D107800AB496}" type="datetimeFigureOut">
              <a:rPr lang="ko-KR" altLang="en-US" smtClean="0"/>
              <a:pPr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1149-3009-4708-97CE-177ACF4C0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66A7-7D5B-497E-9200-D107800AB496}" type="datetimeFigureOut">
              <a:rPr lang="ko-KR" altLang="en-US" smtClean="0"/>
              <a:pPr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1149-3009-4708-97CE-177ACF4C0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66A7-7D5B-497E-9200-D107800AB496}" type="datetimeFigureOut">
              <a:rPr lang="ko-KR" altLang="en-US" smtClean="0"/>
              <a:pPr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1149-3009-4708-97CE-177ACF4C0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8783174" cy="726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DevOps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개발</a:t>
            </a:r>
            <a:r>
              <a:rPr lang="en-US" altLang="ko-KR" sz="1600" dirty="0" smtClean="0"/>
              <a:t>(Development)</a:t>
            </a:r>
            <a:r>
              <a:rPr lang="ko-KR" altLang="en-US" sz="1600" dirty="0" smtClean="0"/>
              <a:t>과 운영</a:t>
            </a:r>
            <a:r>
              <a:rPr lang="en-US" altLang="ko-KR" sz="1600" dirty="0" smtClean="0"/>
              <a:t>(Operations)</a:t>
            </a:r>
            <a:r>
              <a:rPr lang="ko-KR" altLang="en-US" sz="1600" dirty="0" smtClean="0"/>
              <a:t>이 합쳐진 방법론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개발과 운영이 가지는 간극을 줄이기 위해서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테크산업에서</a:t>
            </a:r>
            <a:r>
              <a:rPr lang="ko-KR" altLang="en-US" sz="1600" dirty="0" smtClean="0"/>
              <a:t> 떠오르는 </a:t>
            </a:r>
            <a:r>
              <a:rPr lang="en-US" altLang="ko-KR" sz="1600" dirty="0" smtClean="0"/>
              <a:t>ABCD(AI, Block-chain, Cloud, Data) </a:t>
            </a:r>
            <a:r>
              <a:rPr lang="ko-KR" altLang="en-US" sz="1600" dirty="0" smtClean="0"/>
              <a:t>중 하나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클라우드</a:t>
            </a:r>
            <a:r>
              <a:rPr lang="ko-KR" altLang="en-US" sz="1600" dirty="0" smtClean="0"/>
              <a:t> 사업 성장과 대규모 글로벌 서비스에 필요한 </a:t>
            </a:r>
            <a:r>
              <a:rPr lang="ko-KR" altLang="en-US" sz="1600" dirty="0" err="1" smtClean="0"/>
              <a:t>무중단</a:t>
            </a:r>
            <a:r>
              <a:rPr lang="ko-KR" altLang="en-US" sz="1600" dirty="0" smtClean="0"/>
              <a:t> 서비스 설계에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필요성 증가로 대두됨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*</a:t>
            </a:r>
            <a:r>
              <a:rPr lang="ko-KR" altLang="en-US" sz="1600" dirty="0" smtClean="0"/>
              <a:t>중요성이 커지는 이유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서비스는 개발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테스트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배포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안정화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운영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 과정을 거친다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smtClean="0"/>
              <a:t>개발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요구사항에 부합되는 항목을 만든다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smtClean="0"/>
              <a:t>배포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개발된 항목을 </a:t>
            </a:r>
            <a:r>
              <a:rPr lang="ko-KR" altLang="en-US" sz="1600" dirty="0" smtClean="0"/>
              <a:t>서비스하기 위해 </a:t>
            </a:r>
            <a:r>
              <a:rPr lang="ko-KR" altLang="en-US" sz="1600" dirty="0"/>
              <a:t>뽑</a:t>
            </a:r>
            <a:r>
              <a:rPr lang="ko-KR" altLang="en-US" sz="1600" dirty="0" smtClean="0"/>
              <a:t>아내는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smtClean="0"/>
              <a:t>운영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서비스가 지속 가능하도록 관리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*</a:t>
            </a:r>
            <a:r>
              <a:rPr lang="ko-KR" altLang="en-US" sz="1600" dirty="0" smtClean="0"/>
              <a:t>각 항목에 달성과제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</a:t>
            </a:r>
            <a:r>
              <a:rPr lang="ko-KR" altLang="en-US" sz="1600" dirty="0" smtClean="0"/>
              <a:t>개발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필요한 기능을 계속 만들어내고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테스트 수행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-</a:t>
            </a:r>
            <a:r>
              <a:rPr lang="ko-KR" altLang="en-US" sz="1600" dirty="0" smtClean="0"/>
              <a:t>배포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서비스가 실행될 환경인 인프라를 </a:t>
            </a:r>
            <a:r>
              <a:rPr lang="ko-KR" altLang="en-US" sz="1600" dirty="0" err="1" smtClean="0"/>
              <a:t>구축해야한다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</a:t>
            </a:r>
            <a:r>
              <a:rPr lang="ko-KR" altLang="en-US" sz="1600" dirty="0" smtClean="0"/>
              <a:t>운영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사용자들과 시스템에 대한 피드백을 확보하고 분석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유지보수 진행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*</a:t>
            </a:r>
            <a:r>
              <a:rPr lang="ko-KR" altLang="en-US" sz="1600" dirty="0" smtClean="0"/>
              <a:t>문제점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개발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단계의 누락 또는 작업 순서가 바뀌는 휴먼에러가 발생할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</a:t>
            </a:r>
            <a:r>
              <a:rPr lang="ko-KR" altLang="en-US" sz="1600" dirty="0" smtClean="0"/>
              <a:t>배포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인프라 유지의 비용문제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서버에 배포할 때 서버장비의 예측을 잘못하면 비용증가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</a:t>
            </a:r>
            <a:r>
              <a:rPr lang="ko-KR" altLang="en-US" sz="1600" dirty="0" smtClean="0"/>
              <a:t>운영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데이터의 관리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서비스 중단상황에 대한 대처가 필요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*</a:t>
            </a:r>
            <a:r>
              <a:rPr lang="ko-KR" altLang="en-US" sz="1600" dirty="0" smtClean="0"/>
              <a:t>해결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위의 문제는 대부분 유기적으로 이어져있음으로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DevOps</a:t>
            </a:r>
            <a:r>
              <a:rPr lang="ko-KR" altLang="en-US" sz="1600" dirty="0" smtClean="0"/>
              <a:t>를 문제해결의 솔루션으로 활용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-</a:t>
            </a:r>
            <a:r>
              <a:rPr lang="ko-KR" altLang="en-US" sz="1600" dirty="0" smtClean="0"/>
              <a:t>개발 </a:t>
            </a:r>
            <a:r>
              <a:rPr lang="en-US" altLang="ko-KR" sz="1600" dirty="0" smtClean="0"/>
              <a:t>: CI/CD(Continuous Integration/ Continuous Delivery ) </a:t>
            </a:r>
            <a:r>
              <a:rPr lang="ko-KR" altLang="en-US" sz="1600" dirty="0" smtClean="0"/>
              <a:t>파이프라인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자동화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-</a:t>
            </a:r>
            <a:r>
              <a:rPr lang="ko-KR" altLang="en-US" sz="1600" dirty="0" smtClean="0"/>
              <a:t>배포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탄력적인 인프라 설계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운영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데이터 모니터링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무중단</a:t>
            </a:r>
            <a:r>
              <a:rPr lang="ko-KR" altLang="en-US" sz="1600" dirty="0" smtClean="0"/>
              <a:t> 서비스</a:t>
            </a:r>
            <a:r>
              <a:rPr lang="en-US" altLang="ko-KR" sz="1600" dirty="0" smtClean="0"/>
              <a:t>   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287277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의 기본 생명주기 </a:t>
            </a:r>
            <a:endParaRPr lang="en-US" altLang="ko-KR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생성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실행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종료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</a:p>
          <a:p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71472" y="857232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596" y="857232"/>
            <a:ext cx="17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묶어서 실행으로 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364333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화살표 연결선 9"/>
          <p:cNvCxnSpPr/>
          <p:nvPr/>
        </p:nvCxnSpPr>
        <p:spPr>
          <a:xfrm rot="10800000" flipV="1">
            <a:off x="2928926" y="1000108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>
            <a:off x="3000364" y="1142984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2821769" y="1178703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5400000">
            <a:off x="2786050" y="1285860"/>
            <a:ext cx="92869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57554" y="785794"/>
            <a:ext cx="3802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일반적인 </a:t>
            </a:r>
            <a:r>
              <a:rPr lang="en-US" altLang="ko-KR" sz="1400" dirty="0" smtClean="0"/>
              <a:t>command</a:t>
            </a:r>
            <a:r>
              <a:rPr lang="ko-KR" altLang="en-US" sz="1400" dirty="0" smtClean="0"/>
              <a:t>는 한번 실행후 종료한다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643182"/>
            <a:ext cx="4000528" cy="1338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직선 화살표 연결선 19"/>
          <p:cNvCxnSpPr/>
          <p:nvPr/>
        </p:nvCxnSpPr>
        <p:spPr>
          <a:xfrm rot="10800000" flipV="1">
            <a:off x="3500430" y="2143116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3372" y="1928802"/>
            <a:ext cx="34147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bash</a:t>
            </a:r>
            <a:r>
              <a:rPr lang="ko-KR" altLang="en-US" sz="1400" dirty="0" smtClean="0"/>
              <a:t>는 한번 실행 후 종료 되지 않는다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exit</a:t>
            </a:r>
            <a:r>
              <a:rPr lang="ko-KR" altLang="en-US" sz="1400" dirty="0" smtClean="0"/>
              <a:t>이 명시적으로 입력되기를 기다리는 </a:t>
            </a:r>
            <a:endParaRPr lang="en-US" altLang="ko-KR" sz="1400" dirty="0" smtClean="0"/>
          </a:p>
          <a:p>
            <a:r>
              <a:rPr lang="ko-KR" altLang="en-US" sz="1400" dirty="0" smtClean="0"/>
              <a:t>특수한 </a:t>
            </a:r>
            <a:r>
              <a:rPr lang="en-US" altLang="ko-KR" sz="1400" dirty="0" smtClean="0"/>
              <a:t>command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034" y="4214818"/>
            <a:ext cx="57090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생성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run –it </a:t>
            </a:r>
            <a:r>
              <a:rPr lang="ko-KR" altLang="en-US" sz="1400" dirty="0" err="1" smtClean="0"/>
              <a:t>이미지명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버전 </a:t>
            </a:r>
            <a:r>
              <a:rPr lang="en-US" altLang="ko-KR" sz="1400" dirty="0" smtClean="0"/>
              <a:t>bash   </a:t>
            </a:r>
          </a:p>
          <a:p>
            <a:r>
              <a:rPr lang="en-US" altLang="ko-KR" sz="1400" dirty="0" smtClean="0"/>
              <a:t>2.</a:t>
            </a:r>
            <a:r>
              <a:rPr lang="ko-KR" altLang="en-US" sz="1400" dirty="0" err="1" smtClean="0"/>
              <a:t>쉘을</a:t>
            </a:r>
            <a:r>
              <a:rPr lang="ko-KR" altLang="en-US" sz="1400" dirty="0" smtClean="0"/>
              <a:t> 하나 더 띄워서 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ps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종료 </a:t>
            </a:r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stop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컨테이너아이디 또는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kill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컨테이너아이디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143512"/>
            <a:ext cx="792961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자유형 23"/>
          <p:cNvSpPr/>
          <p:nvPr/>
        </p:nvSpPr>
        <p:spPr>
          <a:xfrm>
            <a:off x="2028825" y="5010150"/>
            <a:ext cx="3733800" cy="376238"/>
          </a:xfrm>
          <a:custGeom>
            <a:avLst/>
            <a:gdLst>
              <a:gd name="connsiteX0" fmla="*/ 3733800 w 3733800"/>
              <a:gd name="connsiteY0" fmla="*/ 209550 h 376238"/>
              <a:gd name="connsiteX1" fmla="*/ 3676650 w 3733800"/>
              <a:gd name="connsiteY1" fmla="*/ 195263 h 376238"/>
              <a:gd name="connsiteX2" fmla="*/ 3638550 w 3733800"/>
              <a:gd name="connsiteY2" fmla="*/ 185738 h 376238"/>
              <a:gd name="connsiteX3" fmla="*/ 3619500 w 3733800"/>
              <a:gd name="connsiteY3" fmla="*/ 176213 h 376238"/>
              <a:gd name="connsiteX4" fmla="*/ 3590925 w 3733800"/>
              <a:gd name="connsiteY4" fmla="*/ 171450 h 376238"/>
              <a:gd name="connsiteX5" fmla="*/ 3567113 w 3733800"/>
              <a:gd name="connsiteY5" fmla="*/ 166688 h 376238"/>
              <a:gd name="connsiteX6" fmla="*/ 3552825 w 3733800"/>
              <a:gd name="connsiteY6" fmla="*/ 157163 h 376238"/>
              <a:gd name="connsiteX7" fmla="*/ 3495675 w 3733800"/>
              <a:gd name="connsiteY7" fmla="*/ 147638 h 376238"/>
              <a:gd name="connsiteX8" fmla="*/ 3467100 w 3733800"/>
              <a:gd name="connsiteY8" fmla="*/ 138113 h 376238"/>
              <a:gd name="connsiteX9" fmla="*/ 3438525 w 3733800"/>
              <a:gd name="connsiteY9" fmla="*/ 133350 h 376238"/>
              <a:gd name="connsiteX10" fmla="*/ 3414713 w 3733800"/>
              <a:gd name="connsiteY10" fmla="*/ 128588 h 376238"/>
              <a:gd name="connsiteX11" fmla="*/ 3395663 w 3733800"/>
              <a:gd name="connsiteY11" fmla="*/ 119063 h 376238"/>
              <a:gd name="connsiteX12" fmla="*/ 3371850 w 3733800"/>
              <a:gd name="connsiteY12" fmla="*/ 114300 h 376238"/>
              <a:gd name="connsiteX13" fmla="*/ 3352800 w 3733800"/>
              <a:gd name="connsiteY13" fmla="*/ 109538 h 376238"/>
              <a:gd name="connsiteX14" fmla="*/ 3328988 w 3733800"/>
              <a:gd name="connsiteY14" fmla="*/ 100013 h 376238"/>
              <a:gd name="connsiteX15" fmla="*/ 3309938 w 3733800"/>
              <a:gd name="connsiteY15" fmla="*/ 95250 h 376238"/>
              <a:gd name="connsiteX16" fmla="*/ 3267075 w 3733800"/>
              <a:gd name="connsiteY16" fmla="*/ 85725 h 376238"/>
              <a:gd name="connsiteX17" fmla="*/ 3252788 w 3733800"/>
              <a:gd name="connsiteY17" fmla="*/ 80963 h 376238"/>
              <a:gd name="connsiteX18" fmla="*/ 3214688 w 3733800"/>
              <a:gd name="connsiteY18" fmla="*/ 76200 h 376238"/>
              <a:gd name="connsiteX19" fmla="*/ 3062288 w 3733800"/>
              <a:gd name="connsiteY19" fmla="*/ 57150 h 376238"/>
              <a:gd name="connsiteX20" fmla="*/ 3038475 w 3733800"/>
              <a:gd name="connsiteY20" fmla="*/ 52388 h 376238"/>
              <a:gd name="connsiteX21" fmla="*/ 3005138 w 3733800"/>
              <a:gd name="connsiteY21" fmla="*/ 47625 h 376238"/>
              <a:gd name="connsiteX22" fmla="*/ 2971800 w 3733800"/>
              <a:gd name="connsiteY22" fmla="*/ 38100 h 376238"/>
              <a:gd name="connsiteX23" fmla="*/ 2905125 w 3733800"/>
              <a:gd name="connsiteY23" fmla="*/ 33338 h 376238"/>
              <a:gd name="connsiteX24" fmla="*/ 2843213 w 3733800"/>
              <a:gd name="connsiteY24" fmla="*/ 23813 h 376238"/>
              <a:gd name="connsiteX25" fmla="*/ 2643188 w 3733800"/>
              <a:gd name="connsiteY25" fmla="*/ 14288 h 376238"/>
              <a:gd name="connsiteX26" fmla="*/ 2490788 w 3733800"/>
              <a:gd name="connsiteY26" fmla="*/ 4763 h 376238"/>
              <a:gd name="connsiteX27" fmla="*/ 2457450 w 3733800"/>
              <a:gd name="connsiteY27" fmla="*/ 0 h 376238"/>
              <a:gd name="connsiteX28" fmla="*/ 1509713 w 3733800"/>
              <a:gd name="connsiteY28" fmla="*/ 4763 h 376238"/>
              <a:gd name="connsiteX29" fmla="*/ 1490663 w 3733800"/>
              <a:gd name="connsiteY29" fmla="*/ 9525 h 376238"/>
              <a:gd name="connsiteX30" fmla="*/ 1457325 w 3733800"/>
              <a:gd name="connsiteY30" fmla="*/ 19050 h 376238"/>
              <a:gd name="connsiteX31" fmla="*/ 1443038 w 3733800"/>
              <a:gd name="connsiteY31" fmla="*/ 28575 h 376238"/>
              <a:gd name="connsiteX32" fmla="*/ 1419225 w 3733800"/>
              <a:gd name="connsiteY32" fmla="*/ 33338 h 376238"/>
              <a:gd name="connsiteX33" fmla="*/ 1371600 w 3733800"/>
              <a:gd name="connsiteY33" fmla="*/ 47625 h 376238"/>
              <a:gd name="connsiteX34" fmla="*/ 1352550 w 3733800"/>
              <a:gd name="connsiteY34" fmla="*/ 57150 h 376238"/>
              <a:gd name="connsiteX35" fmla="*/ 1323975 w 3733800"/>
              <a:gd name="connsiteY35" fmla="*/ 66675 h 376238"/>
              <a:gd name="connsiteX36" fmla="*/ 1295400 w 3733800"/>
              <a:gd name="connsiteY36" fmla="*/ 80963 h 376238"/>
              <a:gd name="connsiteX37" fmla="*/ 1281113 w 3733800"/>
              <a:gd name="connsiteY37" fmla="*/ 90488 h 376238"/>
              <a:gd name="connsiteX38" fmla="*/ 1243013 w 3733800"/>
              <a:gd name="connsiteY38" fmla="*/ 100013 h 376238"/>
              <a:gd name="connsiteX39" fmla="*/ 1223963 w 3733800"/>
              <a:gd name="connsiteY39" fmla="*/ 109538 h 376238"/>
              <a:gd name="connsiteX40" fmla="*/ 1204913 w 3733800"/>
              <a:gd name="connsiteY40" fmla="*/ 114300 h 376238"/>
              <a:gd name="connsiteX41" fmla="*/ 1176338 w 3733800"/>
              <a:gd name="connsiteY41" fmla="*/ 123825 h 376238"/>
              <a:gd name="connsiteX42" fmla="*/ 1147763 w 3733800"/>
              <a:gd name="connsiteY42" fmla="*/ 138113 h 376238"/>
              <a:gd name="connsiteX43" fmla="*/ 1133475 w 3733800"/>
              <a:gd name="connsiteY43" fmla="*/ 147638 h 376238"/>
              <a:gd name="connsiteX44" fmla="*/ 1100138 w 3733800"/>
              <a:gd name="connsiteY44" fmla="*/ 161925 h 376238"/>
              <a:gd name="connsiteX45" fmla="*/ 1085850 w 3733800"/>
              <a:gd name="connsiteY45" fmla="*/ 171450 h 376238"/>
              <a:gd name="connsiteX46" fmla="*/ 1071563 w 3733800"/>
              <a:gd name="connsiteY46" fmla="*/ 176213 h 376238"/>
              <a:gd name="connsiteX47" fmla="*/ 838200 w 3733800"/>
              <a:gd name="connsiteY47" fmla="*/ 180975 h 376238"/>
              <a:gd name="connsiteX48" fmla="*/ 809625 w 3733800"/>
              <a:gd name="connsiteY48" fmla="*/ 185738 h 376238"/>
              <a:gd name="connsiteX49" fmla="*/ 771525 w 3733800"/>
              <a:gd name="connsiteY49" fmla="*/ 190500 h 376238"/>
              <a:gd name="connsiteX50" fmla="*/ 695325 w 3733800"/>
              <a:gd name="connsiteY50" fmla="*/ 204788 h 376238"/>
              <a:gd name="connsiteX51" fmla="*/ 666750 w 3733800"/>
              <a:gd name="connsiteY51" fmla="*/ 214313 h 376238"/>
              <a:gd name="connsiteX52" fmla="*/ 638175 w 3733800"/>
              <a:gd name="connsiteY52" fmla="*/ 223838 h 376238"/>
              <a:gd name="connsiteX53" fmla="*/ 614363 w 3733800"/>
              <a:gd name="connsiteY53" fmla="*/ 228600 h 376238"/>
              <a:gd name="connsiteX54" fmla="*/ 566738 w 3733800"/>
              <a:gd name="connsiteY54" fmla="*/ 238125 h 376238"/>
              <a:gd name="connsiteX55" fmla="*/ 552450 w 3733800"/>
              <a:gd name="connsiteY55" fmla="*/ 242888 h 376238"/>
              <a:gd name="connsiteX56" fmla="*/ 514350 w 3733800"/>
              <a:gd name="connsiteY56" fmla="*/ 252413 h 376238"/>
              <a:gd name="connsiteX57" fmla="*/ 476250 w 3733800"/>
              <a:gd name="connsiteY57" fmla="*/ 261938 h 376238"/>
              <a:gd name="connsiteX58" fmla="*/ 428625 w 3733800"/>
              <a:gd name="connsiteY58" fmla="*/ 276225 h 376238"/>
              <a:gd name="connsiteX59" fmla="*/ 381000 w 3733800"/>
              <a:gd name="connsiteY59" fmla="*/ 290513 h 376238"/>
              <a:gd name="connsiteX60" fmla="*/ 357188 w 3733800"/>
              <a:gd name="connsiteY60" fmla="*/ 300038 h 376238"/>
              <a:gd name="connsiteX61" fmla="*/ 323850 w 3733800"/>
              <a:gd name="connsiteY61" fmla="*/ 309563 h 376238"/>
              <a:gd name="connsiteX62" fmla="*/ 290513 w 3733800"/>
              <a:gd name="connsiteY62" fmla="*/ 319088 h 376238"/>
              <a:gd name="connsiteX63" fmla="*/ 276225 w 3733800"/>
              <a:gd name="connsiteY63" fmla="*/ 328613 h 376238"/>
              <a:gd name="connsiteX64" fmla="*/ 247650 w 3733800"/>
              <a:gd name="connsiteY64" fmla="*/ 338138 h 376238"/>
              <a:gd name="connsiteX65" fmla="*/ 233363 w 3733800"/>
              <a:gd name="connsiteY65" fmla="*/ 347663 h 376238"/>
              <a:gd name="connsiteX66" fmla="*/ 214313 w 3733800"/>
              <a:gd name="connsiteY66" fmla="*/ 352425 h 376238"/>
              <a:gd name="connsiteX67" fmla="*/ 180975 w 3733800"/>
              <a:gd name="connsiteY67" fmla="*/ 361950 h 376238"/>
              <a:gd name="connsiteX68" fmla="*/ 152400 w 3733800"/>
              <a:gd name="connsiteY68" fmla="*/ 366713 h 376238"/>
              <a:gd name="connsiteX69" fmla="*/ 119063 w 3733800"/>
              <a:gd name="connsiteY69" fmla="*/ 376238 h 376238"/>
              <a:gd name="connsiteX70" fmla="*/ 0 w 3733800"/>
              <a:gd name="connsiteY70" fmla="*/ 371475 h 37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733800" h="376238">
                <a:moveTo>
                  <a:pt x="3733800" y="209550"/>
                </a:moveTo>
                <a:cubicBezTo>
                  <a:pt x="3714750" y="204788"/>
                  <a:pt x="3695278" y="201473"/>
                  <a:pt x="3676650" y="195263"/>
                </a:cubicBezTo>
                <a:cubicBezTo>
                  <a:pt x="3654684" y="187940"/>
                  <a:pt x="3667286" y="191484"/>
                  <a:pt x="3638550" y="185738"/>
                </a:cubicBezTo>
                <a:cubicBezTo>
                  <a:pt x="3632200" y="182563"/>
                  <a:pt x="3626300" y="178253"/>
                  <a:pt x="3619500" y="176213"/>
                </a:cubicBezTo>
                <a:cubicBezTo>
                  <a:pt x="3610251" y="173438"/>
                  <a:pt x="3600426" y="173177"/>
                  <a:pt x="3590925" y="171450"/>
                </a:cubicBezTo>
                <a:cubicBezTo>
                  <a:pt x="3582961" y="170002"/>
                  <a:pt x="3575050" y="168275"/>
                  <a:pt x="3567113" y="166688"/>
                </a:cubicBezTo>
                <a:cubicBezTo>
                  <a:pt x="3562350" y="163513"/>
                  <a:pt x="3558356" y="158638"/>
                  <a:pt x="3552825" y="157163"/>
                </a:cubicBezTo>
                <a:cubicBezTo>
                  <a:pt x="3534164" y="152187"/>
                  <a:pt x="3495675" y="147638"/>
                  <a:pt x="3495675" y="147638"/>
                </a:cubicBezTo>
                <a:cubicBezTo>
                  <a:pt x="3486150" y="144463"/>
                  <a:pt x="3476840" y="140548"/>
                  <a:pt x="3467100" y="138113"/>
                </a:cubicBezTo>
                <a:cubicBezTo>
                  <a:pt x="3457732" y="135771"/>
                  <a:pt x="3448026" y="135077"/>
                  <a:pt x="3438525" y="133350"/>
                </a:cubicBezTo>
                <a:cubicBezTo>
                  <a:pt x="3430561" y="131902"/>
                  <a:pt x="3422650" y="130175"/>
                  <a:pt x="3414713" y="128588"/>
                </a:cubicBezTo>
                <a:cubicBezTo>
                  <a:pt x="3408363" y="125413"/>
                  <a:pt x="3402398" y="121308"/>
                  <a:pt x="3395663" y="119063"/>
                </a:cubicBezTo>
                <a:cubicBezTo>
                  <a:pt x="3387984" y="116503"/>
                  <a:pt x="3379752" y="116056"/>
                  <a:pt x="3371850" y="114300"/>
                </a:cubicBezTo>
                <a:cubicBezTo>
                  <a:pt x="3365460" y="112880"/>
                  <a:pt x="3359010" y="111608"/>
                  <a:pt x="3352800" y="109538"/>
                </a:cubicBezTo>
                <a:cubicBezTo>
                  <a:pt x="3344690" y="106835"/>
                  <a:pt x="3337098" y="102716"/>
                  <a:pt x="3328988" y="100013"/>
                </a:cubicBezTo>
                <a:cubicBezTo>
                  <a:pt x="3322778" y="97943"/>
                  <a:pt x="3316316" y="96722"/>
                  <a:pt x="3309938" y="95250"/>
                </a:cubicBezTo>
                <a:cubicBezTo>
                  <a:pt x="3295677" y="91959"/>
                  <a:pt x="3281274" y="89275"/>
                  <a:pt x="3267075" y="85725"/>
                </a:cubicBezTo>
                <a:cubicBezTo>
                  <a:pt x="3262205" y="84508"/>
                  <a:pt x="3257727" y="81861"/>
                  <a:pt x="3252788" y="80963"/>
                </a:cubicBezTo>
                <a:cubicBezTo>
                  <a:pt x="3240196" y="78673"/>
                  <a:pt x="3227349" y="78076"/>
                  <a:pt x="3214688" y="76200"/>
                </a:cubicBezTo>
                <a:cubicBezTo>
                  <a:pt x="3088582" y="57518"/>
                  <a:pt x="3164931" y="65047"/>
                  <a:pt x="3062288" y="57150"/>
                </a:cubicBezTo>
                <a:cubicBezTo>
                  <a:pt x="3054350" y="55563"/>
                  <a:pt x="3046460" y="53719"/>
                  <a:pt x="3038475" y="52388"/>
                </a:cubicBezTo>
                <a:cubicBezTo>
                  <a:pt x="3027403" y="50543"/>
                  <a:pt x="3016114" y="49977"/>
                  <a:pt x="3005138" y="47625"/>
                </a:cubicBezTo>
                <a:cubicBezTo>
                  <a:pt x="2993837" y="45203"/>
                  <a:pt x="2983241" y="39734"/>
                  <a:pt x="2971800" y="38100"/>
                </a:cubicBezTo>
                <a:cubicBezTo>
                  <a:pt x="2949742" y="34949"/>
                  <a:pt x="2927350" y="34925"/>
                  <a:pt x="2905125" y="33338"/>
                </a:cubicBezTo>
                <a:cubicBezTo>
                  <a:pt x="2871017" y="24810"/>
                  <a:pt x="2895022" y="29908"/>
                  <a:pt x="2843213" y="23813"/>
                </a:cubicBezTo>
                <a:cubicBezTo>
                  <a:pt x="2743879" y="12127"/>
                  <a:pt x="2850193" y="20376"/>
                  <a:pt x="2643188" y="14288"/>
                </a:cubicBezTo>
                <a:cubicBezTo>
                  <a:pt x="2573335" y="316"/>
                  <a:pt x="2648557" y="14044"/>
                  <a:pt x="2490788" y="4763"/>
                </a:cubicBezTo>
                <a:cubicBezTo>
                  <a:pt x="2479582" y="4104"/>
                  <a:pt x="2468563" y="1588"/>
                  <a:pt x="2457450" y="0"/>
                </a:cubicBezTo>
                <a:lnTo>
                  <a:pt x="1509713" y="4763"/>
                </a:lnTo>
                <a:cubicBezTo>
                  <a:pt x="1503168" y="4827"/>
                  <a:pt x="1496957" y="7727"/>
                  <a:pt x="1490663" y="9525"/>
                </a:cubicBezTo>
                <a:cubicBezTo>
                  <a:pt x="1442837" y="23189"/>
                  <a:pt x="1516876" y="4164"/>
                  <a:pt x="1457325" y="19050"/>
                </a:cubicBezTo>
                <a:cubicBezTo>
                  <a:pt x="1452563" y="22225"/>
                  <a:pt x="1448397" y="26565"/>
                  <a:pt x="1443038" y="28575"/>
                </a:cubicBezTo>
                <a:cubicBezTo>
                  <a:pt x="1435459" y="31417"/>
                  <a:pt x="1427127" y="31582"/>
                  <a:pt x="1419225" y="33338"/>
                </a:cubicBezTo>
                <a:cubicBezTo>
                  <a:pt x="1406917" y="36073"/>
                  <a:pt x="1381102" y="42874"/>
                  <a:pt x="1371600" y="47625"/>
                </a:cubicBezTo>
                <a:cubicBezTo>
                  <a:pt x="1365250" y="50800"/>
                  <a:pt x="1359142" y="54513"/>
                  <a:pt x="1352550" y="57150"/>
                </a:cubicBezTo>
                <a:cubicBezTo>
                  <a:pt x="1343228" y="60879"/>
                  <a:pt x="1323975" y="66675"/>
                  <a:pt x="1323975" y="66675"/>
                </a:cubicBezTo>
                <a:cubicBezTo>
                  <a:pt x="1283032" y="93971"/>
                  <a:pt x="1334834" y="61245"/>
                  <a:pt x="1295400" y="80963"/>
                </a:cubicBezTo>
                <a:cubicBezTo>
                  <a:pt x="1290281" y="83523"/>
                  <a:pt x="1286492" y="88532"/>
                  <a:pt x="1281113" y="90488"/>
                </a:cubicBezTo>
                <a:cubicBezTo>
                  <a:pt x="1268810" y="94962"/>
                  <a:pt x="1254722" y="94159"/>
                  <a:pt x="1243013" y="100013"/>
                </a:cubicBezTo>
                <a:cubicBezTo>
                  <a:pt x="1236663" y="103188"/>
                  <a:pt x="1230611" y="107045"/>
                  <a:pt x="1223963" y="109538"/>
                </a:cubicBezTo>
                <a:cubicBezTo>
                  <a:pt x="1217834" y="111836"/>
                  <a:pt x="1211182" y="112419"/>
                  <a:pt x="1204913" y="114300"/>
                </a:cubicBezTo>
                <a:cubicBezTo>
                  <a:pt x="1195296" y="117185"/>
                  <a:pt x="1176338" y="123825"/>
                  <a:pt x="1176338" y="123825"/>
                </a:cubicBezTo>
                <a:cubicBezTo>
                  <a:pt x="1135389" y="151123"/>
                  <a:pt x="1187199" y="118394"/>
                  <a:pt x="1147763" y="138113"/>
                </a:cubicBezTo>
                <a:cubicBezTo>
                  <a:pt x="1142643" y="140673"/>
                  <a:pt x="1138445" y="144798"/>
                  <a:pt x="1133475" y="147638"/>
                </a:cubicBezTo>
                <a:cubicBezTo>
                  <a:pt x="1116996" y="157055"/>
                  <a:pt x="1116168" y="156582"/>
                  <a:pt x="1100138" y="161925"/>
                </a:cubicBezTo>
                <a:cubicBezTo>
                  <a:pt x="1095375" y="165100"/>
                  <a:pt x="1090970" y="168890"/>
                  <a:pt x="1085850" y="171450"/>
                </a:cubicBezTo>
                <a:cubicBezTo>
                  <a:pt x="1081360" y="173695"/>
                  <a:pt x="1076579" y="176020"/>
                  <a:pt x="1071563" y="176213"/>
                </a:cubicBezTo>
                <a:cubicBezTo>
                  <a:pt x="993817" y="179203"/>
                  <a:pt x="915988" y="179388"/>
                  <a:pt x="838200" y="180975"/>
                </a:cubicBezTo>
                <a:cubicBezTo>
                  <a:pt x="828675" y="182563"/>
                  <a:pt x="819184" y="184372"/>
                  <a:pt x="809625" y="185738"/>
                </a:cubicBezTo>
                <a:cubicBezTo>
                  <a:pt x="796955" y="187548"/>
                  <a:pt x="784105" y="188141"/>
                  <a:pt x="771525" y="190500"/>
                </a:cubicBezTo>
                <a:cubicBezTo>
                  <a:pt x="670470" y="209447"/>
                  <a:pt x="795825" y="192224"/>
                  <a:pt x="695325" y="204788"/>
                </a:cubicBezTo>
                <a:lnTo>
                  <a:pt x="666750" y="214313"/>
                </a:lnTo>
                <a:cubicBezTo>
                  <a:pt x="657225" y="217488"/>
                  <a:pt x="648020" y="221869"/>
                  <a:pt x="638175" y="223838"/>
                </a:cubicBezTo>
                <a:lnTo>
                  <a:pt x="614363" y="228600"/>
                </a:lnTo>
                <a:cubicBezTo>
                  <a:pt x="588649" y="233275"/>
                  <a:pt x="588840" y="231810"/>
                  <a:pt x="566738" y="238125"/>
                </a:cubicBezTo>
                <a:cubicBezTo>
                  <a:pt x="561911" y="239504"/>
                  <a:pt x="557293" y="241567"/>
                  <a:pt x="552450" y="242888"/>
                </a:cubicBezTo>
                <a:cubicBezTo>
                  <a:pt x="539820" y="246333"/>
                  <a:pt x="527050" y="249238"/>
                  <a:pt x="514350" y="252413"/>
                </a:cubicBezTo>
                <a:cubicBezTo>
                  <a:pt x="514341" y="252415"/>
                  <a:pt x="476259" y="261934"/>
                  <a:pt x="476250" y="261938"/>
                </a:cubicBezTo>
                <a:cubicBezTo>
                  <a:pt x="444922" y="274469"/>
                  <a:pt x="460821" y="269787"/>
                  <a:pt x="428625" y="276225"/>
                </a:cubicBezTo>
                <a:cubicBezTo>
                  <a:pt x="399884" y="295386"/>
                  <a:pt x="430033" y="278254"/>
                  <a:pt x="381000" y="290513"/>
                </a:cubicBezTo>
                <a:cubicBezTo>
                  <a:pt x="372706" y="292586"/>
                  <a:pt x="365193" y="297036"/>
                  <a:pt x="357188" y="300038"/>
                </a:cubicBezTo>
                <a:cubicBezTo>
                  <a:pt x="338930" y="306884"/>
                  <a:pt x="344850" y="303563"/>
                  <a:pt x="323850" y="309563"/>
                </a:cubicBezTo>
                <a:cubicBezTo>
                  <a:pt x="276024" y="323228"/>
                  <a:pt x="350068" y="304198"/>
                  <a:pt x="290513" y="319088"/>
                </a:cubicBezTo>
                <a:cubicBezTo>
                  <a:pt x="285750" y="322263"/>
                  <a:pt x="281456" y="326288"/>
                  <a:pt x="276225" y="328613"/>
                </a:cubicBezTo>
                <a:cubicBezTo>
                  <a:pt x="267050" y="332691"/>
                  <a:pt x="256004" y="332569"/>
                  <a:pt x="247650" y="338138"/>
                </a:cubicBezTo>
                <a:cubicBezTo>
                  <a:pt x="242888" y="341313"/>
                  <a:pt x="238624" y="345408"/>
                  <a:pt x="233363" y="347663"/>
                </a:cubicBezTo>
                <a:cubicBezTo>
                  <a:pt x="227347" y="350241"/>
                  <a:pt x="220607" y="350627"/>
                  <a:pt x="214313" y="352425"/>
                </a:cubicBezTo>
                <a:cubicBezTo>
                  <a:pt x="193118" y="358481"/>
                  <a:pt x="205805" y="356984"/>
                  <a:pt x="180975" y="361950"/>
                </a:cubicBezTo>
                <a:cubicBezTo>
                  <a:pt x="171506" y="363844"/>
                  <a:pt x="161869" y="364819"/>
                  <a:pt x="152400" y="366713"/>
                </a:cubicBezTo>
                <a:cubicBezTo>
                  <a:pt x="137442" y="369705"/>
                  <a:pt x="132686" y="371696"/>
                  <a:pt x="119063" y="376238"/>
                </a:cubicBezTo>
                <a:cubicBezTo>
                  <a:pt x="19063" y="370974"/>
                  <a:pt x="58779" y="371475"/>
                  <a:pt x="0" y="37147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1700213" y="5448300"/>
            <a:ext cx="3648075" cy="733425"/>
          </a:xfrm>
          <a:custGeom>
            <a:avLst/>
            <a:gdLst>
              <a:gd name="connsiteX0" fmla="*/ 3648075 w 3648075"/>
              <a:gd name="connsiteY0" fmla="*/ 733425 h 733425"/>
              <a:gd name="connsiteX1" fmla="*/ 3643312 w 3648075"/>
              <a:gd name="connsiteY1" fmla="*/ 714375 h 733425"/>
              <a:gd name="connsiteX2" fmla="*/ 3614737 w 3648075"/>
              <a:gd name="connsiteY2" fmla="*/ 681038 h 733425"/>
              <a:gd name="connsiteX3" fmla="*/ 3609975 w 3648075"/>
              <a:gd name="connsiteY3" fmla="*/ 666750 h 733425"/>
              <a:gd name="connsiteX4" fmla="*/ 3595687 w 3648075"/>
              <a:gd name="connsiteY4" fmla="*/ 661988 h 733425"/>
              <a:gd name="connsiteX5" fmla="*/ 3576637 w 3648075"/>
              <a:gd name="connsiteY5" fmla="*/ 647700 h 733425"/>
              <a:gd name="connsiteX6" fmla="*/ 3562350 w 3648075"/>
              <a:gd name="connsiteY6" fmla="*/ 638175 h 733425"/>
              <a:gd name="connsiteX7" fmla="*/ 3519487 w 3648075"/>
              <a:gd name="connsiteY7" fmla="*/ 619125 h 733425"/>
              <a:gd name="connsiteX8" fmla="*/ 3481387 w 3648075"/>
              <a:gd name="connsiteY8" fmla="*/ 604838 h 733425"/>
              <a:gd name="connsiteX9" fmla="*/ 3448050 w 3648075"/>
              <a:gd name="connsiteY9" fmla="*/ 590550 h 733425"/>
              <a:gd name="connsiteX10" fmla="*/ 3395662 w 3648075"/>
              <a:gd name="connsiteY10" fmla="*/ 581025 h 733425"/>
              <a:gd name="connsiteX11" fmla="*/ 3343275 w 3648075"/>
              <a:gd name="connsiteY11" fmla="*/ 561975 h 733425"/>
              <a:gd name="connsiteX12" fmla="*/ 3324225 w 3648075"/>
              <a:gd name="connsiteY12" fmla="*/ 557213 h 733425"/>
              <a:gd name="connsiteX13" fmla="*/ 3290887 w 3648075"/>
              <a:gd name="connsiteY13" fmla="*/ 547688 h 733425"/>
              <a:gd name="connsiteX14" fmla="*/ 3257550 w 3648075"/>
              <a:gd name="connsiteY14" fmla="*/ 542925 h 733425"/>
              <a:gd name="connsiteX15" fmla="*/ 3238500 w 3648075"/>
              <a:gd name="connsiteY15" fmla="*/ 538163 h 733425"/>
              <a:gd name="connsiteX16" fmla="*/ 3200400 w 3648075"/>
              <a:gd name="connsiteY16" fmla="*/ 523875 h 733425"/>
              <a:gd name="connsiteX17" fmla="*/ 3143250 w 3648075"/>
              <a:gd name="connsiteY17" fmla="*/ 519113 h 733425"/>
              <a:gd name="connsiteX18" fmla="*/ 3076575 w 3648075"/>
              <a:gd name="connsiteY18" fmla="*/ 509588 h 733425"/>
              <a:gd name="connsiteX19" fmla="*/ 3043237 w 3648075"/>
              <a:gd name="connsiteY19" fmla="*/ 500063 h 733425"/>
              <a:gd name="connsiteX20" fmla="*/ 2962275 w 3648075"/>
              <a:gd name="connsiteY20" fmla="*/ 495300 h 733425"/>
              <a:gd name="connsiteX21" fmla="*/ 2933700 w 3648075"/>
              <a:gd name="connsiteY21" fmla="*/ 490538 h 733425"/>
              <a:gd name="connsiteX22" fmla="*/ 2914650 w 3648075"/>
              <a:gd name="connsiteY22" fmla="*/ 481013 h 733425"/>
              <a:gd name="connsiteX23" fmla="*/ 2828925 w 3648075"/>
              <a:gd name="connsiteY23" fmla="*/ 471488 h 733425"/>
              <a:gd name="connsiteX24" fmla="*/ 2762250 w 3648075"/>
              <a:gd name="connsiteY24" fmla="*/ 457200 h 733425"/>
              <a:gd name="connsiteX25" fmla="*/ 2676525 w 3648075"/>
              <a:gd name="connsiteY25" fmla="*/ 447675 h 733425"/>
              <a:gd name="connsiteX26" fmla="*/ 2595562 w 3648075"/>
              <a:gd name="connsiteY26" fmla="*/ 433388 h 733425"/>
              <a:gd name="connsiteX27" fmla="*/ 2562225 w 3648075"/>
              <a:gd name="connsiteY27" fmla="*/ 428625 h 733425"/>
              <a:gd name="connsiteX28" fmla="*/ 2505075 w 3648075"/>
              <a:gd name="connsiteY28" fmla="*/ 423863 h 733425"/>
              <a:gd name="connsiteX29" fmla="*/ 2143125 w 3648075"/>
              <a:gd name="connsiteY29" fmla="*/ 433388 h 733425"/>
              <a:gd name="connsiteX30" fmla="*/ 2076450 w 3648075"/>
              <a:gd name="connsiteY30" fmla="*/ 452438 h 733425"/>
              <a:gd name="connsiteX31" fmla="*/ 2047875 w 3648075"/>
              <a:gd name="connsiteY31" fmla="*/ 457200 h 733425"/>
              <a:gd name="connsiteX32" fmla="*/ 1981200 w 3648075"/>
              <a:gd name="connsiteY32" fmla="*/ 466725 h 733425"/>
              <a:gd name="connsiteX33" fmla="*/ 1890712 w 3648075"/>
              <a:gd name="connsiteY33" fmla="*/ 481013 h 733425"/>
              <a:gd name="connsiteX34" fmla="*/ 1862137 w 3648075"/>
              <a:gd name="connsiteY34" fmla="*/ 485775 h 733425"/>
              <a:gd name="connsiteX35" fmla="*/ 1762125 w 3648075"/>
              <a:gd name="connsiteY35" fmla="*/ 495300 h 733425"/>
              <a:gd name="connsiteX36" fmla="*/ 1404937 w 3648075"/>
              <a:gd name="connsiteY36" fmla="*/ 490538 h 733425"/>
              <a:gd name="connsiteX37" fmla="*/ 1304925 w 3648075"/>
              <a:gd name="connsiteY37" fmla="*/ 466725 h 733425"/>
              <a:gd name="connsiteX38" fmla="*/ 1262062 w 3648075"/>
              <a:gd name="connsiteY38" fmla="*/ 452438 h 733425"/>
              <a:gd name="connsiteX39" fmla="*/ 1228725 w 3648075"/>
              <a:gd name="connsiteY39" fmla="*/ 433388 h 733425"/>
              <a:gd name="connsiteX40" fmla="*/ 1214437 w 3648075"/>
              <a:gd name="connsiteY40" fmla="*/ 428625 h 733425"/>
              <a:gd name="connsiteX41" fmla="*/ 1200150 w 3648075"/>
              <a:gd name="connsiteY41" fmla="*/ 414338 h 733425"/>
              <a:gd name="connsiteX42" fmla="*/ 1176337 w 3648075"/>
              <a:gd name="connsiteY42" fmla="*/ 404813 h 733425"/>
              <a:gd name="connsiteX43" fmla="*/ 1162050 w 3648075"/>
              <a:gd name="connsiteY43" fmla="*/ 395288 h 733425"/>
              <a:gd name="connsiteX44" fmla="*/ 1143000 w 3648075"/>
              <a:gd name="connsiteY44" fmla="*/ 385763 h 733425"/>
              <a:gd name="connsiteX45" fmla="*/ 1109662 w 3648075"/>
              <a:gd name="connsiteY45" fmla="*/ 361950 h 733425"/>
              <a:gd name="connsiteX46" fmla="*/ 1081087 w 3648075"/>
              <a:gd name="connsiteY46" fmla="*/ 352425 h 733425"/>
              <a:gd name="connsiteX47" fmla="*/ 1047750 w 3648075"/>
              <a:gd name="connsiteY47" fmla="*/ 338138 h 733425"/>
              <a:gd name="connsiteX48" fmla="*/ 1019175 w 3648075"/>
              <a:gd name="connsiteY48" fmla="*/ 314325 h 733425"/>
              <a:gd name="connsiteX49" fmla="*/ 981075 w 3648075"/>
              <a:gd name="connsiteY49" fmla="*/ 285750 h 733425"/>
              <a:gd name="connsiteX50" fmla="*/ 966787 w 3648075"/>
              <a:gd name="connsiteY50" fmla="*/ 276225 h 733425"/>
              <a:gd name="connsiteX51" fmla="*/ 933450 w 3648075"/>
              <a:gd name="connsiteY51" fmla="*/ 242888 h 733425"/>
              <a:gd name="connsiteX52" fmla="*/ 895350 w 3648075"/>
              <a:gd name="connsiteY52" fmla="*/ 204788 h 733425"/>
              <a:gd name="connsiteX53" fmla="*/ 881062 w 3648075"/>
              <a:gd name="connsiteY53" fmla="*/ 190500 h 733425"/>
              <a:gd name="connsiteX54" fmla="*/ 876300 w 3648075"/>
              <a:gd name="connsiteY54" fmla="*/ 176213 h 733425"/>
              <a:gd name="connsiteX55" fmla="*/ 866775 w 3648075"/>
              <a:gd name="connsiteY55" fmla="*/ 161925 h 733425"/>
              <a:gd name="connsiteX56" fmla="*/ 833437 w 3648075"/>
              <a:gd name="connsiteY56" fmla="*/ 114300 h 733425"/>
              <a:gd name="connsiteX57" fmla="*/ 823912 w 3648075"/>
              <a:gd name="connsiteY57" fmla="*/ 95250 h 733425"/>
              <a:gd name="connsiteX58" fmla="*/ 776287 w 3648075"/>
              <a:gd name="connsiteY58" fmla="*/ 42863 h 733425"/>
              <a:gd name="connsiteX59" fmla="*/ 733425 w 3648075"/>
              <a:gd name="connsiteY59" fmla="*/ 9525 h 733425"/>
              <a:gd name="connsiteX60" fmla="*/ 709612 w 3648075"/>
              <a:gd name="connsiteY60" fmla="*/ 0 h 733425"/>
              <a:gd name="connsiteX61" fmla="*/ 490537 w 3648075"/>
              <a:gd name="connsiteY61" fmla="*/ 4763 h 733425"/>
              <a:gd name="connsiteX62" fmla="*/ 452437 w 3648075"/>
              <a:gd name="connsiteY62" fmla="*/ 14288 h 733425"/>
              <a:gd name="connsiteX63" fmla="*/ 433387 w 3648075"/>
              <a:gd name="connsiteY63" fmla="*/ 19050 h 733425"/>
              <a:gd name="connsiteX64" fmla="*/ 414337 w 3648075"/>
              <a:gd name="connsiteY64" fmla="*/ 23813 h 733425"/>
              <a:gd name="connsiteX65" fmla="*/ 376237 w 3648075"/>
              <a:gd name="connsiteY65" fmla="*/ 38100 h 733425"/>
              <a:gd name="connsiteX66" fmla="*/ 285750 w 3648075"/>
              <a:gd name="connsiteY66" fmla="*/ 57150 h 733425"/>
              <a:gd name="connsiteX67" fmla="*/ 228600 w 3648075"/>
              <a:gd name="connsiteY67" fmla="*/ 76200 h 733425"/>
              <a:gd name="connsiteX68" fmla="*/ 204787 w 3648075"/>
              <a:gd name="connsiteY68" fmla="*/ 85725 h 733425"/>
              <a:gd name="connsiteX69" fmla="*/ 166687 w 3648075"/>
              <a:gd name="connsiteY69" fmla="*/ 95250 h 733425"/>
              <a:gd name="connsiteX70" fmla="*/ 119062 w 3648075"/>
              <a:gd name="connsiteY70" fmla="*/ 114300 h 733425"/>
              <a:gd name="connsiteX71" fmla="*/ 100012 w 3648075"/>
              <a:gd name="connsiteY71" fmla="*/ 123825 h 733425"/>
              <a:gd name="connsiteX72" fmla="*/ 76200 w 3648075"/>
              <a:gd name="connsiteY72" fmla="*/ 133350 h 733425"/>
              <a:gd name="connsiteX73" fmla="*/ 61912 w 3648075"/>
              <a:gd name="connsiteY73" fmla="*/ 142875 h 733425"/>
              <a:gd name="connsiteX74" fmla="*/ 33337 w 3648075"/>
              <a:gd name="connsiteY74" fmla="*/ 152400 h 733425"/>
              <a:gd name="connsiteX75" fmla="*/ 19050 w 3648075"/>
              <a:gd name="connsiteY75" fmla="*/ 157163 h 733425"/>
              <a:gd name="connsiteX76" fmla="*/ 0 w 3648075"/>
              <a:gd name="connsiteY76" fmla="*/ 157163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648075" h="733425">
                <a:moveTo>
                  <a:pt x="3648075" y="733425"/>
                </a:moveTo>
                <a:cubicBezTo>
                  <a:pt x="3646487" y="727075"/>
                  <a:pt x="3646239" y="720229"/>
                  <a:pt x="3643312" y="714375"/>
                </a:cubicBezTo>
                <a:cubicBezTo>
                  <a:pt x="3637201" y="702153"/>
                  <a:pt x="3624271" y="690572"/>
                  <a:pt x="3614737" y="681038"/>
                </a:cubicBezTo>
                <a:cubicBezTo>
                  <a:pt x="3613150" y="676275"/>
                  <a:pt x="3613525" y="670300"/>
                  <a:pt x="3609975" y="666750"/>
                </a:cubicBezTo>
                <a:cubicBezTo>
                  <a:pt x="3606425" y="663200"/>
                  <a:pt x="3600046" y="664479"/>
                  <a:pt x="3595687" y="661988"/>
                </a:cubicBezTo>
                <a:cubicBezTo>
                  <a:pt x="3588795" y="658050"/>
                  <a:pt x="3583096" y="652314"/>
                  <a:pt x="3576637" y="647700"/>
                </a:cubicBezTo>
                <a:cubicBezTo>
                  <a:pt x="3571980" y="644373"/>
                  <a:pt x="3567320" y="641015"/>
                  <a:pt x="3562350" y="638175"/>
                </a:cubicBezTo>
                <a:cubicBezTo>
                  <a:pt x="3541833" y="626451"/>
                  <a:pt x="3542450" y="629331"/>
                  <a:pt x="3519487" y="619125"/>
                </a:cubicBezTo>
                <a:cubicBezTo>
                  <a:pt x="3479529" y="601366"/>
                  <a:pt x="3521203" y="616214"/>
                  <a:pt x="3481387" y="604838"/>
                </a:cubicBezTo>
                <a:cubicBezTo>
                  <a:pt x="3448279" y="595378"/>
                  <a:pt x="3488683" y="605787"/>
                  <a:pt x="3448050" y="590550"/>
                </a:cubicBezTo>
                <a:cubicBezTo>
                  <a:pt x="3434235" y="585369"/>
                  <a:pt x="3407824" y="582763"/>
                  <a:pt x="3395662" y="581025"/>
                </a:cubicBezTo>
                <a:cubicBezTo>
                  <a:pt x="3372941" y="571936"/>
                  <a:pt x="3367730" y="569311"/>
                  <a:pt x="3343275" y="561975"/>
                </a:cubicBezTo>
                <a:cubicBezTo>
                  <a:pt x="3337006" y="560094"/>
                  <a:pt x="3330540" y="558935"/>
                  <a:pt x="3324225" y="557213"/>
                </a:cubicBezTo>
                <a:cubicBezTo>
                  <a:pt x="3313075" y="554172"/>
                  <a:pt x="3302188" y="550110"/>
                  <a:pt x="3290887" y="547688"/>
                </a:cubicBezTo>
                <a:cubicBezTo>
                  <a:pt x="3279911" y="545336"/>
                  <a:pt x="3268594" y="544933"/>
                  <a:pt x="3257550" y="542925"/>
                </a:cubicBezTo>
                <a:cubicBezTo>
                  <a:pt x="3251110" y="541754"/>
                  <a:pt x="3244710" y="540233"/>
                  <a:pt x="3238500" y="538163"/>
                </a:cubicBezTo>
                <a:cubicBezTo>
                  <a:pt x="3225632" y="533874"/>
                  <a:pt x="3213700" y="526535"/>
                  <a:pt x="3200400" y="523875"/>
                </a:cubicBezTo>
                <a:cubicBezTo>
                  <a:pt x="3181655" y="520126"/>
                  <a:pt x="3162271" y="521015"/>
                  <a:pt x="3143250" y="519113"/>
                </a:cubicBezTo>
                <a:cubicBezTo>
                  <a:pt x="3113463" y="516134"/>
                  <a:pt x="3104274" y="514204"/>
                  <a:pt x="3076575" y="509588"/>
                </a:cubicBezTo>
                <a:cubicBezTo>
                  <a:pt x="3068000" y="506729"/>
                  <a:pt x="3051613" y="500861"/>
                  <a:pt x="3043237" y="500063"/>
                </a:cubicBezTo>
                <a:cubicBezTo>
                  <a:pt x="3016325" y="497500"/>
                  <a:pt x="2989262" y="496888"/>
                  <a:pt x="2962275" y="495300"/>
                </a:cubicBezTo>
                <a:cubicBezTo>
                  <a:pt x="2952750" y="493713"/>
                  <a:pt x="2942949" y="493313"/>
                  <a:pt x="2933700" y="490538"/>
                </a:cubicBezTo>
                <a:cubicBezTo>
                  <a:pt x="2926900" y="488498"/>
                  <a:pt x="2921499" y="482881"/>
                  <a:pt x="2914650" y="481013"/>
                </a:cubicBezTo>
                <a:cubicBezTo>
                  <a:pt x="2900161" y="477061"/>
                  <a:pt x="2835936" y="472125"/>
                  <a:pt x="2828925" y="471488"/>
                </a:cubicBezTo>
                <a:cubicBezTo>
                  <a:pt x="2789221" y="455607"/>
                  <a:pt x="2817887" y="464618"/>
                  <a:pt x="2762250" y="457200"/>
                </a:cubicBezTo>
                <a:cubicBezTo>
                  <a:pt x="2683211" y="446661"/>
                  <a:pt x="2805870" y="458455"/>
                  <a:pt x="2676525" y="447675"/>
                </a:cubicBezTo>
                <a:cubicBezTo>
                  <a:pt x="2628066" y="431522"/>
                  <a:pt x="2663623" y="440950"/>
                  <a:pt x="2595562" y="433388"/>
                </a:cubicBezTo>
                <a:cubicBezTo>
                  <a:pt x="2584405" y="432148"/>
                  <a:pt x="2573389" y="429800"/>
                  <a:pt x="2562225" y="428625"/>
                </a:cubicBezTo>
                <a:cubicBezTo>
                  <a:pt x="2543214" y="426624"/>
                  <a:pt x="2524125" y="425450"/>
                  <a:pt x="2505075" y="423863"/>
                </a:cubicBezTo>
                <a:cubicBezTo>
                  <a:pt x="2384425" y="427038"/>
                  <a:pt x="2263549" y="425360"/>
                  <a:pt x="2143125" y="433388"/>
                </a:cubicBezTo>
                <a:cubicBezTo>
                  <a:pt x="2120062" y="434926"/>
                  <a:pt x="2099250" y="448638"/>
                  <a:pt x="2076450" y="452438"/>
                </a:cubicBezTo>
                <a:lnTo>
                  <a:pt x="2047875" y="457200"/>
                </a:lnTo>
                <a:cubicBezTo>
                  <a:pt x="2025673" y="460530"/>
                  <a:pt x="2003345" y="463034"/>
                  <a:pt x="1981200" y="466725"/>
                </a:cubicBezTo>
                <a:cubicBezTo>
                  <a:pt x="1835728" y="490970"/>
                  <a:pt x="1988069" y="466035"/>
                  <a:pt x="1890712" y="481013"/>
                </a:cubicBezTo>
                <a:cubicBezTo>
                  <a:pt x="1881168" y="482481"/>
                  <a:pt x="1871734" y="484709"/>
                  <a:pt x="1862137" y="485775"/>
                </a:cubicBezTo>
                <a:cubicBezTo>
                  <a:pt x="1828854" y="489473"/>
                  <a:pt x="1795462" y="492125"/>
                  <a:pt x="1762125" y="495300"/>
                </a:cubicBezTo>
                <a:lnTo>
                  <a:pt x="1404937" y="490538"/>
                </a:lnTo>
                <a:cubicBezTo>
                  <a:pt x="1370734" y="488400"/>
                  <a:pt x="1338248" y="474723"/>
                  <a:pt x="1304925" y="466725"/>
                </a:cubicBezTo>
                <a:cubicBezTo>
                  <a:pt x="1283890" y="461677"/>
                  <a:pt x="1283712" y="462060"/>
                  <a:pt x="1262062" y="452438"/>
                </a:cubicBezTo>
                <a:cubicBezTo>
                  <a:pt x="1186938" y="419050"/>
                  <a:pt x="1289999" y="464026"/>
                  <a:pt x="1228725" y="433388"/>
                </a:cubicBezTo>
                <a:cubicBezTo>
                  <a:pt x="1224235" y="431143"/>
                  <a:pt x="1219200" y="430213"/>
                  <a:pt x="1214437" y="428625"/>
                </a:cubicBezTo>
                <a:cubicBezTo>
                  <a:pt x="1209675" y="423863"/>
                  <a:pt x="1205861" y="417907"/>
                  <a:pt x="1200150" y="414338"/>
                </a:cubicBezTo>
                <a:cubicBezTo>
                  <a:pt x="1192900" y="409807"/>
                  <a:pt x="1183984" y="408636"/>
                  <a:pt x="1176337" y="404813"/>
                </a:cubicBezTo>
                <a:cubicBezTo>
                  <a:pt x="1171218" y="402253"/>
                  <a:pt x="1167020" y="398128"/>
                  <a:pt x="1162050" y="395288"/>
                </a:cubicBezTo>
                <a:cubicBezTo>
                  <a:pt x="1155886" y="391766"/>
                  <a:pt x="1148990" y="389575"/>
                  <a:pt x="1143000" y="385763"/>
                </a:cubicBezTo>
                <a:cubicBezTo>
                  <a:pt x="1131479" y="378431"/>
                  <a:pt x="1121686" y="368425"/>
                  <a:pt x="1109662" y="361950"/>
                </a:cubicBezTo>
                <a:cubicBezTo>
                  <a:pt x="1100822" y="357190"/>
                  <a:pt x="1089441" y="357994"/>
                  <a:pt x="1081087" y="352425"/>
                </a:cubicBezTo>
                <a:cubicBezTo>
                  <a:pt x="1061354" y="339269"/>
                  <a:pt x="1072353" y="344288"/>
                  <a:pt x="1047750" y="338138"/>
                </a:cubicBezTo>
                <a:cubicBezTo>
                  <a:pt x="1024214" y="314602"/>
                  <a:pt x="1043485" y="332005"/>
                  <a:pt x="1019175" y="314325"/>
                </a:cubicBezTo>
                <a:cubicBezTo>
                  <a:pt x="1006336" y="304988"/>
                  <a:pt x="994284" y="294556"/>
                  <a:pt x="981075" y="285750"/>
                </a:cubicBezTo>
                <a:cubicBezTo>
                  <a:pt x="976312" y="282575"/>
                  <a:pt x="971042" y="280054"/>
                  <a:pt x="966787" y="276225"/>
                </a:cubicBezTo>
                <a:cubicBezTo>
                  <a:pt x="955106" y="265712"/>
                  <a:pt x="944562" y="254000"/>
                  <a:pt x="933450" y="242888"/>
                </a:cubicBezTo>
                <a:lnTo>
                  <a:pt x="895350" y="204788"/>
                </a:lnTo>
                <a:lnTo>
                  <a:pt x="881062" y="190500"/>
                </a:lnTo>
                <a:cubicBezTo>
                  <a:pt x="879475" y="185738"/>
                  <a:pt x="878545" y="180703"/>
                  <a:pt x="876300" y="176213"/>
                </a:cubicBezTo>
                <a:cubicBezTo>
                  <a:pt x="873740" y="171093"/>
                  <a:pt x="870102" y="166583"/>
                  <a:pt x="866775" y="161925"/>
                </a:cubicBezTo>
                <a:cubicBezTo>
                  <a:pt x="856818" y="147985"/>
                  <a:pt x="840738" y="128903"/>
                  <a:pt x="833437" y="114300"/>
                </a:cubicBezTo>
                <a:cubicBezTo>
                  <a:pt x="830262" y="107950"/>
                  <a:pt x="827675" y="101270"/>
                  <a:pt x="823912" y="95250"/>
                </a:cubicBezTo>
                <a:cubicBezTo>
                  <a:pt x="810734" y="74165"/>
                  <a:pt x="794372" y="60948"/>
                  <a:pt x="776287" y="42863"/>
                </a:cubicBezTo>
                <a:cubicBezTo>
                  <a:pt x="762841" y="29417"/>
                  <a:pt x="752418" y="17122"/>
                  <a:pt x="733425" y="9525"/>
                </a:cubicBezTo>
                <a:lnTo>
                  <a:pt x="709612" y="0"/>
                </a:lnTo>
                <a:cubicBezTo>
                  <a:pt x="636587" y="1588"/>
                  <a:pt x="563467" y="711"/>
                  <a:pt x="490537" y="4763"/>
                </a:cubicBezTo>
                <a:cubicBezTo>
                  <a:pt x="477466" y="5489"/>
                  <a:pt x="465137" y="11113"/>
                  <a:pt x="452437" y="14288"/>
                </a:cubicBezTo>
                <a:lnTo>
                  <a:pt x="433387" y="19050"/>
                </a:lnTo>
                <a:lnTo>
                  <a:pt x="414337" y="23813"/>
                </a:lnTo>
                <a:cubicBezTo>
                  <a:pt x="382079" y="45319"/>
                  <a:pt x="421553" y="21622"/>
                  <a:pt x="376237" y="38100"/>
                </a:cubicBezTo>
                <a:cubicBezTo>
                  <a:pt x="306750" y="63368"/>
                  <a:pt x="401814" y="48223"/>
                  <a:pt x="285750" y="57150"/>
                </a:cubicBezTo>
                <a:cubicBezTo>
                  <a:pt x="250653" y="83474"/>
                  <a:pt x="283941" y="63429"/>
                  <a:pt x="228600" y="76200"/>
                </a:cubicBezTo>
                <a:cubicBezTo>
                  <a:pt x="220270" y="78122"/>
                  <a:pt x="212958" y="83211"/>
                  <a:pt x="204787" y="85725"/>
                </a:cubicBezTo>
                <a:cubicBezTo>
                  <a:pt x="192275" y="89575"/>
                  <a:pt x="166687" y="95250"/>
                  <a:pt x="166687" y="95250"/>
                </a:cubicBezTo>
                <a:cubicBezTo>
                  <a:pt x="122011" y="117588"/>
                  <a:pt x="177912" y="90760"/>
                  <a:pt x="119062" y="114300"/>
                </a:cubicBezTo>
                <a:cubicBezTo>
                  <a:pt x="112470" y="116937"/>
                  <a:pt x="106500" y="120942"/>
                  <a:pt x="100012" y="123825"/>
                </a:cubicBezTo>
                <a:cubicBezTo>
                  <a:pt x="92200" y="127297"/>
                  <a:pt x="83846" y="129527"/>
                  <a:pt x="76200" y="133350"/>
                </a:cubicBezTo>
                <a:cubicBezTo>
                  <a:pt x="71080" y="135910"/>
                  <a:pt x="67143" y="140550"/>
                  <a:pt x="61912" y="142875"/>
                </a:cubicBezTo>
                <a:cubicBezTo>
                  <a:pt x="52737" y="146953"/>
                  <a:pt x="42862" y="149225"/>
                  <a:pt x="33337" y="152400"/>
                </a:cubicBezTo>
                <a:cubicBezTo>
                  <a:pt x="28575" y="153988"/>
                  <a:pt x="24070" y="157163"/>
                  <a:pt x="19050" y="157163"/>
                </a:cubicBezTo>
                <a:lnTo>
                  <a:pt x="0" y="157163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02148"/>
            <a:ext cx="3403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4.</a:t>
            </a:r>
            <a:r>
              <a:rPr lang="ko-KR" altLang="en-US" sz="1600" dirty="0" smtClean="0"/>
              <a:t>삭제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컨테이너아이디</a:t>
            </a:r>
            <a:endParaRPr lang="ko-KR" alt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471490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3929058" y="714356"/>
            <a:ext cx="857256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rot="5400000">
            <a:off x="4500562" y="571480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86314" y="357166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종료된 컨테이너만 삭제가능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3071802" y="1500174"/>
            <a:ext cx="242889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0800000" flipV="1">
            <a:off x="3071802" y="1643050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32066" y="1508927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삭제가능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5720" y="2518942"/>
            <a:ext cx="3698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자동삭제</a:t>
            </a:r>
            <a:endParaRPr lang="en-US" altLang="ko-KR" sz="1600" dirty="0" smtClean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run –it </a:t>
            </a:r>
            <a:r>
              <a:rPr lang="ko-KR" altLang="en-US" sz="1600" dirty="0" err="1" smtClean="0"/>
              <a:t>이미지명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버전 </a:t>
            </a:r>
            <a:r>
              <a:rPr lang="en-US" altLang="ko-KR" sz="1600" dirty="0" smtClean="0"/>
              <a:t>sleep </a:t>
            </a:r>
            <a:r>
              <a:rPr lang="ko-KR" altLang="en-US" sz="1600" dirty="0" smtClean="0"/>
              <a:t>초</a:t>
            </a:r>
            <a:endParaRPr lang="ko-KR" altLang="en-US" sz="16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357562"/>
            <a:ext cx="6500858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285720" y="4857760"/>
            <a:ext cx="2961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강제종료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rm</a:t>
            </a:r>
            <a:r>
              <a:rPr lang="en-US" altLang="ko-KR" sz="1600" dirty="0" smtClean="0"/>
              <a:t> –f </a:t>
            </a:r>
            <a:r>
              <a:rPr lang="ko-KR" altLang="en-US" sz="1600" dirty="0" smtClean="0"/>
              <a:t>컨테이너아이디</a:t>
            </a:r>
            <a:endParaRPr lang="ko-KR" altLang="en-US" sz="16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500702"/>
            <a:ext cx="6572296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직선 화살표 연결선 20"/>
          <p:cNvCxnSpPr/>
          <p:nvPr/>
        </p:nvCxnSpPr>
        <p:spPr>
          <a:xfrm rot="5400000">
            <a:off x="4822033" y="5464983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57818" y="492919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강제종료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도커의</a:t>
            </a:r>
            <a:r>
              <a:rPr lang="ko-KR" altLang="en-US" dirty="0" smtClean="0"/>
              <a:t> 생명주기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85786" y="1142984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생성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71670" y="1142984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시작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57554" y="1142984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종</a:t>
            </a:r>
            <a:r>
              <a:rPr lang="ko-KR" altLang="en-US"/>
              <a:t>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00562" y="1142984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71472" y="928670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6" idx="0"/>
          </p:cNvCxnSpPr>
          <p:nvPr/>
        </p:nvCxnSpPr>
        <p:spPr>
          <a:xfrm rot="16200000" flipH="1">
            <a:off x="2324084" y="1033446"/>
            <a:ext cx="214330" cy="4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4348" y="642918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Docker</a:t>
            </a:r>
            <a:r>
              <a:rPr lang="en-US" altLang="ko-KR" sz="1100" dirty="0" smtClean="0"/>
              <a:t> run</a:t>
            </a:r>
            <a:endParaRPr lang="ko-KR" altLang="en-US" sz="1100" dirty="0"/>
          </a:p>
        </p:txBody>
      </p:sp>
      <p:sp>
        <p:nvSpPr>
          <p:cNvPr id="16" name="자유형 15"/>
          <p:cNvSpPr/>
          <p:nvPr/>
        </p:nvSpPr>
        <p:spPr>
          <a:xfrm>
            <a:off x="2464008" y="1747838"/>
            <a:ext cx="2350880" cy="211839"/>
          </a:xfrm>
          <a:custGeom>
            <a:avLst/>
            <a:gdLst>
              <a:gd name="connsiteX0" fmla="*/ 22017 w 2350880"/>
              <a:gd name="connsiteY0" fmla="*/ 14287 h 211839"/>
              <a:gd name="connsiteX1" fmla="*/ 22017 w 2350880"/>
              <a:gd name="connsiteY1" fmla="*/ 200025 h 211839"/>
              <a:gd name="connsiteX2" fmla="*/ 60117 w 2350880"/>
              <a:gd name="connsiteY2" fmla="*/ 204787 h 211839"/>
              <a:gd name="connsiteX3" fmla="*/ 2079417 w 2350880"/>
              <a:gd name="connsiteY3" fmla="*/ 200025 h 211839"/>
              <a:gd name="connsiteX4" fmla="*/ 2136567 w 2350880"/>
              <a:gd name="connsiteY4" fmla="*/ 190500 h 211839"/>
              <a:gd name="connsiteX5" fmla="*/ 2174667 w 2350880"/>
              <a:gd name="connsiteY5" fmla="*/ 185737 h 211839"/>
              <a:gd name="connsiteX6" fmla="*/ 2231817 w 2350880"/>
              <a:gd name="connsiteY6" fmla="*/ 176212 h 211839"/>
              <a:gd name="connsiteX7" fmla="*/ 2327067 w 2350880"/>
              <a:gd name="connsiteY7" fmla="*/ 166687 h 211839"/>
              <a:gd name="connsiteX8" fmla="*/ 2341355 w 2350880"/>
              <a:gd name="connsiteY8" fmla="*/ 161925 h 211839"/>
              <a:gd name="connsiteX9" fmla="*/ 2346117 w 2350880"/>
              <a:gd name="connsiteY9" fmla="*/ 100012 h 211839"/>
              <a:gd name="connsiteX10" fmla="*/ 2350880 w 2350880"/>
              <a:gd name="connsiteY10" fmla="*/ 80962 h 211839"/>
              <a:gd name="connsiteX11" fmla="*/ 2341355 w 2350880"/>
              <a:gd name="connsiteY11" fmla="*/ 0 h 21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0880" h="211839">
                <a:moveTo>
                  <a:pt x="22017" y="14287"/>
                </a:moveTo>
                <a:cubicBezTo>
                  <a:pt x="15122" y="69445"/>
                  <a:pt x="0" y="147184"/>
                  <a:pt x="22017" y="200025"/>
                </a:cubicBezTo>
                <a:cubicBezTo>
                  <a:pt x="26940" y="211839"/>
                  <a:pt x="47417" y="203200"/>
                  <a:pt x="60117" y="204787"/>
                </a:cubicBezTo>
                <a:lnTo>
                  <a:pt x="2079417" y="200025"/>
                </a:lnTo>
                <a:cubicBezTo>
                  <a:pt x="2098729" y="199892"/>
                  <a:pt x="2117403" y="192896"/>
                  <a:pt x="2136567" y="190500"/>
                </a:cubicBezTo>
                <a:cubicBezTo>
                  <a:pt x="2149267" y="188912"/>
                  <a:pt x="2162010" y="187636"/>
                  <a:pt x="2174667" y="185737"/>
                </a:cubicBezTo>
                <a:cubicBezTo>
                  <a:pt x="2193766" y="182872"/>
                  <a:pt x="2212622" y="178344"/>
                  <a:pt x="2231817" y="176212"/>
                </a:cubicBezTo>
                <a:cubicBezTo>
                  <a:pt x="2292107" y="169514"/>
                  <a:pt x="2260363" y="172752"/>
                  <a:pt x="2327067" y="166687"/>
                </a:cubicBezTo>
                <a:cubicBezTo>
                  <a:pt x="2331830" y="165100"/>
                  <a:pt x="2339976" y="166752"/>
                  <a:pt x="2341355" y="161925"/>
                </a:cubicBezTo>
                <a:cubicBezTo>
                  <a:pt x="2347041" y="142023"/>
                  <a:pt x="2343699" y="120569"/>
                  <a:pt x="2346117" y="100012"/>
                </a:cubicBezTo>
                <a:cubicBezTo>
                  <a:pt x="2346882" y="93511"/>
                  <a:pt x="2349292" y="87312"/>
                  <a:pt x="2350880" y="80962"/>
                </a:cubicBezTo>
                <a:cubicBezTo>
                  <a:pt x="2340682" y="9573"/>
                  <a:pt x="2341355" y="36738"/>
                  <a:pt x="2341355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86116" y="1928802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Docker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rm</a:t>
            </a:r>
            <a:r>
              <a:rPr lang="en-US" altLang="ko-KR" sz="1100" dirty="0" smtClean="0"/>
              <a:t> -f</a:t>
            </a:r>
            <a:endParaRPr lang="ko-KR" altLang="en-US" sz="1100" dirty="0"/>
          </a:p>
        </p:txBody>
      </p:sp>
      <p:sp>
        <p:nvSpPr>
          <p:cNvPr id="19" name="자유형 18"/>
          <p:cNvSpPr/>
          <p:nvPr/>
        </p:nvSpPr>
        <p:spPr>
          <a:xfrm>
            <a:off x="2657475" y="625556"/>
            <a:ext cx="978950" cy="498394"/>
          </a:xfrm>
          <a:custGeom>
            <a:avLst/>
            <a:gdLst>
              <a:gd name="connsiteX0" fmla="*/ 4763 w 978950"/>
              <a:gd name="connsiteY0" fmla="*/ 498394 h 498394"/>
              <a:gd name="connsiteX1" fmla="*/ 0 w 978950"/>
              <a:gd name="connsiteY1" fmla="*/ 474582 h 498394"/>
              <a:gd name="connsiteX2" fmla="*/ 971550 w 978950"/>
              <a:gd name="connsiteY2" fmla="*/ 326944 h 498394"/>
              <a:gd name="connsiteX3" fmla="*/ 976313 w 978950"/>
              <a:gd name="connsiteY3" fmla="*/ 479344 h 49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950" h="498394">
                <a:moveTo>
                  <a:pt x="4763" y="498394"/>
                </a:moveTo>
                <a:cubicBezTo>
                  <a:pt x="3175" y="490457"/>
                  <a:pt x="0" y="482677"/>
                  <a:pt x="0" y="474582"/>
                </a:cubicBezTo>
                <a:cubicBezTo>
                  <a:pt x="0" y="0"/>
                  <a:pt x="47972" y="322395"/>
                  <a:pt x="971550" y="326944"/>
                </a:cubicBezTo>
                <a:cubicBezTo>
                  <a:pt x="978950" y="415734"/>
                  <a:pt x="976313" y="364978"/>
                  <a:pt x="976313" y="47934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14612" y="571480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Docker</a:t>
            </a:r>
            <a:r>
              <a:rPr lang="en-US" altLang="ko-KR" sz="1100" dirty="0" smtClean="0"/>
              <a:t> stop</a:t>
            </a:r>
            <a:endParaRPr lang="ko-KR" altLang="en-US" sz="1100" dirty="0"/>
          </a:p>
        </p:txBody>
      </p:sp>
      <p:sp>
        <p:nvSpPr>
          <p:cNvPr id="21" name="자유형 20"/>
          <p:cNvSpPr/>
          <p:nvPr/>
        </p:nvSpPr>
        <p:spPr>
          <a:xfrm>
            <a:off x="4000496" y="644590"/>
            <a:ext cx="978950" cy="498394"/>
          </a:xfrm>
          <a:custGeom>
            <a:avLst/>
            <a:gdLst>
              <a:gd name="connsiteX0" fmla="*/ 4763 w 978950"/>
              <a:gd name="connsiteY0" fmla="*/ 498394 h 498394"/>
              <a:gd name="connsiteX1" fmla="*/ 0 w 978950"/>
              <a:gd name="connsiteY1" fmla="*/ 474582 h 498394"/>
              <a:gd name="connsiteX2" fmla="*/ 971550 w 978950"/>
              <a:gd name="connsiteY2" fmla="*/ 326944 h 498394"/>
              <a:gd name="connsiteX3" fmla="*/ 976313 w 978950"/>
              <a:gd name="connsiteY3" fmla="*/ 479344 h 49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950" h="498394">
                <a:moveTo>
                  <a:pt x="4763" y="498394"/>
                </a:moveTo>
                <a:cubicBezTo>
                  <a:pt x="3175" y="490457"/>
                  <a:pt x="0" y="482677"/>
                  <a:pt x="0" y="474582"/>
                </a:cubicBezTo>
                <a:cubicBezTo>
                  <a:pt x="0" y="0"/>
                  <a:pt x="47972" y="322395"/>
                  <a:pt x="971550" y="326944"/>
                </a:cubicBezTo>
                <a:cubicBezTo>
                  <a:pt x="978950" y="415734"/>
                  <a:pt x="976313" y="364978"/>
                  <a:pt x="976313" y="47934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51217" y="723880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Docker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rm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428596" y="2357430"/>
            <a:ext cx="75289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docker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run</a:t>
            </a:r>
            <a:r>
              <a:rPr lang="ko-KR" altLang="en-US" sz="1400" dirty="0" smtClean="0"/>
              <a:t>으로 컨테이너를 생성 및 실행하고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명령어가 끝나면 컨테이너는 자동 종료된다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run –it ubuntu:20.04 </a:t>
            </a:r>
            <a:r>
              <a:rPr lang="en-US" altLang="ko-KR" sz="1400" b="1" dirty="0" err="1" smtClean="0"/>
              <a:t>ls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run –it ubuntu:20.04 </a:t>
            </a:r>
            <a:r>
              <a:rPr lang="en-US" altLang="ko-KR" sz="1400" b="1" dirty="0" smtClean="0"/>
              <a:t>date</a:t>
            </a:r>
            <a:r>
              <a:rPr lang="en-US" altLang="ko-KR" sz="1400" dirty="0" smtClean="0"/>
              <a:t> 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stop</a:t>
            </a:r>
            <a:r>
              <a:rPr lang="ko-KR" altLang="en-US" sz="1400" dirty="0" smtClean="0"/>
              <a:t>으로 컨테이너를 종료할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kill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이나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stop</a:t>
            </a:r>
            <a:r>
              <a:rPr lang="ko-KR" altLang="en-US" sz="1400" dirty="0" smtClean="0"/>
              <a:t>으로 </a:t>
            </a:r>
            <a:r>
              <a:rPr lang="ko-KR" altLang="en-US" sz="1400" dirty="0" smtClean="0"/>
              <a:t>컨테이너를 </a:t>
            </a:r>
            <a:r>
              <a:rPr lang="ko-KR" altLang="en-US" sz="1400" dirty="0" smtClean="0"/>
              <a:t>종료 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종료상태의 컨테이너는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rm</a:t>
            </a:r>
            <a:r>
              <a:rPr lang="ko-KR" altLang="en-US" sz="1400" dirty="0" smtClean="0"/>
              <a:t>으로 </a:t>
            </a:r>
            <a:r>
              <a:rPr lang="ko-KR" altLang="en-US" sz="1400" smtClean="0"/>
              <a:t>삭제할 </a:t>
            </a:r>
            <a:r>
              <a:rPr lang="ko-KR" altLang="en-US" sz="1400" smtClean="0"/>
              <a:t>수 </a:t>
            </a:r>
            <a:r>
              <a:rPr lang="ko-KR" altLang="en-US" sz="1400" smtClean="0"/>
              <a:t>있다</a:t>
            </a:r>
            <a:r>
              <a:rPr lang="en-US" altLang="ko-KR" sz="1400" dirty="0" smtClean="0"/>
              <a:t>.</a:t>
            </a:r>
          </a:p>
          <a:p>
            <a:pPr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컨테이너가 실행 중이더라도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rm</a:t>
            </a:r>
            <a:r>
              <a:rPr lang="en-US" altLang="ko-KR" sz="1400" dirty="0" smtClean="0"/>
              <a:t> –f</a:t>
            </a:r>
            <a:r>
              <a:rPr lang="ko-KR" altLang="en-US" sz="1400" dirty="0" smtClean="0"/>
              <a:t>로 컨테이너를 강제종료하고 삭제할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11029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*CI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MSA </a:t>
            </a:r>
            <a:r>
              <a:rPr lang="ko-KR" altLang="en-US" sz="1600" dirty="0" smtClean="0"/>
              <a:t>환경에서 주로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-MSA(Micro Service Architecture) </a:t>
            </a:r>
            <a:r>
              <a:rPr lang="ko-KR" altLang="en-US" sz="1600" dirty="0" smtClean="0"/>
              <a:t>기존의 어플리케이션이 모든 기능을 포함하는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하나의 거대 서비스였다면</a:t>
            </a:r>
            <a:r>
              <a:rPr lang="en-US" altLang="ko-KR" sz="1600" dirty="0" smtClean="0"/>
              <a:t>, MSA</a:t>
            </a:r>
            <a:r>
              <a:rPr lang="ko-KR" altLang="en-US" sz="1600" dirty="0" smtClean="0"/>
              <a:t>는 작은 기능별로 서비스를 잘게 쪼개서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개발하는 형태</a:t>
            </a:r>
            <a:r>
              <a:rPr lang="en-US" altLang="ko-KR" sz="1600" dirty="0" smtClean="0"/>
              <a:t>. ( Boot </a:t>
            </a:r>
            <a:r>
              <a:rPr lang="ko-KR" altLang="en-US" sz="1600" dirty="0" smtClean="0"/>
              <a:t>적합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-MSA</a:t>
            </a:r>
            <a:r>
              <a:rPr lang="ko-KR" altLang="en-US" sz="1600" dirty="0" smtClean="0"/>
              <a:t>환경에서는 </a:t>
            </a:r>
            <a:r>
              <a:rPr lang="en-US" altLang="ko-KR" sz="1600" dirty="0" smtClean="0"/>
              <a:t>Agile( </a:t>
            </a:r>
            <a:r>
              <a:rPr lang="ko-KR" altLang="en-US" sz="1600" dirty="0" smtClean="0"/>
              <a:t>소규모 기능 단위로 빠르게 개발하고 적용을 반복하는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개발 방법론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적용되기 때문에 기능추가와 변경이 매우 빈번하게 발생한다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-CI</a:t>
            </a:r>
            <a:r>
              <a:rPr lang="ko-KR" altLang="en-US" sz="1600" dirty="0" smtClean="0"/>
              <a:t>핵심목표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버그를 신속하게 찾아 해결하고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소프트웨어 품질을 개선하고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새로운 업데이트의 검증 및 </a:t>
            </a:r>
            <a:r>
              <a:rPr lang="ko-KR" altLang="en-US" sz="1600" dirty="0" err="1" smtClean="0"/>
              <a:t>릴리즈</a:t>
            </a:r>
            <a:r>
              <a:rPr lang="ko-KR" altLang="en-US" sz="1600" dirty="0" smtClean="0"/>
              <a:t> 시간을 단축시키는 것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( </a:t>
            </a:r>
            <a:r>
              <a:rPr lang="ko-KR" altLang="en-US" sz="1600" dirty="0" err="1" smtClean="0"/>
              <a:t>이식성이</a:t>
            </a:r>
            <a:r>
              <a:rPr lang="ko-KR" altLang="en-US" sz="1600" dirty="0" smtClean="0"/>
              <a:t> 높다</a:t>
            </a:r>
            <a:r>
              <a:rPr lang="en-US" altLang="ko-KR" sz="1600" dirty="0" smtClean="0"/>
              <a:t>. )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리눅스</a:t>
            </a:r>
            <a:r>
              <a:rPr lang="ko-KR" altLang="en-US" sz="1600" dirty="0" smtClean="0"/>
              <a:t> 경량 가상화 기술 애플리케이션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VirtualBox</a:t>
            </a:r>
            <a:r>
              <a:rPr lang="ko-KR" altLang="en-US" sz="1600" dirty="0" smtClean="0"/>
              <a:t>나 </a:t>
            </a:r>
            <a:r>
              <a:rPr lang="en-US" altLang="ko-KR" sz="1600" dirty="0" err="1" smtClean="0"/>
              <a:t>VMWare</a:t>
            </a:r>
            <a:r>
              <a:rPr lang="ko-KR" altLang="en-US" sz="1600" dirty="0" smtClean="0"/>
              <a:t>같은 </a:t>
            </a:r>
            <a:r>
              <a:rPr lang="ko-KR" altLang="en-US" sz="1600" dirty="0" err="1" smtClean="0"/>
              <a:t>가상머신을</a:t>
            </a:r>
            <a:r>
              <a:rPr lang="ko-KR" altLang="en-US" sz="1600" dirty="0" smtClean="0"/>
              <a:t> 사용하여 </a:t>
            </a:r>
            <a:r>
              <a:rPr lang="en-US" altLang="ko-KR" sz="1600" dirty="0" smtClean="0"/>
              <a:t>H/W</a:t>
            </a:r>
            <a:r>
              <a:rPr lang="ko-KR" altLang="en-US" sz="1600" dirty="0" smtClean="0"/>
              <a:t>부터 </a:t>
            </a:r>
            <a:r>
              <a:rPr lang="ko-KR" altLang="en-US" sz="1600" dirty="0" err="1" smtClean="0"/>
              <a:t>에뮬레이션한다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Docker</a:t>
            </a:r>
            <a:r>
              <a:rPr lang="ko-KR" altLang="en-US" sz="1600" dirty="0" smtClean="0"/>
              <a:t>를 사용하면 실행하고자 하는 프로세스만 격리하여 실행하는 것이 가능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Docker</a:t>
            </a:r>
            <a:r>
              <a:rPr lang="ko-KR" altLang="en-US" sz="1600" dirty="0" smtClean="0"/>
              <a:t>사에서는 </a:t>
            </a:r>
            <a:r>
              <a:rPr lang="en-US" altLang="ko-KR" sz="1600" dirty="0" smtClean="0"/>
              <a:t>Windows, Mac, Linux OS</a:t>
            </a:r>
            <a:r>
              <a:rPr lang="ko-KR" altLang="en-US" sz="1600" dirty="0" smtClean="0"/>
              <a:t>에서 사용할 수 있는 프로그램을 제공한다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071942"/>
            <a:ext cx="3357586" cy="244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 flipV="1">
            <a:off x="3714744" y="4357694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57686" y="4214818"/>
            <a:ext cx="364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Docker.com &gt; products &gt; </a:t>
            </a:r>
            <a:r>
              <a:rPr lang="en-US" altLang="ko-KR" sz="1400" dirty="0" err="1"/>
              <a:t>D</a:t>
            </a:r>
            <a:r>
              <a:rPr lang="en-US" altLang="ko-KR" sz="1400" dirty="0" err="1" smtClean="0"/>
              <a:t>ocker</a:t>
            </a:r>
            <a:r>
              <a:rPr lang="en-US" altLang="ko-KR" sz="1400" dirty="0" smtClean="0"/>
              <a:t> Desktop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5000636"/>
            <a:ext cx="3205155" cy="155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직선 화살표 연결선 10"/>
          <p:cNvCxnSpPr/>
          <p:nvPr/>
        </p:nvCxnSpPr>
        <p:spPr>
          <a:xfrm rot="5400000">
            <a:off x="6750859" y="4536289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폭발 2 12"/>
          <p:cNvSpPr/>
          <p:nvPr/>
        </p:nvSpPr>
        <p:spPr>
          <a:xfrm>
            <a:off x="6929454" y="6215082"/>
            <a:ext cx="285752" cy="2857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42852"/>
            <a:ext cx="54541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r>
              <a:rPr lang="en-US" altLang="ko-KR" sz="1600" dirty="0" smtClean="0"/>
              <a:t>1.WSL</a:t>
            </a:r>
            <a:r>
              <a:rPr lang="ko-KR" altLang="en-US" sz="1600" dirty="0" smtClean="0"/>
              <a:t>설치 </a:t>
            </a:r>
            <a:r>
              <a:rPr lang="en-US" altLang="ko-KR" sz="1600" dirty="0" smtClean="0"/>
              <a:t>( Windows Version 20H1 </a:t>
            </a:r>
            <a:r>
              <a:rPr lang="ko-KR" altLang="en-US" sz="1600" dirty="0" smtClean="0"/>
              <a:t>상위 </a:t>
            </a:r>
            <a:r>
              <a:rPr lang="ko-KR" altLang="en-US" sz="1600" dirty="0" err="1" smtClean="0"/>
              <a:t>버전일때</a:t>
            </a:r>
            <a:r>
              <a:rPr lang="ko-KR" altLang="en-US" sz="1600" dirty="0" smtClean="0"/>
              <a:t> 설치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Power Shell</a:t>
            </a:r>
            <a:r>
              <a:rPr lang="ko-KR" altLang="en-US" sz="1600" dirty="0" smtClean="0"/>
              <a:t>을 관리자 권한으로 실행하고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wsl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--</a:t>
            </a:r>
            <a:r>
              <a:rPr lang="en-US" altLang="ko-KR" sz="1600" dirty="0" smtClean="0"/>
              <a:t>install </a:t>
            </a:r>
            <a:r>
              <a:rPr lang="ko-KR" altLang="en-US" sz="1600" dirty="0" smtClean="0"/>
              <a:t>명령으로 </a:t>
            </a:r>
            <a:r>
              <a:rPr lang="en-US" altLang="ko-KR" sz="1600" dirty="0" smtClean="0"/>
              <a:t>WSL</a:t>
            </a:r>
            <a:r>
              <a:rPr lang="ko-KR" altLang="en-US" sz="1600" dirty="0" smtClean="0"/>
              <a:t>설치한다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85794"/>
            <a:ext cx="2714644" cy="112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71472" y="1285860"/>
            <a:ext cx="107157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786058"/>
            <a:ext cx="321471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429132"/>
            <a:ext cx="407196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00034" y="4143380"/>
            <a:ext cx="3453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 WSL2</a:t>
            </a:r>
            <a:r>
              <a:rPr lang="ko-KR" altLang="en-US" sz="1600" dirty="0" smtClean="0"/>
              <a:t>를 기본 </a:t>
            </a:r>
            <a:r>
              <a:rPr lang="ko-KR" altLang="en-US" sz="1600" dirty="0" err="1" smtClean="0"/>
              <a:t>리눅스로</a:t>
            </a:r>
            <a:r>
              <a:rPr lang="ko-KR" altLang="en-US" sz="1600" dirty="0" smtClean="0"/>
              <a:t> 설정한다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</a:t>
            </a:r>
            <a:r>
              <a:rPr lang="ko-KR" altLang="en-US" sz="1600" dirty="0" err="1" smtClean="0"/>
              <a:t>도커설치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642918"/>
            <a:ext cx="264794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폭발 2 5"/>
          <p:cNvSpPr/>
          <p:nvPr/>
        </p:nvSpPr>
        <p:spPr>
          <a:xfrm>
            <a:off x="3000364" y="1857364"/>
            <a:ext cx="357190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85729"/>
            <a:ext cx="273960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직선 화살표 연결선 8"/>
          <p:cNvCxnSpPr>
            <a:stCxn id="6" idx="3"/>
          </p:cNvCxnSpPr>
          <p:nvPr/>
        </p:nvCxnSpPr>
        <p:spPr>
          <a:xfrm flipV="1">
            <a:off x="3357554" y="1428737"/>
            <a:ext cx="1928826" cy="494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72330" y="714356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로그아웃이나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재부팅</a:t>
            </a:r>
            <a:r>
              <a:rPr lang="ko-KR" altLang="en-US" sz="1200" dirty="0" smtClean="0"/>
              <a:t> 될 수 있음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2214554"/>
            <a:ext cx="2648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4.</a:t>
            </a:r>
            <a:r>
              <a:rPr lang="ko-KR" altLang="en-US" sz="1600" dirty="0" err="1" smtClean="0"/>
              <a:t>도커실행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WSL2</a:t>
            </a:r>
            <a:r>
              <a:rPr lang="ko-KR" altLang="en-US" sz="1600" dirty="0" smtClean="0"/>
              <a:t>통합 설정</a:t>
            </a:r>
            <a:endParaRPr lang="ko-KR" altLang="en-US" sz="1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571744"/>
            <a:ext cx="4357718" cy="242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3714744" y="2500306"/>
            <a:ext cx="35719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1472" y="3143248"/>
            <a:ext cx="57150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71604" y="4429132"/>
            <a:ext cx="78581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rot="10800000" flipV="1">
            <a:off x="2285984" y="4000504"/>
            <a:ext cx="85725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14678" y="3714752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체크가 되어있지 않으면 체크</a:t>
            </a:r>
            <a:endParaRPr lang="ko-KR" altLang="en-US" sz="1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5143512"/>
            <a:ext cx="385765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/>
          <p:cNvSpPr/>
          <p:nvPr/>
        </p:nvSpPr>
        <p:spPr>
          <a:xfrm>
            <a:off x="4071934" y="5072074"/>
            <a:ext cx="35719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71538" y="5643578"/>
            <a:ext cx="57150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14414" y="5929330"/>
            <a:ext cx="57150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71670" y="5695964"/>
            <a:ext cx="121444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794"/>
            <a:ext cx="1205383" cy="106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142852"/>
            <a:ext cx="4203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버전 확인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트레이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&gt; 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&gt; about 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desktop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857232"/>
            <a:ext cx="2205324" cy="152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직선 화살표 연결선 7"/>
          <p:cNvCxnSpPr/>
          <p:nvPr/>
        </p:nvCxnSpPr>
        <p:spPr>
          <a:xfrm rot="5400000" flipH="1" flipV="1">
            <a:off x="1250133" y="678637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071934" y="64291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86182" y="1214422"/>
            <a:ext cx="85725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0034" y="2285992"/>
            <a:ext cx="512416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설치완료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설치된 </a:t>
            </a:r>
            <a:r>
              <a:rPr lang="en-US" altLang="ko-KR" sz="1600" dirty="0" smtClean="0"/>
              <a:t>OS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wsl</a:t>
            </a:r>
            <a:r>
              <a:rPr lang="en-US" altLang="ko-KR" sz="1600" dirty="0" smtClean="0"/>
              <a:t> –l –v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desktop</a:t>
            </a:r>
            <a:r>
              <a:rPr lang="ko-KR" altLang="en-US" sz="1600" dirty="0" smtClean="0"/>
              <a:t>은 </a:t>
            </a:r>
            <a:r>
              <a:rPr lang="en-US" altLang="ko-KR" sz="1600" dirty="0" err="1" smtClean="0"/>
              <a:t>busybox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라는 경량화 리눅스 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wsl</a:t>
            </a:r>
            <a:r>
              <a:rPr lang="en-US" altLang="ko-KR" sz="1600" dirty="0" smtClean="0"/>
              <a:t> –d 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-desktop </a:t>
            </a:r>
            <a:r>
              <a:rPr lang="en-US" altLang="ko-KR" sz="1600" dirty="0" err="1" smtClean="0"/>
              <a:t>busybox</a:t>
            </a:r>
            <a:endParaRPr lang="ko-KR" alt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500438"/>
            <a:ext cx="4643470" cy="119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자유형 15"/>
          <p:cNvSpPr/>
          <p:nvPr/>
        </p:nvSpPr>
        <p:spPr>
          <a:xfrm>
            <a:off x="214313" y="4214813"/>
            <a:ext cx="414337" cy="929849"/>
          </a:xfrm>
          <a:custGeom>
            <a:avLst/>
            <a:gdLst>
              <a:gd name="connsiteX0" fmla="*/ 328612 w 414337"/>
              <a:gd name="connsiteY0" fmla="*/ 928687 h 929849"/>
              <a:gd name="connsiteX1" fmla="*/ 223837 w 414337"/>
              <a:gd name="connsiteY1" fmla="*/ 919162 h 929849"/>
              <a:gd name="connsiteX2" fmla="*/ 204787 w 414337"/>
              <a:gd name="connsiteY2" fmla="*/ 909637 h 929849"/>
              <a:gd name="connsiteX3" fmla="*/ 166687 w 414337"/>
              <a:gd name="connsiteY3" fmla="*/ 890587 h 929849"/>
              <a:gd name="connsiteX4" fmla="*/ 138112 w 414337"/>
              <a:gd name="connsiteY4" fmla="*/ 862012 h 929849"/>
              <a:gd name="connsiteX5" fmla="*/ 104775 w 414337"/>
              <a:gd name="connsiteY5" fmla="*/ 823912 h 929849"/>
              <a:gd name="connsiteX6" fmla="*/ 85725 w 414337"/>
              <a:gd name="connsiteY6" fmla="*/ 795337 h 929849"/>
              <a:gd name="connsiteX7" fmla="*/ 76200 w 414337"/>
              <a:gd name="connsiteY7" fmla="*/ 766762 h 929849"/>
              <a:gd name="connsiteX8" fmla="*/ 66675 w 414337"/>
              <a:gd name="connsiteY8" fmla="*/ 747712 h 929849"/>
              <a:gd name="connsiteX9" fmla="*/ 57150 w 414337"/>
              <a:gd name="connsiteY9" fmla="*/ 719137 h 929849"/>
              <a:gd name="connsiteX10" fmla="*/ 47625 w 414337"/>
              <a:gd name="connsiteY10" fmla="*/ 704850 h 929849"/>
              <a:gd name="connsiteX11" fmla="*/ 42862 w 414337"/>
              <a:gd name="connsiteY11" fmla="*/ 690562 h 929849"/>
              <a:gd name="connsiteX12" fmla="*/ 33337 w 414337"/>
              <a:gd name="connsiteY12" fmla="*/ 671512 h 929849"/>
              <a:gd name="connsiteX13" fmla="*/ 23812 w 414337"/>
              <a:gd name="connsiteY13" fmla="*/ 633412 h 929849"/>
              <a:gd name="connsiteX14" fmla="*/ 14287 w 414337"/>
              <a:gd name="connsiteY14" fmla="*/ 614362 h 929849"/>
              <a:gd name="connsiteX15" fmla="*/ 9525 w 414337"/>
              <a:gd name="connsiteY15" fmla="*/ 600075 h 929849"/>
              <a:gd name="connsiteX16" fmla="*/ 0 w 414337"/>
              <a:gd name="connsiteY16" fmla="*/ 566737 h 929849"/>
              <a:gd name="connsiteX17" fmla="*/ 4762 w 414337"/>
              <a:gd name="connsiteY17" fmla="*/ 390525 h 929849"/>
              <a:gd name="connsiteX18" fmla="*/ 9525 w 414337"/>
              <a:gd name="connsiteY18" fmla="*/ 366712 h 929849"/>
              <a:gd name="connsiteX19" fmla="*/ 23812 w 414337"/>
              <a:gd name="connsiteY19" fmla="*/ 328612 h 929849"/>
              <a:gd name="connsiteX20" fmla="*/ 33337 w 414337"/>
              <a:gd name="connsiteY20" fmla="*/ 309562 h 929849"/>
              <a:gd name="connsiteX21" fmla="*/ 38100 w 414337"/>
              <a:gd name="connsiteY21" fmla="*/ 290512 h 929849"/>
              <a:gd name="connsiteX22" fmla="*/ 57150 w 414337"/>
              <a:gd name="connsiteY22" fmla="*/ 257175 h 929849"/>
              <a:gd name="connsiteX23" fmla="*/ 71437 w 414337"/>
              <a:gd name="connsiteY23" fmla="*/ 238125 h 929849"/>
              <a:gd name="connsiteX24" fmla="*/ 100012 w 414337"/>
              <a:gd name="connsiteY24" fmla="*/ 209550 h 929849"/>
              <a:gd name="connsiteX25" fmla="*/ 109537 w 414337"/>
              <a:gd name="connsiteY25" fmla="*/ 195262 h 929849"/>
              <a:gd name="connsiteX26" fmla="*/ 128587 w 414337"/>
              <a:gd name="connsiteY26" fmla="*/ 185737 h 929849"/>
              <a:gd name="connsiteX27" fmla="*/ 142875 w 414337"/>
              <a:gd name="connsiteY27" fmla="*/ 171450 h 929849"/>
              <a:gd name="connsiteX28" fmla="*/ 157162 w 414337"/>
              <a:gd name="connsiteY28" fmla="*/ 166687 h 929849"/>
              <a:gd name="connsiteX29" fmla="*/ 176212 w 414337"/>
              <a:gd name="connsiteY29" fmla="*/ 157162 h 929849"/>
              <a:gd name="connsiteX30" fmla="*/ 209550 w 414337"/>
              <a:gd name="connsiteY30" fmla="*/ 138112 h 929849"/>
              <a:gd name="connsiteX31" fmla="*/ 228600 w 414337"/>
              <a:gd name="connsiteY31" fmla="*/ 123825 h 929849"/>
              <a:gd name="connsiteX32" fmla="*/ 257175 w 414337"/>
              <a:gd name="connsiteY32" fmla="*/ 104775 h 929849"/>
              <a:gd name="connsiteX33" fmla="*/ 285750 w 414337"/>
              <a:gd name="connsiteY33" fmla="*/ 85725 h 929849"/>
              <a:gd name="connsiteX34" fmla="*/ 304800 w 414337"/>
              <a:gd name="connsiteY34" fmla="*/ 71437 h 929849"/>
              <a:gd name="connsiteX35" fmla="*/ 319087 w 414337"/>
              <a:gd name="connsiteY35" fmla="*/ 57150 h 929849"/>
              <a:gd name="connsiteX36" fmla="*/ 347662 w 414337"/>
              <a:gd name="connsiteY36" fmla="*/ 42862 h 929849"/>
              <a:gd name="connsiteX37" fmla="*/ 361950 w 414337"/>
              <a:gd name="connsiteY37" fmla="*/ 28575 h 929849"/>
              <a:gd name="connsiteX38" fmla="*/ 376237 w 414337"/>
              <a:gd name="connsiteY38" fmla="*/ 23812 h 929849"/>
              <a:gd name="connsiteX39" fmla="*/ 395287 w 414337"/>
              <a:gd name="connsiteY39" fmla="*/ 14287 h 929849"/>
              <a:gd name="connsiteX40" fmla="*/ 414337 w 414337"/>
              <a:gd name="connsiteY40" fmla="*/ 0 h 92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14337" h="929849">
                <a:moveTo>
                  <a:pt x="328612" y="928687"/>
                </a:moveTo>
                <a:cubicBezTo>
                  <a:pt x="316434" y="928011"/>
                  <a:pt x="252336" y="929849"/>
                  <a:pt x="223837" y="919162"/>
                </a:cubicBezTo>
                <a:cubicBezTo>
                  <a:pt x="217190" y="916669"/>
                  <a:pt x="211313" y="912434"/>
                  <a:pt x="204787" y="909637"/>
                </a:cubicBezTo>
                <a:cubicBezTo>
                  <a:pt x="184617" y="900993"/>
                  <a:pt x="189460" y="909219"/>
                  <a:pt x="166687" y="890587"/>
                </a:cubicBezTo>
                <a:cubicBezTo>
                  <a:pt x="156262" y="882057"/>
                  <a:pt x="147637" y="871537"/>
                  <a:pt x="138112" y="862012"/>
                </a:cubicBezTo>
                <a:cubicBezTo>
                  <a:pt x="118395" y="842295"/>
                  <a:pt x="120079" y="845775"/>
                  <a:pt x="104775" y="823912"/>
                </a:cubicBezTo>
                <a:cubicBezTo>
                  <a:pt x="98210" y="814534"/>
                  <a:pt x="89345" y="806197"/>
                  <a:pt x="85725" y="795337"/>
                </a:cubicBezTo>
                <a:cubicBezTo>
                  <a:pt x="82550" y="785812"/>
                  <a:pt x="80690" y="775742"/>
                  <a:pt x="76200" y="766762"/>
                </a:cubicBezTo>
                <a:cubicBezTo>
                  <a:pt x="73025" y="760412"/>
                  <a:pt x="69312" y="754304"/>
                  <a:pt x="66675" y="747712"/>
                </a:cubicBezTo>
                <a:cubicBezTo>
                  <a:pt x="62946" y="738390"/>
                  <a:pt x="62719" y="727491"/>
                  <a:pt x="57150" y="719137"/>
                </a:cubicBezTo>
                <a:cubicBezTo>
                  <a:pt x="53975" y="714375"/>
                  <a:pt x="50185" y="709969"/>
                  <a:pt x="47625" y="704850"/>
                </a:cubicBezTo>
                <a:cubicBezTo>
                  <a:pt x="45380" y="700360"/>
                  <a:pt x="44840" y="695176"/>
                  <a:pt x="42862" y="690562"/>
                </a:cubicBezTo>
                <a:cubicBezTo>
                  <a:pt x="40065" y="684037"/>
                  <a:pt x="36512" y="677862"/>
                  <a:pt x="33337" y="671512"/>
                </a:cubicBezTo>
                <a:cubicBezTo>
                  <a:pt x="30541" y="657531"/>
                  <a:pt x="29305" y="646229"/>
                  <a:pt x="23812" y="633412"/>
                </a:cubicBezTo>
                <a:cubicBezTo>
                  <a:pt x="21015" y="626887"/>
                  <a:pt x="17084" y="620888"/>
                  <a:pt x="14287" y="614362"/>
                </a:cubicBezTo>
                <a:cubicBezTo>
                  <a:pt x="12310" y="609748"/>
                  <a:pt x="10967" y="604883"/>
                  <a:pt x="9525" y="600075"/>
                </a:cubicBezTo>
                <a:cubicBezTo>
                  <a:pt x="6204" y="589005"/>
                  <a:pt x="3175" y="577850"/>
                  <a:pt x="0" y="566737"/>
                </a:cubicBezTo>
                <a:cubicBezTo>
                  <a:pt x="1587" y="508000"/>
                  <a:pt x="1967" y="449217"/>
                  <a:pt x="4762" y="390525"/>
                </a:cubicBezTo>
                <a:cubicBezTo>
                  <a:pt x="5147" y="382439"/>
                  <a:pt x="7562" y="374565"/>
                  <a:pt x="9525" y="366712"/>
                </a:cubicBezTo>
                <a:cubicBezTo>
                  <a:pt x="11770" y="357733"/>
                  <a:pt x="21313" y="334234"/>
                  <a:pt x="23812" y="328612"/>
                </a:cubicBezTo>
                <a:cubicBezTo>
                  <a:pt x="26695" y="322124"/>
                  <a:pt x="30844" y="316209"/>
                  <a:pt x="33337" y="309562"/>
                </a:cubicBezTo>
                <a:cubicBezTo>
                  <a:pt x="35635" y="303433"/>
                  <a:pt x="35802" y="296641"/>
                  <a:pt x="38100" y="290512"/>
                </a:cubicBezTo>
                <a:cubicBezTo>
                  <a:pt x="42507" y="278760"/>
                  <a:pt x="49877" y="267358"/>
                  <a:pt x="57150" y="257175"/>
                </a:cubicBezTo>
                <a:cubicBezTo>
                  <a:pt x="61764" y="250716"/>
                  <a:pt x="66127" y="244025"/>
                  <a:pt x="71437" y="238125"/>
                </a:cubicBezTo>
                <a:cubicBezTo>
                  <a:pt x="80448" y="228112"/>
                  <a:pt x="92540" y="220758"/>
                  <a:pt x="100012" y="209550"/>
                </a:cubicBezTo>
                <a:cubicBezTo>
                  <a:pt x="103187" y="204787"/>
                  <a:pt x="105140" y="198926"/>
                  <a:pt x="109537" y="195262"/>
                </a:cubicBezTo>
                <a:cubicBezTo>
                  <a:pt x="114991" y="190717"/>
                  <a:pt x="122810" y="189863"/>
                  <a:pt x="128587" y="185737"/>
                </a:cubicBezTo>
                <a:cubicBezTo>
                  <a:pt x="134068" y="181822"/>
                  <a:pt x="137271" y="175186"/>
                  <a:pt x="142875" y="171450"/>
                </a:cubicBezTo>
                <a:cubicBezTo>
                  <a:pt x="147052" y="168665"/>
                  <a:pt x="152548" y="168665"/>
                  <a:pt x="157162" y="166687"/>
                </a:cubicBezTo>
                <a:cubicBezTo>
                  <a:pt x="163687" y="163890"/>
                  <a:pt x="170435" y="161288"/>
                  <a:pt x="176212" y="157162"/>
                </a:cubicBezTo>
                <a:cubicBezTo>
                  <a:pt x="206769" y="135336"/>
                  <a:pt x="172653" y="147337"/>
                  <a:pt x="209550" y="138112"/>
                </a:cubicBezTo>
                <a:cubicBezTo>
                  <a:pt x="215900" y="133350"/>
                  <a:pt x="222097" y="128377"/>
                  <a:pt x="228600" y="123825"/>
                </a:cubicBezTo>
                <a:cubicBezTo>
                  <a:pt x="237978" y="117260"/>
                  <a:pt x="249081" y="112870"/>
                  <a:pt x="257175" y="104775"/>
                </a:cubicBezTo>
                <a:cubicBezTo>
                  <a:pt x="275012" y="86937"/>
                  <a:pt x="265072" y="92617"/>
                  <a:pt x="285750" y="85725"/>
                </a:cubicBezTo>
                <a:cubicBezTo>
                  <a:pt x="292100" y="80962"/>
                  <a:pt x="298773" y="76603"/>
                  <a:pt x="304800" y="71437"/>
                </a:cubicBezTo>
                <a:cubicBezTo>
                  <a:pt x="309914" y="67054"/>
                  <a:pt x="313483" y="60886"/>
                  <a:pt x="319087" y="57150"/>
                </a:cubicBezTo>
                <a:cubicBezTo>
                  <a:pt x="362049" y="28509"/>
                  <a:pt x="302697" y="80332"/>
                  <a:pt x="347662" y="42862"/>
                </a:cubicBezTo>
                <a:cubicBezTo>
                  <a:pt x="352836" y="38550"/>
                  <a:pt x="356346" y="32311"/>
                  <a:pt x="361950" y="28575"/>
                </a:cubicBezTo>
                <a:cubicBezTo>
                  <a:pt x="366127" y="25790"/>
                  <a:pt x="371623" y="25790"/>
                  <a:pt x="376237" y="23812"/>
                </a:cubicBezTo>
                <a:cubicBezTo>
                  <a:pt x="382762" y="21015"/>
                  <a:pt x="389267" y="18050"/>
                  <a:pt x="395287" y="14287"/>
                </a:cubicBezTo>
                <a:cubicBezTo>
                  <a:pt x="402018" y="10080"/>
                  <a:pt x="414337" y="0"/>
                  <a:pt x="414337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5857892"/>
            <a:ext cx="392909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6864700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server</a:t>
            </a:r>
            <a:r>
              <a:rPr lang="ko-KR" altLang="en-US" dirty="0" smtClean="0"/>
              <a:t>와 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정보 확인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version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실행중인 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process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ps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또는 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ps</a:t>
            </a:r>
            <a:r>
              <a:rPr lang="en-US" altLang="ko-KR" sz="1600" dirty="0" smtClean="0"/>
              <a:t> –a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*localhost:5000</a:t>
            </a:r>
            <a:r>
              <a:rPr lang="ko-KR" altLang="en-US" sz="1600" dirty="0" smtClean="0"/>
              <a:t>을 입력하면 서버가 동작하고 있지 않기 때문에 </a:t>
            </a:r>
            <a:r>
              <a:rPr lang="en-US" altLang="ko-KR" sz="1600" dirty="0" smtClean="0"/>
              <a:t>error</a:t>
            </a:r>
            <a:r>
              <a:rPr lang="ko-KR" altLang="en-US" sz="1600" dirty="0" smtClean="0"/>
              <a:t>발생</a:t>
            </a:r>
            <a:endParaRPr lang="en-US" altLang="ko-KR" sz="1600" dirty="0" smtClean="0"/>
          </a:p>
          <a:p>
            <a:pPr>
              <a:buFont typeface="Arial" charset="0"/>
              <a:buChar char="•"/>
            </a:pPr>
            <a:endParaRPr lang="en-US" altLang="ko-KR" sz="1600" dirty="0"/>
          </a:p>
          <a:p>
            <a:pPr>
              <a:buFont typeface="Arial" charset="0"/>
              <a:buChar char="•"/>
            </a:pPr>
            <a:endParaRPr lang="en-US" altLang="ko-KR" sz="1600" dirty="0" smtClean="0"/>
          </a:p>
          <a:p>
            <a:pPr>
              <a:buFont typeface="Arial" charset="0"/>
              <a:buChar char="•"/>
            </a:pPr>
            <a:endParaRPr lang="en-US" altLang="ko-KR" sz="1600" dirty="0"/>
          </a:p>
          <a:p>
            <a:pPr>
              <a:buFont typeface="Arial" charset="0"/>
              <a:buChar char="•"/>
            </a:pPr>
            <a:endParaRPr lang="en-US" altLang="ko-KR" sz="1600" dirty="0" smtClean="0"/>
          </a:p>
          <a:p>
            <a:pPr>
              <a:buFont typeface="Arial" charset="0"/>
              <a:buChar char="•"/>
            </a:pPr>
            <a:endParaRPr lang="en-US" altLang="ko-KR" sz="1600" dirty="0"/>
          </a:p>
          <a:p>
            <a:pPr>
              <a:buFont typeface="Arial" charset="0"/>
              <a:buChar char="•"/>
            </a:pPr>
            <a:endParaRPr lang="en-US" altLang="ko-KR" sz="16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292895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214686"/>
            <a:ext cx="392909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143380"/>
            <a:ext cx="3214710" cy="1323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48929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docker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nginx</a:t>
            </a:r>
            <a:r>
              <a:rPr lang="ko-KR" altLang="en-US" sz="1600" dirty="0" smtClean="0"/>
              <a:t>이미지 기반에 컨테이너를 실행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명령어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run –p </a:t>
            </a:r>
            <a:r>
              <a:rPr lang="ko-KR" altLang="en-US" sz="1600" dirty="0" smtClean="0"/>
              <a:t>외부포트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내부포트 </a:t>
            </a:r>
            <a:r>
              <a:rPr lang="en-US" altLang="ko-KR" sz="1600" dirty="0" smtClean="0"/>
              <a:t>–d </a:t>
            </a:r>
            <a:r>
              <a:rPr lang="en-US" altLang="ko-KR" sz="1600" dirty="0" err="1" smtClean="0"/>
              <a:t>nginx:latest</a:t>
            </a:r>
            <a:endParaRPr lang="ko-KR" altLang="en-US" sz="1600" dirty="0" smtClean="0"/>
          </a:p>
          <a:p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521497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 flipV="1">
            <a:off x="4071934" y="1000108"/>
            <a:ext cx="150019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72132" y="857232"/>
            <a:ext cx="1874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nginx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image</a:t>
            </a:r>
            <a:r>
              <a:rPr lang="ko-KR" altLang="en-US" sz="1200" dirty="0" smtClean="0"/>
              <a:t>가 없어서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 flipV="1">
            <a:off x="3143240" y="1428736"/>
            <a:ext cx="278608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57884" y="1214422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다운 받는다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071810"/>
            <a:ext cx="377189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직선 화살표 연결선 13"/>
          <p:cNvCxnSpPr/>
          <p:nvPr/>
        </p:nvCxnSpPr>
        <p:spPr>
          <a:xfrm rot="10800000" flipV="1">
            <a:off x="1714480" y="3286124"/>
            <a:ext cx="278608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9124" y="3071810"/>
            <a:ext cx="299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nginx</a:t>
            </a:r>
            <a:r>
              <a:rPr lang="ko-KR" altLang="en-US" sz="1200" dirty="0" smtClean="0"/>
              <a:t>가 설치 되어 접속하면 서비스 가능</a:t>
            </a:r>
            <a:endParaRPr lang="ko-KR" altLang="en-US" sz="12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5143512"/>
            <a:ext cx="5214974" cy="87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/>
        </p:nvSpPr>
        <p:spPr>
          <a:xfrm>
            <a:off x="4214810" y="5072074"/>
            <a:ext cx="1071570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rot="5400000">
            <a:off x="4822033" y="4750603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86314" y="4500570"/>
            <a:ext cx="267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이미지 상태 </a:t>
            </a:r>
            <a:r>
              <a:rPr lang="en-US" altLang="ko-KR" sz="1200" dirty="0" smtClean="0"/>
              <a:t>: up</a:t>
            </a:r>
            <a:r>
              <a:rPr lang="ko-KR" altLang="en-US" sz="1200" dirty="0" smtClean="0"/>
              <a:t>이면 실행중인 상태</a:t>
            </a:r>
            <a:endParaRPr lang="ko-KR" altLang="en-US" sz="12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000232" y="785794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 flipV="1">
            <a:off x="2786050" y="642918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00364" y="500042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Port forwarding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41599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사용하지 않는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container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명령어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rm</a:t>
            </a:r>
            <a:r>
              <a:rPr lang="en-US" altLang="ko-KR" sz="1600" dirty="0" smtClean="0"/>
              <a:t> –f </a:t>
            </a:r>
            <a:r>
              <a:rPr lang="ko-KR" altLang="en-US" sz="1600" dirty="0" smtClean="0"/>
              <a:t>컨테이너아이디</a:t>
            </a:r>
            <a:endParaRPr lang="ko-KR" alt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528641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85720" y="1500174"/>
            <a:ext cx="85725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147763" y="1685925"/>
            <a:ext cx="1364717" cy="80963"/>
          </a:xfrm>
          <a:custGeom>
            <a:avLst/>
            <a:gdLst>
              <a:gd name="connsiteX0" fmla="*/ 0 w 1364717"/>
              <a:gd name="connsiteY0" fmla="*/ 19050 h 80963"/>
              <a:gd name="connsiteX1" fmla="*/ 23812 w 1364717"/>
              <a:gd name="connsiteY1" fmla="*/ 28575 h 80963"/>
              <a:gd name="connsiteX2" fmla="*/ 52387 w 1364717"/>
              <a:gd name="connsiteY2" fmla="*/ 47625 h 80963"/>
              <a:gd name="connsiteX3" fmla="*/ 66675 w 1364717"/>
              <a:gd name="connsiteY3" fmla="*/ 52388 h 80963"/>
              <a:gd name="connsiteX4" fmla="*/ 80962 w 1364717"/>
              <a:gd name="connsiteY4" fmla="*/ 61913 h 80963"/>
              <a:gd name="connsiteX5" fmla="*/ 133350 w 1364717"/>
              <a:gd name="connsiteY5" fmla="*/ 71438 h 80963"/>
              <a:gd name="connsiteX6" fmla="*/ 147637 w 1364717"/>
              <a:gd name="connsiteY6" fmla="*/ 76200 h 80963"/>
              <a:gd name="connsiteX7" fmla="*/ 195262 w 1364717"/>
              <a:gd name="connsiteY7" fmla="*/ 80963 h 80963"/>
              <a:gd name="connsiteX8" fmla="*/ 361950 w 1364717"/>
              <a:gd name="connsiteY8" fmla="*/ 76200 h 80963"/>
              <a:gd name="connsiteX9" fmla="*/ 385762 w 1364717"/>
              <a:gd name="connsiteY9" fmla="*/ 71438 h 80963"/>
              <a:gd name="connsiteX10" fmla="*/ 442912 w 1364717"/>
              <a:gd name="connsiteY10" fmla="*/ 61913 h 80963"/>
              <a:gd name="connsiteX11" fmla="*/ 466725 w 1364717"/>
              <a:gd name="connsiteY11" fmla="*/ 57150 h 80963"/>
              <a:gd name="connsiteX12" fmla="*/ 504825 w 1364717"/>
              <a:gd name="connsiteY12" fmla="*/ 52388 h 80963"/>
              <a:gd name="connsiteX13" fmla="*/ 566737 w 1364717"/>
              <a:gd name="connsiteY13" fmla="*/ 42863 h 80963"/>
              <a:gd name="connsiteX14" fmla="*/ 590550 w 1364717"/>
              <a:gd name="connsiteY14" fmla="*/ 38100 h 80963"/>
              <a:gd name="connsiteX15" fmla="*/ 714375 w 1364717"/>
              <a:gd name="connsiteY15" fmla="*/ 23813 h 80963"/>
              <a:gd name="connsiteX16" fmla="*/ 747712 w 1364717"/>
              <a:gd name="connsiteY16" fmla="*/ 19050 h 80963"/>
              <a:gd name="connsiteX17" fmla="*/ 766762 w 1364717"/>
              <a:gd name="connsiteY17" fmla="*/ 14288 h 80963"/>
              <a:gd name="connsiteX18" fmla="*/ 876300 w 1364717"/>
              <a:gd name="connsiteY18" fmla="*/ 0 h 80963"/>
              <a:gd name="connsiteX19" fmla="*/ 1285875 w 1364717"/>
              <a:gd name="connsiteY19" fmla="*/ 4763 h 80963"/>
              <a:gd name="connsiteX20" fmla="*/ 1300162 w 1364717"/>
              <a:gd name="connsiteY20" fmla="*/ 9525 h 80963"/>
              <a:gd name="connsiteX21" fmla="*/ 1323975 w 1364717"/>
              <a:gd name="connsiteY21" fmla="*/ 14288 h 80963"/>
              <a:gd name="connsiteX22" fmla="*/ 1343025 w 1364717"/>
              <a:gd name="connsiteY22" fmla="*/ 38100 h 80963"/>
              <a:gd name="connsiteX23" fmla="*/ 1362075 w 1364717"/>
              <a:gd name="connsiteY23" fmla="*/ 80963 h 8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64717" h="80963">
                <a:moveTo>
                  <a:pt x="0" y="19050"/>
                </a:moveTo>
                <a:cubicBezTo>
                  <a:pt x="7937" y="22225"/>
                  <a:pt x="16307" y="24481"/>
                  <a:pt x="23812" y="28575"/>
                </a:cubicBezTo>
                <a:cubicBezTo>
                  <a:pt x="33862" y="34057"/>
                  <a:pt x="41527" y="44005"/>
                  <a:pt x="52387" y="47625"/>
                </a:cubicBezTo>
                <a:cubicBezTo>
                  <a:pt x="57150" y="49213"/>
                  <a:pt x="62185" y="50143"/>
                  <a:pt x="66675" y="52388"/>
                </a:cubicBezTo>
                <a:cubicBezTo>
                  <a:pt x="71794" y="54948"/>
                  <a:pt x="75603" y="59903"/>
                  <a:pt x="80962" y="61913"/>
                </a:cubicBezTo>
                <a:cubicBezTo>
                  <a:pt x="87257" y="64274"/>
                  <a:pt x="128983" y="70468"/>
                  <a:pt x="133350" y="71438"/>
                </a:cubicBezTo>
                <a:cubicBezTo>
                  <a:pt x="138250" y="72527"/>
                  <a:pt x="142675" y="75437"/>
                  <a:pt x="147637" y="76200"/>
                </a:cubicBezTo>
                <a:cubicBezTo>
                  <a:pt x="163406" y="78626"/>
                  <a:pt x="179387" y="79375"/>
                  <a:pt x="195262" y="80963"/>
                </a:cubicBezTo>
                <a:cubicBezTo>
                  <a:pt x="250825" y="79375"/>
                  <a:pt x="306434" y="78976"/>
                  <a:pt x="361950" y="76200"/>
                </a:cubicBezTo>
                <a:cubicBezTo>
                  <a:pt x="370034" y="75796"/>
                  <a:pt x="377791" y="72845"/>
                  <a:pt x="385762" y="71438"/>
                </a:cubicBezTo>
                <a:lnTo>
                  <a:pt x="442912" y="61913"/>
                </a:lnTo>
                <a:cubicBezTo>
                  <a:pt x="450884" y="60506"/>
                  <a:pt x="458724" y="58381"/>
                  <a:pt x="466725" y="57150"/>
                </a:cubicBezTo>
                <a:cubicBezTo>
                  <a:pt x="479375" y="55204"/>
                  <a:pt x="492155" y="54198"/>
                  <a:pt x="504825" y="52388"/>
                </a:cubicBezTo>
                <a:cubicBezTo>
                  <a:pt x="525495" y="49435"/>
                  <a:pt x="546141" y="46296"/>
                  <a:pt x="566737" y="42863"/>
                </a:cubicBezTo>
                <a:cubicBezTo>
                  <a:pt x="574722" y="41532"/>
                  <a:pt x="582522" y="39136"/>
                  <a:pt x="590550" y="38100"/>
                </a:cubicBezTo>
                <a:cubicBezTo>
                  <a:pt x="631757" y="32783"/>
                  <a:pt x="673244" y="29690"/>
                  <a:pt x="714375" y="23813"/>
                </a:cubicBezTo>
                <a:cubicBezTo>
                  <a:pt x="725487" y="22225"/>
                  <a:pt x="736668" y="21058"/>
                  <a:pt x="747712" y="19050"/>
                </a:cubicBezTo>
                <a:cubicBezTo>
                  <a:pt x="754152" y="17879"/>
                  <a:pt x="760287" y="15247"/>
                  <a:pt x="766762" y="14288"/>
                </a:cubicBezTo>
                <a:cubicBezTo>
                  <a:pt x="803186" y="8892"/>
                  <a:pt x="876300" y="0"/>
                  <a:pt x="876300" y="0"/>
                </a:cubicBezTo>
                <a:lnTo>
                  <a:pt x="1285875" y="4763"/>
                </a:lnTo>
                <a:cubicBezTo>
                  <a:pt x="1290894" y="4876"/>
                  <a:pt x="1295292" y="8307"/>
                  <a:pt x="1300162" y="9525"/>
                </a:cubicBezTo>
                <a:cubicBezTo>
                  <a:pt x="1308015" y="11488"/>
                  <a:pt x="1316037" y="12700"/>
                  <a:pt x="1323975" y="14288"/>
                </a:cubicBezTo>
                <a:cubicBezTo>
                  <a:pt x="1350372" y="31887"/>
                  <a:pt x="1329494" y="13744"/>
                  <a:pt x="1343025" y="38100"/>
                </a:cubicBezTo>
                <a:cubicBezTo>
                  <a:pt x="1364717" y="77144"/>
                  <a:pt x="1362075" y="52521"/>
                  <a:pt x="1362075" y="80963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158" y="2857496"/>
            <a:ext cx="7746544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Engine : </a:t>
            </a:r>
            <a:r>
              <a:rPr lang="ko-KR" altLang="en-US" sz="1600" dirty="0" err="1" smtClean="0"/>
              <a:t>리눅스</a:t>
            </a:r>
            <a:r>
              <a:rPr lang="ko-KR" altLang="en-US" sz="1600" dirty="0" smtClean="0"/>
              <a:t> 서버에 직접 설치하는 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서버와 클라이언트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Desktop : </a:t>
            </a:r>
            <a:r>
              <a:rPr lang="ko-KR" altLang="en-US" sz="1600" dirty="0" err="1" smtClean="0"/>
              <a:t>리눅스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커널을</a:t>
            </a:r>
            <a:r>
              <a:rPr lang="ko-KR" altLang="en-US" sz="1600" dirty="0" smtClean="0"/>
              <a:t> 사용하는 경량 가능 </a:t>
            </a:r>
            <a:r>
              <a:rPr lang="ko-KR" altLang="en-US" sz="1600" dirty="0" err="1" smtClean="0"/>
              <a:t>머신에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Engine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</a:t>
            </a:r>
            <a:r>
              <a:rPr lang="ko-KR" altLang="en-US" sz="1600" dirty="0" smtClean="0"/>
              <a:t>윈도우</a:t>
            </a:r>
            <a:r>
              <a:rPr lang="en-US" altLang="ko-KR" sz="1600" dirty="0" smtClean="0"/>
              <a:t>, Mac OS, Linux </a:t>
            </a:r>
            <a:r>
              <a:rPr lang="ko-KR" altLang="en-US" sz="1600" dirty="0" smtClean="0"/>
              <a:t>등에서 </a:t>
            </a:r>
            <a:r>
              <a:rPr lang="en-US" altLang="ko-KR" sz="1600" dirty="0" smtClean="0"/>
              <a:t>seamless</a:t>
            </a:r>
            <a:r>
              <a:rPr lang="ko-KR" altLang="en-US" sz="1600" dirty="0" smtClean="0"/>
              <a:t>하게 </a:t>
            </a:r>
            <a:r>
              <a:rPr lang="en-US" altLang="ko-KR" sz="1600" dirty="0" err="1" smtClean="0"/>
              <a:t>Docker</a:t>
            </a:r>
            <a:r>
              <a:rPr lang="ko-KR" altLang="en-US" sz="1600" dirty="0" smtClean="0"/>
              <a:t>사용할 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</a:t>
            </a:r>
            <a:r>
              <a:rPr lang="ko-KR" altLang="en-US" sz="1600" dirty="0" smtClean="0"/>
              <a:t>있도록 인터페이스를 제공하고 디스크 및 네트워크 설정을 관리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Docker</a:t>
            </a:r>
            <a:r>
              <a:rPr lang="ko-KR" altLang="en-US" sz="1600" dirty="0" smtClean="0"/>
              <a:t>에 리눅스 설치</a:t>
            </a:r>
            <a:endParaRPr lang="en-US" altLang="ko-KR" sz="1600" dirty="0" smtClean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run </a:t>
            </a:r>
            <a:r>
              <a:rPr lang="ko-KR" altLang="en-US" sz="1600" dirty="0" smtClean="0"/>
              <a:t>옵션 </a:t>
            </a:r>
            <a:r>
              <a:rPr lang="ko-KR" altLang="en-US" sz="1600" dirty="0" err="1" smtClean="0"/>
              <a:t>이미지명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버전 </a:t>
            </a:r>
            <a:r>
              <a:rPr lang="en-US" altLang="ko-KR" sz="1600" dirty="0" smtClean="0"/>
              <a:t>command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err="1" smtClean="0"/>
              <a:t>우분투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20.04</a:t>
            </a:r>
            <a:r>
              <a:rPr lang="ko-KR" altLang="en-US" sz="1600" dirty="0" smtClean="0"/>
              <a:t>설치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run –it –</a:t>
            </a:r>
            <a:r>
              <a:rPr lang="en-US" altLang="ko-KR" sz="1600" dirty="0" err="1" smtClean="0"/>
              <a:t>rm</a:t>
            </a:r>
            <a:r>
              <a:rPr lang="en-US" altLang="ko-KR" sz="1600" dirty="0" smtClean="0"/>
              <a:t> ubuntu:20.04 bash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3071802" y="5072074"/>
            <a:ext cx="178595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7752" y="4714884"/>
            <a:ext cx="42739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로컬에 저장된 이미지가 있는지 </a:t>
            </a:r>
            <a:endParaRPr lang="en-US" altLang="ko-KR" sz="1400" dirty="0" smtClean="0"/>
          </a:p>
          <a:p>
            <a:r>
              <a:rPr lang="ko-KR" altLang="en-US" sz="1400" dirty="0" smtClean="0"/>
              <a:t>확인한 후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Hub</a:t>
            </a:r>
            <a:r>
              <a:rPr lang="ko-KR" altLang="en-US" sz="1400" dirty="0" smtClean="0"/>
              <a:t>라는 외부 이미지</a:t>
            </a:r>
            <a:endParaRPr lang="en-US" altLang="ko-KR" sz="1400" dirty="0" smtClean="0"/>
          </a:p>
          <a:p>
            <a:r>
              <a:rPr lang="ko-KR" altLang="en-US" sz="1400" dirty="0" smtClean="0"/>
              <a:t>저장소에서 이미지를 다운로드</a:t>
            </a:r>
            <a:r>
              <a:rPr lang="en-US" altLang="ko-KR" sz="1400" dirty="0" smtClean="0"/>
              <a:t>(pull</a:t>
            </a:r>
            <a:r>
              <a:rPr lang="ko-KR" altLang="en-US" sz="1400" dirty="0" smtClean="0"/>
              <a:t>받는다</a:t>
            </a:r>
            <a:r>
              <a:rPr lang="en-US" altLang="ko-KR" sz="1400" dirty="0" smtClean="0"/>
              <a:t>.)</a:t>
            </a:r>
            <a:r>
              <a:rPr lang="ko-KR" altLang="en-US" sz="1400" dirty="0" smtClean="0"/>
              <a:t> 받는다</a:t>
            </a:r>
            <a:r>
              <a:rPr lang="en-US" altLang="ko-KR" sz="1400" dirty="0" smtClean="0"/>
              <a:t>.</a:t>
            </a:r>
          </a:p>
          <a:p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4071934" y="5643578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57752" y="5429264"/>
            <a:ext cx="3992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다운 받은 이미지를 기반으로 </a:t>
            </a:r>
            <a:r>
              <a:rPr lang="en-US" altLang="ko-KR" sz="1400" dirty="0" smtClean="0"/>
              <a:t>bash</a:t>
            </a:r>
            <a:r>
              <a:rPr lang="ko-KR" altLang="en-US" sz="1400" dirty="0" smtClean="0"/>
              <a:t>명령어 실행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786050" y="6143644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472" y="6357958"/>
            <a:ext cx="4550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run</a:t>
            </a:r>
            <a:r>
              <a:rPr lang="ko-KR" altLang="en-US" sz="1400" dirty="0" smtClean="0"/>
              <a:t>으로 실행된 프로세스를 </a:t>
            </a:r>
            <a:r>
              <a:rPr lang="en-US" altLang="ko-KR" sz="1400" dirty="0" smtClean="0"/>
              <a:t>container</a:t>
            </a:r>
            <a:r>
              <a:rPr lang="ko-KR" altLang="en-US" sz="1400" dirty="0" err="1" smtClean="0"/>
              <a:t>라고한다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929322" y="5643578"/>
            <a:ext cx="142876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72066" y="5929330"/>
            <a:ext cx="406233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리눅스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쉘</a:t>
            </a:r>
            <a:endParaRPr lang="en-US" altLang="ko-KR" sz="1100" dirty="0" smtClean="0"/>
          </a:p>
          <a:p>
            <a:r>
              <a:rPr lang="en-US" altLang="ko-KR" sz="1100" dirty="0" err="1" smtClean="0"/>
              <a:t>sh</a:t>
            </a:r>
            <a:r>
              <a:rPr lang="en-US" altLang="ko-KR" sz="1100" dirty="0" smtClean="0"/>
              <a:t> – </a:t>
            </a:r>
            <a:r>
              <a:rPr lang="ko-KR" altLang="en-US" sz="1100" dirty="0" err="1" smtClean="0"/>
              <a:t>쉘의</a:t>
            </a:r>
            <a:r>
              <a:rPr lang="ko-KR" altLang="en-US" sz="1100" dirty="0" smtClean="0"/>
              <a:t> 한 종류</a:t>
            </a:r>
            <a:r>
              <a:rPr lang="en-US" altLang="ko-KR" sz="1100" dirty="0" smtClean="0"/>
              <a:t>, 1977</a:t>
            </a:r>
            <a:r>
              <a:rPr lang="ko-KR" altLang="en-US" sz="1100" dirty="0" smtClean="0"/>
              <a:t>년 발표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초기 유닉스 </a:t>
            </a:r>
            <a:r>
              <a:rPr lang="ko-KR" altLang="en-US" sz="1100" dirty="0" err="1" smtClean="0"/>
              <a:t>쉘이라고</a:t>
            </a:r>
            <a:r>
              <a:rPr lang="ko-KR" altLang="en-US" sz="1100" dirty="0" smtClean="0"/>
              <a:t> 하여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</a:t>
            </a:r>
            <a:r>
              <a:rPr lang="en-US" altLang="ko-KR" sz="1100" dirty="0" err="1" smtClean="0"/>
              <a:t>bourne</a:t>
            </a:r>
            <a:r>
              <a:rPr lang="en-US" altLang="ko-KR" sz="1100" dirty="0" smtClean="0"/>
              <a:t> shell </a:t>
            </a:r>
            <a:r>
              <a:rPr lang="ko-KR" altLang="en-US" sz="1100" dirty="0" smtClean="0"/>
              <a:t>줄여서 </a:t>
            </a:r>
            <a:r>
              <a:rPr lang="en-US" altLang="ko-KR" sz="1100" dirty="0" err="1" smtClean="0"/>
              <a:t>sh</a:t>
            </a:r>
            <a:r>
              <a:rPr lang="ko-KR" altLang="en-US" sz="1100" dirty="0" smtClean="0"/>
              <a:t>라고 부른다</a:t>
            </a:r>
            <a:r>
              <a:rPr lang="en-US" altLang="ko-KR" sz="1100" dirty="0" smtClean="0"/>
              <a:t>. </a:t>
            </a:r>
            <a:r>
              <a:rPr lang="ko-KR" altLang="en-US" sz="1100" b="1" dirty="0" smtClean="0"/>
              <a:t>프롬프트 </a:t>
            </a:r>
            <a:r>
              <a:rPr lang="en-US" altLang="ko-KR" sz="1100" b="1" dirty="0" smtClean="0"/>
              <a:t>$</a:t>
            </a:r>
            <a:r>
              <a:rPr lang="ko-KR" altLang="en-US" sz="1100" dirty="0" smtClean="0"/>
              <a:t>사용</a:t>
            </a:r>
            <a:endParaRPr lang="en-US" altLang="ko-KR" sz="1100" dirty="0" smtClean="0"/>
          </a:p>
          <a:p>
            <a:r>
              <a:rPr lang="en-US" altLang="ko-KR" sz="1100" dirty="0" smtClean="0"/>
              <a:t>Bash – </a:t>
            </a:r>
            <a:r>
              <a:rPr lang="ko-KR" altLang="en-US" sz="1100" dirty="0" err="1" smtClean="0"/>
              <a:t>쉘의</a:t>
            </a:r>
            <a:r>
              <a:rPr lang="ko-KR" altLang="en-US" sz="1100" dirty="0" smtClean="0"/>
              <a:t> 한 종류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burne-agin</a:t>
            </a:r>
            <a:r>
              <a:rPr lang="en-US" altLang="ko-KR" sz="1100" dirty="0" smtClean="0"/>
              <a:t> shell  bash</a:t>
            </a:r>
            <a:r>
              <a:rPr lang="ko-KR" altLang="en-US" sz="1100" dirty="0" smtClean="0"/>
              <a:t>라고 부른다</a:t>
            </a:r>
            <a:r>
              <a:rPr lang="en-US" altLang="ko-KR" sz="1100" dirty="0" smtClean="0"/>
              <a:t>.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1987</a:t>
            </a:r>
            <a:r>
              <a:rPr lang="ko-KR" altLang="en-US" sz="1100" dirty="0" smtClean="0"/>
              <a:t>년에 생성</a:t>
            </a:r>
            <a:r>
              <a:rPr lang="en-US" altLang="ko-KR" sz="1100" dirty="0" smtClean="0"/>
              <a:t>, shell</a:t>
            </a:r>
            <a:r>
              <a:rPr lang="ko-KR" altLang="en-US" sz="1100" dirty="0" smtClean="0"/>
              <a:t>과 대부분 호환된다</a:t>
            </a:r>
            <a:r>
              <a:rPr lang="en-US" altLang="ko-KR" sz="1100" dirty="0" smtClean="0"/>
              <a:t>. </a:t>
            </a:r>
            <a:r>
              <a:rPr lang="ko-KR" altLang="en-US" sz="1100" b="1" dirty="0" smtClean="0"/>
              <a:t>프롬프틀 </a:t>
            </a:r>
            <a:r>
              <a:rPr lang="en-US" altLang="ko-KR" sz="1100" b="1" dirty="0" smtClean="0"/>
              <a:t>#</a:t>
            </a:r>
            <a:r>
              <a:rPr lang="ko-KR" altLang="en-US" sz="1100" dirty="0" smtClean="0"/>
              <a:t>사용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614366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0800000" flipV="1">
            <a:off x="3062288" y="214290"/>
            <a:ext cx="438142" cy="2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0515" y="8016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이미지 설치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000100" y="1071546"/>
            <a:ext cx="28575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428596" y="1357298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406" y="1928802"/>
            <a:ext cx="512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bash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3643306" y="2143116"/>
            <a:ext cx="28575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3428992" y="2357430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43240" y="24288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sh</a:t>
            </a:r>
            <a:endParaRPr lang="ko-KR" altLang="en-US" sz="12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500438"/>
            <a:ext cx="4000528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357158" y="3000372"/>
            <a:ext cx="506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새로운 </a:t>
            </a:r>
            <a:r>
              <a:rPr lang="en-US" altLang="ko-KR" sz="1600" dirty="0" err="1" smtClean="0"/>
              <a:t>PowerShell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을 열어서 생성된 이미지를 확인 </a:t>
            </a:r>
            <a:endParaRPr lang="ko-KR" altLang="en-US" sz="16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10800000">
            <a:off x="2285984" y="4214818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57752" y="4071942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Docker</a:t>
            </a:r>
            <a:r>
              <a:rPr lang="ko-KR" altLang="en-US" sz="1100" dirty="0" smtClean="0"/>
              <a:t>에 설치된 이미지</a:t>
            </a:r>
            <a:endParaRPr lang="ko-KR" altLang="en-US" sz="1100" dirty="0"/>
          </a:p>
        </p:txBody>
      </p:sp>
      <p:cxnSp>
        <p:nvCxnSpPr>
          <p:cNvPr id="27" name="직선 화살표 연결선 26"/>
          <p:cNvCxnSpPr/>
          <p:nvPr/>
        </p:nvCxnSpPr>
        <p:spPr>
          <a:xfrm rot="10800000">
            <a:off x="2143108" y="3596018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14876" y="3453142"/>
            <a:ext cx="29498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Docker</a:t>
            </a:r>
            <a:r>
              <a:rPr lang="ko-KR" altLang="en-US" sz="1100" dirty="0" smtClean="0"/>
              <a:t>에 설치된 이미지를 기반으로 생성된</a:t>
            </a:r>
            <a:endParaRPr lang="en-US" altLang="ko-KR" sz="1100" dirty="0" smtClean="0"/>
          </a:p>
          <a:p>
            <a:r>
              <a:rPr lang="en-US" altLang="ko-KR" sz="1100" dirty="0" smtClean="0"/>
              <a:t>Container ( </a:t>
            </a:r>
            <a:r>
              <a:rPr lang="ko-KR" altLang="en-US" sz="1100" dirty="0" smtClean="0"/>
              <a:t>실행중인 </a:t>
            </a:r>
            <a:r>
              <a:rPr lang="ko-KR" altLang="en-US" sz="1100" dirty="0" err="1" smtClean="0"/>
              <a:t>컴퓨터하나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500702"/>
            <a:ext cx="542928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428596" y="5143512"/>
            <a:ext cx="2512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</a:t>
            </a:r>
            <a:r>
              <a:rPr lang="en-US" altLang="ko-KR" sz="1100" dirty="0" err="1" smtClean="0"/>
              <a:t>rockylinux</a:t>
            </a:r>
            <a:r>
              <a:rPr lang="en-US" altLang="ko-KR" sz="1100" dirty="0" smtClean="0"/>
              <a:t> : Red hat </a:t>
            </a:r>
            <a:r>
              <a:rPr lang="ko-KR" altLang="en-US" sz="1100" dirty="0" smtClean="0"/>
              <a:t>계열의 </a:t>
            </a:r>
            <a:r>
              <a:rPr lang="ko-KR" altLang="en-US" sz="1100" dirty="0" err="1" smtClean="0"/>
              <a:t>리눅스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989</Words>
  <Application>Microsoft Office PowerPoint</Application>
  <PresentationFormat>화면 슬라이드 쇼(4:3)</PresentationFormat>
  <Paragraphs>182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59</cp:revision>
  <dcterms:created xsi:type="dcterms:W3CDTF">2023-12-18T01:43:31Z</dcterms:created>
  <dcterms:modified xsi:type="dcterms:W3CDTF">2023-12-19T01:40:34Z</dcterms:modified>
</cp:coreProperties>
</file>