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59" autoAdjust="0"/>
    <p:restoredTop sz="94660"/>
  </p:normalViewPr>
  <p:slideViewPr>
    <p:cSldViewPr>
      <p:cViewPr>
        <p:scale>
          <a:sx n="200" d="100"/>
          <a:sy n="200" d="100"/>
        </p:scale>
        <p:origin x="1170" y="3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FE71-362B-444B-8902-1E66F8E3C334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15EB-45EA-4552-AC32-8D019EF350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FE71-362B-444B-8902-1E66F8E3C334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15EB-45EA-4552-AC32-8D019EF350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FE71-362B-444B-8902-1E66F8E3C334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15EB-45EA-4552-AC32-8D019EF350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FE71-362B-444B-8902-1E66F8E3C334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15EB-45EA-4552-AC32-8D019EF350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FE71-362B-444B-8902-1E66F8E3C334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15EB-45EA-4552-AC32-8D019EF350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FE71-362B-444B-8902-1E66F8E3C334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15EB-45EA-4552-AC32-8D019EF350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FE71-362B-444B-8902-1E66F8E3C334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15EB-45EA-4552-AC32-8D019EF350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FE71-362B-444B-8902-1E66F8E3C334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15EB-45EA-4552-AC32-8D019EF350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FE71-362B-444B-8902-1E66F8E3C334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15EB-45EA-4552-AC32-8D019EF350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FE71-362B-444B-8902-1E66F8E3C334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15EB-45EA-4552-AC32-8D019EF350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FE71-362B-444B-8902-1E66F8E3C334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A15EB-45EA-4552-AC32-8D019EF350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9FE71-362B-444B-8902-1E66F8E3C334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A15EB-45EA-4552-AC32-8D019EF350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285728"/>
            <a:ext cx="7473521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*HTML</a:t>
            </a:r>
            <a:r>
              <a:rPr lang="ko-KR" altLang="en-US" dirty="0" smtClean="0"/>
              <a:t>영역을 </a:t>
            </a:r>
            <a:r>
              <a:rPr lang="en-US" altLang="ko-KR" dirty="0" smtClean="0"/>
              <a:t>JavaScript</a:t>
            </a:r>
            <a:r>
              <a:rPr lang="ko-KR" altLang="en-US" dirty="0" smtClean="0"/>
              <a:t>영역으로 변경</a:t>
            </a:r>
            <a:endParaRPr lang="en-US" altLang="ko-KR" dirty="0" smtClean="0"/>
          </a:p>
          <a:p>
            <a:r>
              <a:rPr lang="en-US" altLang="ko-KR" sz="1600" dirty="0" smtClean="0"/>
              <a:t> -HTML </a:t>
            </a:r>
            <a:r>
              <a:rPr lang="ko-KR" altLang="en-US" sz="1600" dirty="0" smtClean="0"/>
              <a:t>태그의 속성 값을 정의하는 부분은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영역이므로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관련 코드만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작성할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&lt;</a:t>
            </a:r>
            <a:r>
              <a:rPr lang="ko-KR" altLang="en-US" sz="1600" dirty="0" err="1" smtClean="0"/>
              <a:t>태그명</a:t>
            </a:r>
            <a:r>
              <a:rPr lang="ko-KR" altLang="en-US" sz="1600" dirty="0" smtClean="0"/>
              <a:t> 속성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”/&gt;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*HTML</a:t>
            </a:r>
            <a:r>
              <a:rPr lang="ko-KR" altLang="en-US" sz="1600" dirty="0" smtClean="0"/>
              <a:t>영역을 </a:t>
            </a:r>
            <a:r>
              <a:rPr lang="en-US" altLang="ko-KR" sz="1600" dirty="0" smtClean="0"/>
              <a:t>JavaScript</a:t>
            </a:r>
            <a:r>
              <a:rPr lang="ko-KR" altLang="en-US" sz="1600" dirty="0" smtClean="0"/>
              <a:t>영역으로 변경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  </a:t>
            </a: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자바스크립트 영역으로 변경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 &lt;a </a:t>
            </a:r>
            <a:r>
              <a:rPr lang="en-US" altLang="ko-KR" sz="1600" dirty="0" err="1" smtClean="0"/>
              <a:t>href</a:t>
            </a:r>
            <a:r>
              <a:rPr lang="en-US" altLang="ko-KR" sz="1600" dirty="0" smtClean="0"/>
              <a:t>=“”&gt;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 &lt;a </a:t>
            </a:r>
            <a:r>
              <a:rPr lang="en-US" altLang="ko-KR" sz="1600" dirty="0" err="1" smtClean="0"/>
              <a:t>href</a:t>
            </a:r>
            <a:r>
              <a:rPr lang="en-US" altLang="ko-KR" sz="1600" dirty="0" smtClean="0"/>
              <a:t>=“</a:t>
            </a:r>
            <a:r>
              <a:rPr lang="en-US" altLang="ko-KR" sz="1600" b="1" dirty="0" err="1" smtClean="0"/>
              <a:t>javascript</a:t>
            </a:r>
            <a:r>
              <a:rPr lang="en-US" altLang="ko-KR" sz="1600" b="1" dirty="0" smtClean="0"/>
              <a:t>: </a:t>
            </a:r>
            <a:r>
              <a:rPr lang="ko-KR" altLang="en-US" sz="1600" dirty="0" smtClean="0"/>
              <a:t>자바스크립트코드</a:t>
            </a:r>
            <a:r>
              <a:rPr lang="en-US" altLang="ko-KR" sz="1600" dirty="0" smtClean="0"/>
              <a:t>  “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*ES6</a:t>
            </a:r>
            <a:r>
              <a:rPr lang="ko-KR" altLang="en-US" sz="1600" dirty="0" smtClean="0"/>
              <a:t>에서는 매개변수에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초기 값을 설정할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function </a:t>
            </a:r>
            <a:r>
              <a:rPr lang="ko-KR" altLang="en-US" sz="1600" dirty="0" err="1" smtClean="0"/>
              <a:t>함수명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초기값</a:t>
            </a:r>
            <a:r>
              <a:rPr lang="en-US" altLang="ko-KR" sz="1600" dirty="0" smtClean="0"/>
              <a:t>,,,){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}</a:t>
            </a:r>
          </a:p>
          <a:p>
            <a:endParaRPr lang="en-US" altLang="ko-KR" sz="1600" dirty="0" smtClean="0"/>
          </a:p>
        </p:txBody>
      </p:sp>
      <p:cxnSp>
        <p:nvCxnSpPr>
          <p:cNvPr id="7" name="직선 화살표 연결선 6"/>
          <p:cNvCxnSpPr/>
          <p:nvPr/>
        </p:nvCxnSpPr>
        <p:spPr>
          <a:xfrm rot="5400000">
            <a:off x="2357422" y="1214422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0298" y="1000108"/>
            <a:ext cx="3320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HTML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영역이므로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HTML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관련코드만 작성가능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rot="10800000">
            <a:off x="1714480" y="3000372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00232" y="3000372"/>
            <a:ext cx="6016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HTML</a:t>
            </a:r>
            <a:r>
              <a:rPr lang="ko-KR" altLang="en-US" sz="1200" dirty="0" smtClean="0"/>
              <a:t>영역이므로 연결할 </a:t>
            </a:r>
            <a:r>
              <a:rPr lang="en-US" altLang="ko-KR" sz="1200" dirty="0" smtClean="0"/>
              <a:t>HTML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URL</a:t>
            </a:r>
            <a:r>
              <a:rPr lang="ko-KR" altLang="en-US" sz="1200" dirty="0" smtClean="0"/>
              <a:t>을 넣는다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err="1" smtClean="0"/>
              <a:t>Javascript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코드를 정의하더라도 </a:t>
            </a:r>
            <a:r>
              <a:rPr lang="en-US" altLang="ko-KR" sz="1200" dirty="0" err="1" smtClean="0"/>
              <a:t>javascript</a:t>
            </a:r>
            <a:r>
              <a:rPr lang="ko-KR" altLang="en-US" sz="1200" dirty="0" smtClean="0"/>
              <a:t>이 동작하지 않고</a:t>
            </a:r>
            <a:r>
              <a:rPr lang="en-US" altLang="ko-KR" sz="1200" dirty="0" smtClean="0"/>
              <a:t>, HTML</a:t>
            </a:r>
            <a:r>
              <a:rPr lang="ko-KR" altLang="en-US" sz="1200" dirty="0" smtClean="0"/>
              <a:t>페이지를 연결한다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643042" y="4000504"/>
            <a:ext cx="107157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5400000" flipH="1" flipV="1">
            <a:off x="1678761" y="4036223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2976" y="4214818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HTML</a:t>
            </a:r>
            <a:r>
              <a:rPr lang="ko-KR" altLang="en-US" sz="1200" dirty="0" smtClean="0"/>
              <a:t>영역에서 </a:t>
            </a:r>
            <a:r>
              <a:rPr lang="en-US" altLang="ko-KR" sz="1200" dirty="0" smtClean="0"/>
              <a:t>JS</a:t>
            </a:r>
            <a:r>
              <a:rPr lang="ko-KR" altLang="en-US" sz="1200" dirty="0" smtClean="0"/>
              <a:t>영역으로 전환</a:t>
            </a:r>
            <a:endParaRPr lang="ko-KR" altLang="en-US" sz="1200" dirty="0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2790825" y="3995738"/>
            <a:ext cx="1533525" cy="47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10800000">
            <a:off x="3500430" y="5500702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00496" y="5715016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함수를 호출할 때 매개변수를 생략하면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초기값으로 설정된 값이 입력된다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657455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내장함수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수학 함수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Math.abs(), </a:t>
            </a:r>
            <a:r>
              <a:rPr lang="en-US" altLang="ko-KR" sz="1600" dirty="0" err="1" smtClean="0"/>
              <a:t>Math.round</a:t>
            </a:r>
            <a:r>
              <a:rPr lang="en-US" altLang="ko-KR" sz="1600" dirty="0" smtClean="0"/>
              <a:t>(), </a:t>
            </a:r>
            <a:r>
              <a:rPr lang="en-US" altLang="ko-KR" sz="1600" dirty="0" err="1" smtClean="0"/>
              <a:t>Math.ceil</a:t>
            </a:r>
            <a:r>
              <a:rPr lang="en-US" altLang="ko-KR" sz="1600" dirty="0" smtClean="0"/>
              <a:t>(), </a:t>
            </a:r>
            <a:r>
              <a:rPr lang="en-US" altLang="ko-KR" sz="1600" dirty="0" err="1" smtClean="0"/>
              <a:t>Math.floor</a:t>
            </a:r>
            <a:r>
              <a:rPr lang="en-US" altLang="ko-KR" sz="1600" dirty="0" smtClean="0"/>
              <a:t>(), </a:t>
            </a:r>
            <a:r>
              <a:rPr lang="en-US" altLang="ko-KR" sz="1600" dirty="0" err="1" smtClean="0"/>
              <a:t>Math.random</a:t>
            </a:r>
            <a:r>
              <a:rPr lang="en-US" altLang="ko-KR" sz="1600" dirty="0" smtClean="0"/>
              <a:t>(),,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정수가 아닌 값을 정수로 변환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parseInt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-</a:t>
            </a:r>
            <a:r>
              <a:rPr lang="ko-KR" altLang="en-US" sz="1600" dirty="0" smtClean="0"/>
              <a:t>실수를 정수로 변환</a:t>
            </a:r>
            <a:endParaRPr lang="en-US" altLang="ko-KR" sz="1600" dirty="0" smtClean="0"/>
          </a:p>
          <a:p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val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parseInt</a:t>
            </a:r>
            <a:r>
              <a:rPr lang="en-US" altLang="ko-KR" sz="1600" dirty="0" smtClean="0"/>
              <a:t>( 9.11);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-</a:t>
            </a:r>
            <a:r>
              <a:rPr lang="ko-KR" altLang="en-US" sz="1600" dirty="0" smtClean="0"/>
              <a:t>문자열을 정수 변환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val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parseInt</a:t>
            </a:r>
            <a:r>
              <a:rPr lang="en-US" altLang="ko-KR" sz="1600" dirty="0" smtClean="0"/>
              <a:t>(“2023”);</a:t>
            </a:r>
            <a:endParaRPr lang="en-US" altLang="ko-KR" sz="1600" dirty="0"/>
          </a:p>
          <a:p>
            <a:endParaRPr lang="en-US" altLang="ko-KR" sz="1600" dirty="0" smtClean="0"/>
          </a:p>
        </p:txBody>
      </p:sp>
      <p:sp>
        <p:nvSpPr>
          <p:cNvPr id="5" name="자유형 4"/>
          <p:cNvSpPr/>
          <p:nvPr/>
        </p:nvSpPr>
        <p:spPr>
          <a:xfrm>
            <a:off x="1209675" y="2486025"/>
            <a:ext cx="581025" cy="166064"/>
          </a:xfrm>
          <a:custGeom>
            <a:avLst/>
            <a:gdLst>
              <a:gd name="connsiteX0" fmla="*/ 581025 w 581025"/>
              <a:gd name="connsiteY0" fmla="*/ 28575 h 166064"/>
              <a:gd name="connsiteX1" fmla="*/ 576263 w 581025"/>
              <a:gd name="connsiteY1" fmla="*/ 57150 h 166064"/>
              <a:gd name="connsiteX2" fmla="*/ 561975 w 581025"/>
              <a:gd name="connsiteY2" fmla="*/ 76200 h 166064"/>
              <a:gd name="connsiteX3" fmla="*/ 538163 w 581025"/>
              <a:gd name="connsiteY3" fmla="*/ 100013 h 166064"/>
              <a:gd name="connsiteX4" fmla="*/ 528638 w 581025"/>
              <a:gd name="connsiteY4" fmla="*/ 114300 h 166064"/>
              <a:gd name="connsiteX5" fmla="*/ 514350 w 581025"/>
              <a:gd name="connsiteY5" fmla="*/ 123825 h 166064"/>
              <a:gd name="connsiteX6" fmla="*/ 495300 w 581025"/>
              <a:gd name="connsiteY6" fmla="*/ 138113 h 166064"/>
              <a:gd name="connsiteX7" fmla="*/ 481013 w 581025"/>
              <a:gd name="connsiteY7" fmla="*/ 147638 h 166064"/>
              <a:gd name="connsiteX8" fmla="*/ 461963 w 581025"/>
              <a:gd name="connsiteY8" fmla="*/ 152400 h 166064"/>
              <a:gd name="connsiteX9" fmla="*/ 428625 w 581025"/>
              <a:gd name="connsiteY9" fmla="*/ 161925 h 166064"/>
              <a:gd name="connsiteX10" fmla="*/ 185738 w 581025"/>
              <a:gd name="connsiteY10" fmla="*/ 152400 h 166064"/>
              <a:gd name="connsiteX11" fmla="*/ 142875 w 581025"/>
              <a:gd name="connsiteY11" fmla="*/ 138113 h 166064"/>
              <a:gd name="connsiteX12" fmla="*/ 128588 w 581025"/>
              <a:gd name="connsiteY12" fmla="*/ 128588 h 166064"/>
              <a:gd name="connsiteX13" fmla="*/ 114300 w 581025"/>
              <a:gd name="connsiteY13" fmla="*/ 123825 h 166064"/>
              <a:gd name="connsiteX14" fmla="*/ 85725 w 581025"/>
              <a:gd name="connsiteY14" fmla="*/ 100013 h 166064"/>
              <a:gd name="connsiteX15" fmla="*/ 71438 w 581025"/>
              <a:gd name="connsiteY15" fmla="*/ 90488 h 166064"/>
              <a:gd name="connsiteX16" fmla="*/ 61913 w 581025"/>
              <a:gd name="connsiteY16" fmla="*/ 76200 h 166064"/>
              <a:gd name="connsiteX17" fmla="*/ 47625 w 581025"/>
              <a:gd name="connsiteY17" fmla="*/ 61913 h 166064"/>
              <a:gd name="connsiteX18" fmla="*/ 42863 w 581025"/>
              <a:gd name="connsiteY18" fmla="*/ 47625 h 166064"/>
              <a:gd name="connsiteX19" fmla="*/ 14288 w 581025"/>
              <a:gd name="connsiteY19" fmla="*/ 19050 h 166064"/>
              <a:gd name="connsiteX20" fmla="*/ 0 w 581025"/>
              <a:gd name="connsiteY20" fmla="*/ 0 h 16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1025" h="166064">
                <a:moveTo>
                  <a:pt x="581025" y="28575"/>
                </a:moveTo>
                <a:cubicBezTo>
                  <a:pt x="579438" y="38100"/>
                  <a:pt x="579849" y="48184"/>
                  <a:pt x="576263" y="57150"/>
                </a:cubicBezTo>
                <a:cubicBezTo>
                  <a:pt x="573315" y="64520"/>
                  <a:pt x="566589" y="69741"/>
                  <a:pt x="561975" y="76200"/>
                </a:cubicBezTo>
                <a:cubicBezTo>
                  <a:pt x="547542" y="96406"/>
                  <a:pt x="558945" y="86158"/>
                  <a:pt x="538163" y="100013"/>
                </a:cubicBezTo>
                <a:cubicBezTo>
                  <a:pt x="534988" y="104775"/>
                  <a:pt x="532685" y="110253"/>
                  <a:pt x="528638" y="114300"/>
                </a:cubicBezTo>
                <a:cubicBezTo>
                  <a:pt x="524590" y="118347"/>
                  <a:pt x="519008" y="120498"/>
                  <a:pt x="514350" y="123825"/>
                </a:cubicBezTo>
                <a:cubicBezTo>
                  <a:pt x="507891" y="128439"/>
                  <a:pt x="501759" y="133499"/>
                  <a:pt x="495300" y="138113"/>
                </a:cubicBezTo>
                <a:cubicBezTo>
                  <a:pt x="490643" y="141440"/>
                  <a:pt x="486274" y="145383"/>
                  <a:pt x="481013" y="147638"/>
                </a:cubicBezTo>
                <a:cubicBezTo>
                  <a:pt x="474997" y="150216"/>
                  <a:pt x="468257" y="150602"/>
                  <a:pt x="461963" y="152400"/>
                </a:cubicBezTo>
                <a:cubicBezTo>
                  <a:pt x="414137" y="166064"/>
                  <a:pt x="488176" y="147039"/>
                  <a:pt x="428625" y="161925"/>
                </a:cubicBezTo>
                <a:lnTo>
                  <a:pt x="185738" y="152400"/>
                </a:lnTo>
                <a:cubicBezTo>
                  <a:pt x="167799" y="151439"/>
                  <a:pt x="157908" y="146703"/>
                  <a:pt x="142875" y="138113"/>
                </a:cubicBezTo>
                <a:cubicBezTo>
                  <a:pt x="137905" y="135273"/>
                  <a:pt x="133707" y="131148"/>
                  <a:pt x="128588" y="128588"/>
                </a:cubicBezTo>
                <a:cubicBezTo>
                  <a:pt x="124098" y="126343"/>
                  <a:pt x="118790" y="126070"/>
                  <a:pt x="114300" y="123825"/>
                </a:cubicBezTo>
                <a:cubicBezTo>
                  <a:pt x="96567" y="114958"/>
                  <a:pt x="101521" y="113176"/>
                  <a:pt x="85725" y="100013"/>
                </a:cubicBezTo>
                <a:cubicBezTo>
                  <a:pt x="81328" y="96349"/>
                  <a:pt x="76200" y="93663"/>
                  <a:pt x="71438" y="90488"/>
                </a:cubicBezTo>
                <a:cubicBezTo>
                  <a:pt x="68263" y="85725"/>
                  <a:pt x="65577" y="80597"/>
                  <a:pt x="61913" y="76200"/>
                </a:cubicBezTo>
                <a:cubicBezTo>
                  <a:pt x="57601" y="71026"/>
                  <a:pt x="51361" y="67517"/>
                  <a:pt x="47625" y="61913"/>
                </a:cubicBezTo>
                <a:cubicBezTo>
                  <a:pt x="44840" y="57736"/>
                  <a:pt x="45945" y="51588"/>
                  <a:pt x="42863" y="47625"/>
                </a:cubicBezTo>
                <a:cubicBezTo>
                  <a:pt x="34593" y="36992"/>
                  <a:pt x="21760" y="30258"/>
                  <a:pt x="14288" y="19050"/>
                </a:cubicBezTo>
                <a:cubicBezTo>
                  <a:pt x="3518" y="2895"/>
                  <a:pt x="8810" y="8810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28728" y="250030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9</a:t>
            </a:r>
            <a:endParaRPr lang="ko-KR" altLang="en-US" sz="1100" dirty="0"/>
          </a:p>
        </p:txBody>
      </p:sp>
      <p:sp>
        <p:nvSpPr>
          <p:cNvPr id="8" name="자유형 7"/>
          <p:cNvSpPr/>
          <p:nvPr/>
        </p:nvSpPr>
        <p:spPr>
          <a:xfrm>
            <a:off x="1214414" y="3214686"/>
            <a:ext cx="581025" cy="166064"/>
          </a:xfrm>
          <a:custGeom>
            <a:avLst/>
            <a:gdLst>
              <a:gd name="connsiteX0" fmla="*/ 581025 w 581025"/>
              <a:gd name="connsiteY0" fmla="*/ 28575 h 166064"/>
              <a:gd name="connsiteX1" fmla="*/ 576263 w 581025"/>
              <a:gd name="connsiteY1" fmla="*/ 57150 h 166064"/>
              <a:gd name="connsiteX2" fmla="*/ 561975 w 581025"/>
              <a:gd name="connsiteY2" fmla="*/ 76200 h 166064"/>
              <a:gd name="connsiteX3" fmla="*/ 538163 w 581025"/>
              <a:gd name="connsiteY3" fmla="*/ 100013 h 166064"/>
              <a:gd name="connsiteX4" fmla="*/ 528638 w 581025"/>
              <a:gd name="connsiteY4" fmla="*/ 114300 h 166064"/>
              <a:gd name="connsiteX5" fmla="*/ 514350 w 581025"/>
              <a:gd name="connsiteY5" fmla="*/ 123825 h 166064"/>
              <a:gd name="connsiteX6" fmla="*/ 495300 w 581025"/>
              <a:gd name="connsiteY6" fmla="*/ 138113 h 166064"/>
              <a:gd name="connsiteX7" fmla="*/ 481013 w 581025"/>
              <a:gd name="connsiteY7" fmla="*/ 147638 h 166064"/>
              <a:gd name="connsiteX8" fmla="*/ 461963 w 581025"/>
              <a:gd name="connsiteY8" fmla="*/ 152400 h 166064"/>
              <a:gd name="connsiteX9" fmla="*/ 428625 w 581025"/>
              <a:gd name="connsiteY9" fmla="*/ 161925 h 166064"/>
              <a:gd name="connsiteX10" fmla="*/ 185738 w 581025"/>
              <a:gd name="connsiteY10" fmla="*/ 152400 h 166064"/>
              <a:gd name="connsiteX11" fmla="*/ 142875 w 581025"/>
              <a:gd name="connsiteY11" fmla="*/ 138113 h 166064"/>
              <a:gd name="connsiteX12" fmla="*/ 128588 w 581025"/>
              <a:gd name="connsiteY12" fmla="*/ 128588 h 166064"/>
              <a:gd name="connsiteX13" fmla="*/ 114300 w 581025"/>
              <a:gd name="connsiteY13" fmla="*/ 123825 h 166064"/>
              <a:gd name="connsiteX14" fmla="*/ 85725 w 581025"/>
              <a:gd name="connsiteY14" fmla="*/ 100013 h 166064"/>
              <a:gd name="connsiteX15" fmla="*/ 71438 w 581025"/>
              <a:gd name="connsiteY15" fmla="*/ 90488 h 166064"/>
              <a:gd name="connsiteX16" fmla="*/ 61913 w 581025"/>
              <a:gd name="connsiteY16" fmla="*/ 76200 h 166064"/>
              <a:gd name="connsiteX17" fmla="*/ 47625 w 581025"/>
              <a:gd name="connsiteY17" fmla="*/ 61913 h 166064"/>
              <a:gd name="connsiteX18" fmla="*/ 42863 w 581025"/>
              <a:gd name="connsiteY18" fmla="*/ 47625 h 166064"/>
              <a:gd name="connsiteX19" fmla="*/ 14288 w 581025"/>
              <a:gd name="connsiteY19" fmla="*/ 19050 h 166064"/>
              <a:gd name="connsiteX20" fmla="*/ 0 w 581025"/>
              <a:gd name="connsiteY20" fmla="*/ 0 h 16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1025" h="166064">
                <a:moveTo>
                  <a:pt x="581025" y="28575"/>
                </a:moveTo>
                <a:cubicBezTo>
                  <a:pt x="579438" y="38100"/>
                  <a:pt x="579849" y="48184"/>
                  <a:pt x="576263" y="57150"/>
                </a:cubicBezTo>
                <a:cubicBezTo>
                  <a:pt x="573315" y="64520"/>
                  <a:pt x="566589" y="69741"/>
                  <a:pt x="561975" y="76200"/>
                </a:cubicBezTo>
                <a:cubicBezTo>
                  <a:pt x="547542" y="96406"/>
                  <a:pt x="558945" y="86158"/>
                  <a:pt x="538163" y="100013"/>
                </a:cubicBezTo>
                <a:cubicBezTo>
                  <a:pt x="534988" y="104775"/>
                  <a:pt x="532685" y="110253"/>
                  <a:pt x="528638" y="114300"/>
                </a:cubicBezTo>
                <a:cubicBezTo>
                  <a:pt x="524590" y="118347"/>
                  <a:pt x="519008" y="120498"/>
                  <a:pt x="514350" y="123825"/>
                </a:cubicBezTo>
                <a:cubicBezTo>
                  <a:pt x="507891" y="128439"/>
                  <a:pt x="501759" y="133499"/>
                  <a:pt x="495300" y="138113"/>
                </a:cubicBezTo>
                <a:cubicBezTo>
                  <a:pt x="490643" y="141440"/>
                  <a:pt x="486274" y="145383"/>
                  <a:pt x="481013" y="147638"/>
                </a:cubicBezTo>
                <a:cubicBezTo>
                  <a:pt x="474997" y="150216"/>
                  <a:pt x="468257" y="150602"/>
                  <a:pt x="461963" y="152400"/>
                </a:cubicBezTo>
                <a:cubicBezTo>
                  <a:pt x="414137" y="166064"/>
                  <a:pt x="488176" y="147039"/>
                  <a:pt x="428625" y="161925"/>
                </a:cubicBezTo>
                <a:lnTo>
                  <a:pt x="185738" y="152400"/>
                </a:lnTo>
                <a:cubicBezTo>
                  <a:pt x="167799" y="151439"/>
                  <a:pt x="157908" y="146703"/>
                  <a:pt x="142875" y="138113"/>
                </a:cubicBezTo>
                <a:cubicBezTo>
                  <a:pt x="137905" y="135273"/>
                  <a:pt x="133707" y="131148"/>
                  <a:pt x="128588" y="128588"/>
                </a:cubicBezTo>
                <a:cubicBezTo>
                  <a:pt x="124098" y="126343"/>
                  <a:pt x="118790" y="126070"/>
                  <a:pt x="114300" y="123825"/>
                </a:cubicBezTo>
                <a:cubicBezTo>
                  <a:pt x="96567" y="114958"/>
                  <a:pt x="101521" y="113176"/>
                  <a:pt x="85725" y="100013"/>
                </a:cubicBezTo>
                <a:cubicBezTo>
                  <a:pt x="81328" y="96349"/>
                  <a:pt x="76200" y="93663"/>
                  <a:pt x="71438" y="90488"/>
                </a:cubicBezTo>
                <a:cubicBezTo>
                  <a:pt x="68263" y="85725"/>
                  <a:pt x="65577" y="80597"/>
                  <a:pt x="61913" y="76200"/>
                </a:cubicBezTo>
                <a:cubicBezTo>
                  <a:pt x="57601" y="71026"/>
                  <a:pt x="51361" y="67517"/>
                  <a:pt x="47625" y="61913"/>
                </a:cubicBezTo>
                <a:cubicBezTo>
                  <a:pt x="44840" y="57736"/>
                  <a:pt x="45945" y="51588"/>
                  <a:pt x="42863" y="47625"/>
                </a:cubicBezTo>
                <a:cubicBezTo>
                  <a:pt x="34593" y="36992"/>
                  <a:pt x="21760" y="30258"/>
                  <a:pt x="14288" y="19050"/>
                </a:cubicBezTo>
                <a:cubicBezTo>
                  <a:pt x="3518" y="2895"/>
                  <a:pt x="8810" y="8810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85852" y="3228967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2023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285720" y="3857628"/>
            <a:ext cx="53864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innerHTML</a:t>
            </a:r>
            <a:endParaRPr lang="en-US" altLang="ko-KR" dirty="0" smtClean="0"/>
          </a:p>
          <a:p>
            <a:r>
              <a:rPr lang="en-US" altLang="ko-KR" sz="1600" dirty="0" smtClean="0"/>
              <a:t> -JS</a:t>
            </a:r>
            <a:r>
              <a:rPr lang="ko-KR" altLang="en-US" sz="1600" dirty="0" smtClean="0"/>
              <a:t>에서 발생한 값을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태그안쪽에  생성할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동적으로 화면을 변경할 때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1.</a:t>
            </a:r>
            <a:r>
              <a:rPr lang="ko-KR" altLang="en-US" sz="1600" dirty="0" smtClean="0"/>
              <a:t>디자인을 적용할 태그 찾기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tag = </a:t>
            </a:r>
            <a:r>
              <a:rPr lang="en-US" altLang="ko-KR" sz="1600" dirty="0" err="1" smtClean="0"/>
              <a:t>document.getElementById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”);</a:t>
            </a:r>
            <a:endParaRPr lang="en-US" altLang="ko-KR" sz="1600" dirty="0"/>
          </a:p>
          <a:p>
            <a:r>
              <a:rPr lang="en-US" altLang="ko-KR" sz="1600" dirty="0" smtClean="0"/>
              <a:t> 2. </a:t>
            </a:r>
            <a:r>
              <a:rPr lang="ko-KR" altLang="en-US" sz="1600" dirty="0" smtClean="0"/>
              <a:t>찾을 태그에 디자인을 적용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tag.innerHTML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생성한 </a:t>
            </a:r>
            <a:r>
              <a:rPr lang="en-US" altLang="ko-KR" sz="1600" dirty="0" smtClean="0"/>
              <a:t>HTML”;  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757156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문자열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문자열의 길이는</a:t>
            </a:r>
            <a:r>
              <a:rPr lang="en-US" altLang="ko-KR" sz="1600" dirty="0" smtClean="0"/>
              <a:t> length keyword</a:t>
            </a:r>
            <a:r>
              <a:rPr lang="ko-KR" altLang="en-US" sz="1600" dirty="0" smtClean="0"/>
              <a:t>로 얻는다</a:t>
            </a:r>
            <a:r>
              <a:rPr lang="en-US" altLang="ko-KR" sz="1600" dirty="0" smtClean="0"/>
              <a:t>.  ( </a:t>
            </a:r>
            <a:r>
              <a:rPr lang="ko-KR" altLang="en-US" sz="1600" dirty="0" smtClean="0"/>
              <a:t>함수가 아님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.length()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제공함수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toUpperCase</a:t>
            </a:r>
            <a:r>
              <a:rPr lang="en-US" altLang="ko-KR" sz="1600" dirty="0" smtClean="0"/>
              <a:t>(), </a:t>
            </a:r>
            <a:r>
              <a:rPr lang="en-US" altLang="ko-KR" sz="1600" dirty="0" err="1" smtClean="0"/>
              <a:t>toLowerCase</a:t>
            </a:r>
            <a:r>
              <a:rPr lang="en-US" altLang="ko-KR" sz="1600" dirty="0" smtClean="0"/>
              <a:t>(), </a:t>
            </a:r>
            <a:r>
              <a:rPr lang="en-US" altLang="ko-KR" sz="1600" dirty="0" err="1" smtClean="0"/>
              <a:t>indexOf</a:t>
            </a:r>
            <a:r>
              <a:rPr lang="en-US" altLang="ko-KR" sz="1600" dirty="0" smtClean="0"/>
              <a:t>(), </a:t>
            </a:r>
            <a:r>
              <a:rPr lang="en-US" altLang="ko-KR" sz="1600" dirty="0" err="1" smtClean="0"/>
              <a:t>lastIndexOf</a:t>
            </a:r>
            <a:r>
              <a:rPr lang="en-US" altLang="ko-KR" sz="1600" dirty="0" smtClean="0"/>
              <a:t>(), substring(),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trim(), replace(), split(), </a:t>
            </a:r>
            <a:r>
              <a:rPr lang="en-US" altLang="ko-KR" sz="1600" dirty="0" err="1" smtClean="0"/>
              <a:t>startsWith</a:t>
            </a:r>
            <a:r>
              <a:rPr lang="en-US" altLang="ko-KR" sz="1600" dirty="0" smtClean="0"/>
              <a:t>(), </a:t>
            </a:r>
            <a:r>
              <a:rPr lang="en-US" altLang="ko-KR" sz="1600" dirty="0" err="1" smtClean="0"/>
              <a:t>endsWith</a:t>
            </a:r>
            <a:r>
              <a:rPr lang="en-US" altLang="ko-KR" sz="1600" dirty="0" smtClean="0"/>
              <a:t>(), </a:t>
            </a:r>
            <a:r>
              <a:rPr lang="en-US" altLang="ko-KR" sz="1600" dirty="0" err="1" smtClean="0"/>
              <a:t>concat</a:t>
            </a:r>
            <a:r>
              <a:rPr lang="en-US" altLang="ko-KR" sz="1600" dirty="0" smtClean="0"/>
              <a:t>(), </a:t>
            </a:r>
            <a:r>
              <a:rPr lang="en-US" altLang="ko-KR" sz="1600" dirty="0" err="1" smtClean="0"/>
              <a:t>charAt</a:t>
            </a:r>
            <a:r>
              <a:rPr lang="en-US" altLang="ko-KR" sz="1600" dirty="0" smtClean="0"/>
              <a:t>(),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같은지를 비교할 때는 </a:t>
            </a:r>
            <a:r>
              <a:rPr lang="en-US" altLang="ko-KR" sz="1600" dirty="0" smtClean="0"/>
              <a:t>==</a:t>
            </a:r>
            <a:r>
              <a:rPr lang="ko-KR" altLang="en-US" sz="1600" dirty="0" smtClean="0"/>
              <a:t>으로 비교한다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 rot="16200000" flipH="1">
            <a:off x="1835942" y="1050132"/>
            <a:ext cx="166672" cy="161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1843088" y="1071546"/>
            <a:ext cx="157144" cy="142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10800000">
            <a:off x="1928794" y="1285860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71670" y="1214422"/>
            <a:ext cx="17251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함수로 지원하지 않는다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()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제외하고 사용한다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214686"/>
            <a:ext cx="27717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직선 화살표 연결선 15"/>
          <p:cNvCxnSpPr/>
          <p:nvPr/>
        </p:nvCxnSpPr>
        <p:spPr>
          <a:xfrm rot="5400000" flipH="1" flipV="1">
            <a:off x="1285852" y="3714752"/>
            <a:ext cx="35719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4000504"/>
            <a:ext cx="3893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이름 입력 버튼이 클릭되면</a:t>
            </a:r>
            <a:endParaRPr lang="en-US" altLang="ko-KR" sz="1400" dirty="0" smtClean="0"/>
          </a:p>
          <a:p>
            <a:r>
              <a:rPr lang="en-US" altLang="ko-KR" sz="1400" dirty="0" smtClean="0"/>
              <a:t>prompt</a:t>
            </a:r>
            <a:r>
              <a:rPr lang="ko-KR" altLang="en-US" sz="1400" dirty="0" smtClean="0"/>
              <a:t>로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이름을 </a:t>
            </a:r>
            <a:r>
              <a:rPr lang="ko-KR" altLang="en-US" sz="1400" dirty="0" err="1" smtClean="0"/>
              <a:t>입력받아</a:t>
            </a:r>
            <a:r>
              <a:rPr lang="ko-KR" altLang="en-US" sz="1400" dirty="0" smtClean="0"/>
              <a:t>  배열에 저장한다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/>
          <p:nvPr/>
        </p:nvCxnSpPr>
        <p:spPr>
          <a:xfrm rot="10800000">
            <a:off x="3428992" y="3571876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86182" y="3643314"/>
            <a:ext cx="358944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이름 출</a:t>
            </a:r>
            <a:r>
              <a:rPr lang="ko-KR" altLang="en-US" sz="1400" dirty="0"/>
              <a:t>력</a:t>
            </a:r>
            <a:r>
              <a:rPr lang="ko-KR" altLang="en-US" sz="1400" dirty="0" smtClean="0"/>
              <a:t>버튼이 클릭되면</a:t>
            </a:r>
            <a:endParaRPr lang="en-US" altLang="ko-KR" sz="1400" dirty="0" smtClean="0"/>
          </a:p>
          <a:p>
            <a:r>
              <a:rPr lang="ko-KR" altLang="en-US" sz="1400" dirty="0" smtClean="0"/>
              <a:t>배열에 저장된 이름을 테이블로 출력한다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복성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선우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독고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제갈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남궁</a:t>
            </a:r>
            <a:endParaRPr lang="ko-KR" altLang="en-US" sz="1400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286248" y="4214818"/>
          <a:ext cx="178595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09"/>
                <a:gridCol w="1227841"/>
              </a:tblGrid>
              <a:tr h="136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성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/>
                </a:tc>
              </a:tr>
              <a:tr h="136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홍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지성</a:t>
                      </a:r>
                      <a:endParaRPr lang="ko-KR" altLang="en-US" sz="1000" dirty="0"/>
                    </a:p>
                  </a:txBody>
                  <a:tcPr/>
                </a:tc>
              </a:tr>
              <a:tr h="136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홍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찬영</a:t>
                      </a:r>
                      <a:endParaRPr lang="ko-KR" altLang="en-US" sz="1000" dirty="0"/>
                    </a:p>
                  </a:txBody>
                  <a:tcPr/>
                </a:tc>
              </a:tr>
              <a:tr h="136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태균</a:t>
                      </a:r>
                      <a:endParaRPr lang="ko-KR" altLang="en-US" sz="1000" dirty="0"/>
                    </a:p>
                  </a:txBody>
                  <a:tcPr/>
                </a:tc>
              </a:tr>
              <a:tr h="136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선우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용녀</a:t>
                      </a:r>
                      <a:endParaRPr lang="ko-KR" altLang="en-US" sz="1000" dirty="0"/>
                    </a:p>
                  </a:txBody>
                  <a:tcPr/>
                </a:tc>
              </a:tr>
              <a:tr h="136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독고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영재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340</Words>
  <Application>Microsoft Office PowerPoint</Application>
  <PresentationFormat>화면 슬라이드 쇼(4:3)</PresentationFormat>
  <Paragraphs>91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35</cp:revision>
  <dcterms:created xsi:type="dcterms:W3CDTF">2023-09-11T00:28:26Z</dcterms:created>
  <dcterms:modified xsi:type="dcterms:W3CDTF">2023-09-11T08:49:36Z</dcterms:modified>
</cp:coreProperties>
</file>