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785" autoAdjust="0"/>
    <p:restoredTop sz="94660"/>
  </p:normalViewPr>
  <p:slideViewPr>
    <p:cSldViewPr>
      <p:cViewPr>
        <p:scale>
          <a:sx n="200" d="100"/>
          <a:sy n="200" d="100"/>
        </p:scale>
        <p:origin x="-78" y="19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8EBF-FEDE-46D3-8F35-6C17AA841A4B}" type="datetimeFigureOut">
              <a:rPr lang="ko-KR" altLang="en-US" smtClean="0"/>
              <a:pPr/>
              <a:t>2023-09-07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7FAB-75A9-471C-BE65-2352B4D71D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8EBF-FEDE-46D3-8F35-6C17AA841A4B}" type="datetimeFigureOut">
              <a:rPr lang="ko-KR" altLang="en-US" smtClean="0"/>
              <a:pPr/>
              <a:t>2023-09-07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7FAB-75A9-471C-BE65-2352B4D71D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8EBF-FEDE-46D3-8F35-6C17AA841A4B}" type="datetimeFigureOut">
              <a:rPr lang="ko-KR" altLang="en-US" smtClean="0"/>
              <a:pPr/>
              <a:t>2023-09-07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7FAB-75A9-471C-BE65-2352B4D71D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8EBF-FEDE-46D3-8F35-6C17AA841A4B}" type="datetimeFigureOut">
              <a:rPr lang="ko-KR" altLang="en-US" smtClean="0"/>
              <a:pPr/>
              <a:t>2023-09-07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7FAB-75A9-471C-BE65-2352B4D71D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8EBF-FEDE-46D3-8F35-6C17AA841A4B}" type="datetimeFigureOut">
              <a:rPr lang="ko-KR" altLang="en-US" smtClean="0"/>
              <a:pPr/>
              <a:t>2023-09-07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7FAB-75A9-471C-BE65-2352B4D71D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8EBF-FEDE-46D3-8F35-6C17AA841A4B}" type="datetimeFigureOut">
              <a:rPr lang="ko-KR" altLang="en-US" smtClean="0"/>
              <a:pPr/>
              <a:t>2023-09-07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7FAB-75A9-471C-BE65-2352B4D71D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8EBF-FEDE-46D3-8F35-6C17AA841A4B}" type="datetimeFigureOut">
              <a:rPr lang="ko-KR" altLang="en-US" smtClean="0"/>
              <a:pPr/>
              <a:t>2023-09-07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7FAB-75A9-471C-BE65-2352B4D71D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8EBF-FEDE-46D3-8F35-6C17AA841A4B}" type="datetimeFigureOut">
              <a:rPr lang="ko-KR" altLang="en-US" smtClean="0"/>
              <a:pPr/>
              <a:t>2023-09-07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7FAB-75A9-471C-BE65-2352B4D71D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8EBF-FEDE-46D3-8F35-6C17AA841A4B}" type="datetimeFigureOut">
              <a:rPr lang="ko-KR" altLang="en-US" smtClean="0"/>
              <a:pPr/>
              <a:t>2023-09-07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7FAB-75A9-471C-BE65-2352B4D71D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8EBF-FEDE-46D3-8F35-6C17AA841A4B}" type="datetimeFigureOut">
              <a:rPr lang="ko-KR" altLang="en-US" smtClean="0"/>
              <a:pPr/>
              <a:t>2023-09-07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7FAB-75A9-471C-BE65-2352B4D71D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8EBF-FEDE-46D3-8F35-6C17AA841A4B}" type="datetimeFigureOut">
              <a:rPr lang="ko-KR" altLang="en-US" smtClean="0"/>
              <a:pPr/>
              <a:t>2023-09-07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7FAB-75A9-471C-BE65-2352B4D71D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8EBF-FEDE-46D3-8F35-6C17AA841A4B}" type="datetimeFigureOut">
              <a:rPr lang="ko-KR" altLang="en-US" smtClean="0"/>
              <a:pPr/>
              <a:t>2023-09-07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17FAB-75A9-471C-BE65-2352B4D71D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142852"/>
            <a:ext cx="760176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*HTML5 </a:t>
            </a:r>
            <a:r>
              <a:rPr lang="ko-KR" altLang="en-US" dirty="0" smtClean="0"/>
              <a:t>디자인태그</a:t>
            </a:r>
            <a:endParaRPr lang="en-US" altLang="ko-KR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디자인에 사용하는 태그로서 실제 일을 하지 않고 의미적으로 사용하는 태그들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&lt;header&gt; - </a:t>
            </a:r>
            <a:r>
              <a:rPr lang="ko-KR" altLang="en-US" sz="1600" dirty="0" smtClean="0"/>
              <a:t>디자인 구조상 </a:t>
            </a:r>
            <a:r>
              <a:rPr lang="en-US" altLang="ko-KR" sz="1600" dirty="0" smtClean="0"/>
              <a:t>header</a:t>
            </a:r>
            <a:r>
              <a:rPr lang="ko-KR" altLang="en-US" sz="1600" dirty="0" smtClean="0"/>
              <a:t>부분임을 알려줄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nav</a:t>
            </a:r>
            <a:r>
              <a:rPr lang="en-US" altLang="ko-KR" sz="1600" dirty="0" smtClean="0"/>
              <a:t>&gt; - navigation bar </a:t>
            </a:r>
            <a:r>
              <a:rPr lang="ko-KR" altLang="en-US" sz="1600" dirty="0" smtClean="0"/>
              <a:t>부분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&lt;section&gt; - </a:t>
            </a:r>
            <a:r>
              <a:rPr lang="ko-KR" altLang="en-US" sz="1600" dirty="0" err="1" smtClean="0"/>
              <a:t>게시글</a:t>
            </a:r>
            <a:r>
              <a:rPr lang="en-US" altLang="ko-KR" sz="1600" dirty="0" smtClean="0"/>
              <a:t>(&lt;article&gt;)</a:t>
            </a:r>
            <a:r>
              <a:rPr lang="ko-KR" altLang="en-US" sz="1600" dirty="0" smtClean="0"/>
              <a:t>의 모임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&lt;article&gt; - </a:t>
            </a:r>
            <a:r>
              <a:rPr lang="ko-KR" altLang="en-US" sz="1600" dirty="0" err="1" smtClean="0"/>
              <a:t>게시글의</a:t>
            </a:r>
            <a:r>
              <a:rPr lang="ko-KR" altLang="en-US" sz="1600" dirty="0" smtClean="0"/>
              <a:t> 모임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&lt;footer&gt; - </a:t>
            </a:r>
            <a:r>
              <a:rPr lang="ko-KR" altLang="en-US" sz="1600" dirty="0" smtClean="0"/>
              <a:t>디자인 구조상 </a:t>
            </a:r>
            <a:r>
              <a:rPr lang="en-US" altLang="ko-KR" sz="1600" dirty="0" smtClean="0"/>
              <a:t>footer</a:t>
            </a:r>
            <a:r>
              <a:rPr lang="ko-KR" altLang="en-US" sz="1600" dirty="0" smtClean="0"/>
              <a:t>임을 알려줄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&lt;aside&gt; - </a:t>
            </a:r>
            <a:r>
              <a:rPr lang="ko-KR" altLang="en-US" sz="1600" dirty="0" smtClean="0"/>
              <a:t>본문 이외의 추가할 내용임을 알려줄 때 사용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2549719"/>
            <a:ext cx="3369833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&lt;html&gt;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&lt;head&gt;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&lt;title&gt;&lt;/title&gt;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&lt;/head&gt;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&lt;body&gt;</a:t>
            </a:r>
          </a:p>
          <a:p>
            <a:r>
              <a:rPr lang="en-US" altLang="ko-KR" sz="1400" dirty="0" smtClean="0"/>
              <a:t>    &lt;div id=“wrap”&gt;</a:t>
            </a:r>
          </a:p>
          <a:p>
            <a:r>
              <a:rPr lang="en-US" altLang="ko-KR" sz="1400" dirty="0" smtClean="0"/>
              <a:t>      &lt;div id=“header”&gt;      </a:t>
            </a:r>
          </a:p>
          <a:p>
            <a:r>
              <a:rPr lang="en-US" altLang="ko-KR" sz="1400" dirty="0" smtClean="0"/>
              <a:t>      &lt;/div&gt;</a:t>
            </a:r>
          </a:p>
          <a:p>
            <a:r>
              <a:rPr lang="en-US" altLang="ko-KR" sz="1400" dirty="0" smtClean="0"/>
              <a:t>      &lt;div id=“container”&gt;    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&lt;div id=“news”&gt;&lt;/div&gt;</a:t>
            </a:r>
          </a:p>
          <a:p>
            <a:r>
              <a:rPr lang="en-US" altLang="ko-KR" sz="1400" dirty="0" smtClean="0"/>
              <a:t>         &lt;div id=“login”&gt;&lt;/div&gt;           </a:t>
            </a:r>
          </a:p>
          <a:p>
            <a:r>
              <a:rPr lang="en-US" altLang="ko-KR" sz="1400" dirty="0" smtClean="0"/>
              <a:t>      &lt;/div&gt;</a:t>
            </a:r>
          </a:p>
          <a:p>
            <a:r>
              <a:rPr lang="en-US" altLang="ko-KR" sz="1400" dirty="0" smtClean="0"/>
              <a:t>     &lt;div id=“footer”&gt;      </a:t>
            </a:r>
          </a:p>
          <a:p>
            <a:r>
              <a:rPr lang="en-US" altLang="ko-KR" sz="1400" dirty="0" smtClean="0"/>
              <a:t>      &lt;/div&gt;</a:t>
            </a:r>
            <a:endParaRPr lang="en-US" altLang="ko-KR" sz="1400" dirty="0"/>
          </a:p>
          <a:p>
            <a:r>
              <a:rPr lang="en-US" altLang="ko-KR" sz="1400" dirty="0" smtClean="0"/>
              <a:t>    &lt;/div&gt;</a:t>
            </a:r>
            <a:endParaRPr lang="en-US" altLang="ko-KR" sz="1400" dirty="0"/>
          </a:p>
          <a:p>
            <a:r>
              <a:rPr lang="en-US" altLang="ko-KR" sz="1400" dirty="0" smtClean="0"/>
              <a:t>  &lt;/body&gt;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6286520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가독성이</a:t>
            </a:r>
            <a:r>
              <a:rPr lang="ko-KR" altLang="en-US" sz="1200" dirty="0" smtClean="0"/>
              <a:t> 낮다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988249" y="2558472"/>
            <a:ext cx="3095719" cy="634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&lt;html&gt;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&lt;head&gt;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&lt;title&gt;&lt;/title&gt;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&lt;/head&gt;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&lt;body&gt;</a:t>
            </a:r>
          </a:p>
          <a:p>
            <a:r>
              <a:rPr lang="en-US" altLang="ko-KR" sz="1400" dirty="0" smtClean="0"/>
              <a:t>    &lt;div id=“wrap”&gt;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en-US" altLang="ko-KR" sz="1400" b="1" dirty="0" smtClean="0"/>
              <a:t>&lt;header&gt;</a:t>
            </a:r>
          </a:p>
          <a:p>
            <a:r>
              <a:rPr lang="en-US" altLang="ko-KR" sz="1400" dirty="0" smtClean="0"/>
              <a:t>      &lt;div id=“header”&gt;      </a:t>
            </a:r>
          </a:p>
          <a:p>
            <a:r>
              <a:rPr lang="en-US" altLang="ko-KR" sz="1400" dirty="0" smtClean="0"/>
              <a:t>      &lt;/div&gt;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en-US" altLang="ko-KR" sz="1400" b="1" dirty="0" smtClean="0"/>
              <a:t>&lt;/header&gt;</a:t>
            </a:r>
          </a:p>
          <a:p>
            <a:r>
              <a:rPr lang="en-US" altLang="ko-KR" sz="1400" dirty="0" smtClean="0"/>
              <a:t>      &lt;div id=“container”&gt;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</a:t>
            </a:r>
            <a:r>
              <a:rPr lang="en-US" altLang="ko-KR" sz="1400" b="1" dirty="0" smtClean="0"/>
              <a:t>&lt;section&gt;</a:t>
            </a:r>
            <a:r>
              <a:rPr lang="en-US" altLang="ko-KR" sz="1400" dirty="0" smtClean="0"/>
              <a:t>    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&lt;div id=“news”&gt;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 &lt;article&gt;</a:t>
            </a:r>
          </a:p>
          <a:p>
            <a:r>
              <a:rPr lang="en-US" altLang="ko-KR" sz="1400" dirty="0" smtClean="0"/>
              <a:t>              &lt;div id=“news1”&gt;&lt;/div&gt;</a:t>
            </a:r>
          </a:p>
          <a:p>
            <a:r>
              <a:rPr lang="en-US" altLang="ko-KR" sz="1400" b="1" dirty="0" smtClean="0"/>
              <a:t>             &lt;/article&gt;</a:t>
            </a:r>
            <a:endParaRPr lang="en-US" altLang="ko-KR" sz="1400" b="1" dirty="0"/>
          </a:p>
          <a:p>
            <a:r>
              <a:rPr lang="en-US" altLang="ko-KR" sz="1400" dirty="0" smtClean="0"/>
              <a:t>         &lt;/div&gt;</a:t>
            </a:r>
          </a:p>
          <a:p>
            <a:r>
              <a:rPr lang="en-US" altLang="ko-KR" sz="1400" b="1" dirty="0" smtClean="0"/>
              <a:t>         &lt;/section&gt;         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&lt;section&gt;</a:t>
            </a:r>
          </a:p>
          <a:p>
            <a:r>
              <a:rPr lang="en-US" altLang="ko-KR" sz="1400" dirty="0" smtClean="0"/>
              <a:t>         &lt;div id=“login”&gt;&lt;/div&gt;   </a:t>
            </a:r>
          </a:p>
          <a:p>
            <a:r>
              <a:rPr lang="en-US" altLang="ko-KR" sz="1400" b="1" dirty="0" smtClean="0"/>
              <a:t>         &lt;/section&gt;</a:t>
            </a:r>
            <a:r>
              <a:rPr lang="en-US" altLang="ko-KR" sz="1400" dirty="0" smtClean="0"/>
              <a:t>        </a:t>
            </a:r>
          </a:p>
          <a:p>
            <a:r>
              <a:rPr lang="en-US" altLang="ko-KR" sz="1400" dirty="0" smtClean="0"/>
              <a:t>      &lt;/div&gt;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&lt;footer&gt;</a:t>
            </a:r>
          </a:p>
          <a:p>
            <a:r>
              <a:rPr lang="en-US" altLang="ko-KR" sz="1400" dirty="0" smtClean="0"/>
              <a:t>      &lt;div id=“footer”&gt;      </a:t>
            </a:r>
          </a:p>
          <a:p>
            <a:r>
              <a:rPr lang="en-US" altLang="ko-KR" sz="1400" dirty="0" smtClean="0"/>
              <a:t>      &lt;/div&gt;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&lt;/footer&gt;</a:t>
            </a:r>
            <a:endParaRPr lang="en-US" altLang="ko-KR" sz="1400" b="1" dirty="0"/>
          </a:p>
          <a:p>
            <a:r>
              <a:rPr lang="en-US" altLang="ko-KR" sz="1400" dirty="0" smtClean="0"/>
              <a:t>    &lt;/div&gt;</a:t>
            </a:r>
            <a:endParaRPr lang="en-US" altLang="ko-KR" sz="1400" dirty="0"/>
          </a:p>
          <a:p>
            <a:r>
              <a:rPr lang="en-US" altLang="ko-KR" sz="1400" dirty="0" smtClean="0"/>
              <a:t>  &lt;/body&gt;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&lt;/html&gt;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15140" y="4929198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가독성이</a:t>
            </a:r>
            <a:r>
              <a:rPr lang="ko-KR" altLang="en-US" sz="1200" dirty="0" smtClean="0"/>
              <a:t> 높다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43240" y="4500570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242415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*media query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반응형</a:t>
            </a:r>
            <a:r>
              <a:rPr lang="ko-KR" altLang="en-US" sz="1600" dirty="0" smtClean="0"/>
              <a:t> 웹 디자인의 기본이 되는 </a:t>
            </a:r>
            <a:r>
              <a:rPr lang="en-US" altLang="ko-KR" sz="1600" dirty="0" smtClean="0"/>
              <a:t>CSS</a:t>
            </a:r>
            <a:r>
              <a:rPr lang="ko-KR" altLang="en-US" sz="1600" dirty="0" smtClean="0"/>
              <a:t>의 미디어 쿼리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CSS</a:t>
            </a:r>
            <a:r>
              <a:rPr lang="ko-KR" altLang="en-US" sz="1600" dirty="0" smtClean="0"/>
              <a:t>에서 특정 스타일을 선택적으로 적용하고 싶을 때 사용한다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@media </a:t>
            </a:r>
            <a:r>
              <a:rPr lang="ko-KR" altLang="en-US" sz="1600" dirty="0" smtClean="0"/>
              <a:t>미디어타입 </a:t>
            </a:r>
            <a:r>
              <a:rPr lang="en-US" altLang="ko-KR" sz="1600" dirty="0" smtClean="0"/>
              <a:t>and ( </a:t>
            </a:r>
            <a:r>
              <a:rPr lang="ko-KR" altLang="en-US" sz="1600" dirty="0" smtClean="0"/>
              <a:t>조건 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      </a:t>
            </a:r>
            <a:r>
              <a:rPr lang="ko-KR" altLang="en-US" sz="1600" dirty="0" smtClean="0"/>
              <a:t>적용할 </a:t>
            </a:r>
            <a:r>
              <a:rPr lang="en-US" altLang="ko-KR" sz="1600" dirty="0" smtClean="0"/>
              <a:t>CSS </a:t>
            </a:r>
            <a:r>
              <a:rPr lang="ko-KR" altLang="en-US" sz="1600" dirty="0" smtClean="0"/>
              <a:t>코드</a:t>
            </a:r>
            <a:endParaRPr lang="en-US" altLang="ko-KR" sz="1600" dirty="0"/>
          </a:p>
          <a:p>
            <a:r>
              <a:rPr lang="en-US" altLang="ko-KR" sz="1600" dirty="0" smtClean="0"/>
              <a:t>   }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@media screen and ( </a:t>
            </a:r>
            <a:r>
              <a:rPr lang="ko-KR" altLang="en-US" sz="1600" dirty="0" smtClean="0"/>
              <a:t>조건 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}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화면의 크기가 </a:t>
            </a:r>
            <a:r>
              <a:rPr lang="en-US" altLang="ko-KR" sz="1600" dirty="0" smtClean="0"/>
              <a:t>800px </a:t>
            </a:r>
            <a:r>
              <a:rPr lang="ko-KR" altLang="en-US" sz="1600" dirty="0" smtClean="0"/>
              <a:t>보다 </a:t>
            </a:r>
            <a:r>
              <a:rPr lang="ko-KR" altLang="en-US" sz="1600" dirty="0" smtClean="0"/>
              <a:t>작다면 </a:t>
            </a:r>
            <a:r>
              <a:rPr lang="ko-KR" altLang="en-US" sz="1600" dirty="0" smtClean="0"/>
              <a:t>글자색을 빨간색으로 설정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@media screen and ( max-width:800px ){</a:t>
            </a:r>
          </a:p>
          <a:p>
            <a:r>
              <a:rPr lang="en-US" altLang="ko-KR" sz="1600" dirty="0" smtClean="0"/>
              <a:t>     .color { color :#FF0000 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.</a:t>
            </a:r>
          </a:p>
          <a:p>
            <a:r>
              <a:rPr lang="en-US" altLang="ko-KR" sz="1600" dirty="0" smtClean="0"/>
              <a:t>   }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428728" y="2000240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6200000" flipV="1">
            <a:off x="2536017" y="2107397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57422" y="2214554"/>
            <a:ext cx="3353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생략가능 </a:t>
            </a:r>
            <a:r>
              <a:rPr lang="en-US" altLang="ko-KR" sz="1200" dirty="0" smtClean="0"/>
              <a:t>: screen, print, all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screen : </a:t>
            </a:r>
            <a:r>
              <a:rPr lang="ko-KR" altLang="en-US" sz="1200" dirty="0" smtClean="0"/>
              <a:t>보여지는 화면에 디자인을 적용할 때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print : </a:t>
            </a:r>
            <a:r>
              <a:rPr lang="ko-KR" altLang="en-US" sz="1200" dirty="0" smtClean="0"/>
              <a:t>프린터를 사용하여 출력할 때 적용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all : </a:t>
            </a:r>
            <a:r>
              <a:rPr lang="ko-KR" altLang="en-US" sz="1200" dirty="0" smtClean="0"/>
              <a:t>모두다 적용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V="1">
            <a:off x="2857488" y="3714752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86050" y="3857628"/>
            <a:ext cx="4499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보여지는 </a:t>
            </a:r>
            <a:r>
              <a:rPr lang="en-US" altLang="ko-KR" sz="1200" dirty="0" smtClean="0"/>
              <a:t>viewport</a:t>
            </a:r>
            <a:r>
              <a:rPr lang="ko-KR" altLang="en-US" sz="1200" dirty="0" smtClean="0"/>
              <a:t>의 넓이가 주로 사용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width : </a:t>
            </a:r>
            <a:r>
              <a:rPr lang="ko-KR" altLang="en-US" sz="1200" dirty="0" smtClean="0"/>
              <a:t>일치하는 넓이 </a:t>
            </a:r>
            <a:r>
              <a:rPr lang="en-US" altLang="ko-KR" sz="1200" dirty="0" smtClean="0"/>
              <a:t>&lt;- </a:t>
            </a:r>
            <a:r>
              <a:rPr lang="ko-KR" altLang="en-US" sz="1200" dirty="0" smtClean="0"/>
              <a:t>잘 사용하지 않는다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max-width : </a:t>
            </a:r>
            <a:r>
              <a:rPr lang="ko-KR" altLang="en-US" sz="1200" dirty="0" smtClean="0"/>
              <a:t>브라우저의 크기가 설정한 크기보다 작다면 동작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min-width : </a:t>
            </a:r>
            <a:r>
              <a:rPr lang="ko-KR" altLang="en-US" sz="1200" dirty="0" smtClean="0"/>
              <a:t>브라우저의 크기가 설정한 크기보다 크다면 동작</a:t>
            </a:r>
            <a:endParaRPr lang="ko-KR" altLang="en-US" sz="12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2786050" y="1000108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6200000" flipV="1">
            <a:off x="3286116" y="1071546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00430" y="1071546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if</a:t>
            </a:r>
            <a:r>
              <a:rPr lang="ko-KR" altLang="en-US" sz="1200" dirty="0" smtClean="0"/>
              <a:t>와 비슷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7806945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방향성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디바이스가 가로모드인지 세로모드인지를 검사하여 디자인을 적용시킬 때 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orientation</a:t>
            </a:r>
            <a:r>
              <a:rPr lang="ko-KR" altLang="en-US" sz="1600" dirty="0" smtClean="0"/>
              <a:t>속성으로 사용한다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@media  ( </a:t>
            </a:r>
            <a:r>
              <a:rPr lang="en-US" altLang="ko-KR" sz="1600" dirty="0" err="1" smtClean="0"/>
              <a:t>orientation:landscape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CSS</a:t>
            </a:r>
            <a:r>
              <a:rPr lang="ko-KR" altLang="en-US" sz="1600" dirty="0" smtClean="0"/>
              <a:t>속성</a:t>
            </a:r>
            <a:endParaRPr lang="en-US" altLang="ko-KR" sz="1600" dirty="0"/>
          </a:p>
          <a:p>
            <a:r>
              <a:rPr lang="en-US" altLang="ko-KR" sz="1600" dirty="0" smtClean="0"/>
              <a:t>  }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그림자 설정</a:t>
            </a:r>
            <a:r>
              <a:rPr lang="en-US" altLang="ko-KR" sz="1600" dirty="0" smtClean="0"/>
              <a:t>.( CSS3</a:t>
            </a:r>
            <a:r>
              <a:rPr lang="ko-KR" altLang="en-US" sz="1600" dirty="0" smtClean="0"/>
              <a:t>에서부터 지원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box-shadow, text-shadow</a:t>
            </a:r>
            <a:r>
              <a:rPr lang="ko-KR" altLang="en-US" sz="1600" dirty="0" smtClean="0"/>
              <a:t>를 지원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글자에 그림자 적용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text-shadow: </a:t>
            </a:r>
            <a:r>
              <a:rPr lang="ko-KR" altLang="en-US" sz="1600" dirty="0" smtClean="0"/>
              <a:t>값 값 값 값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box-shadow: </a:t>
            </a:r>
            <a:r>
              <a:rPr lang="ko-KR" altLang="en-US" sz="1600" dirty="0" smtClean="0"/>
              <a:t>값 값 값 값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err="1" smtClean="0"/>
              <a:t>둥근모서리</a:t>
            </a:r>
            <a:r>
              <a:rPr lang="ko-KR" altLang="en-US" sz="1600" dirty="0" smtClean="0"/>
              <a:t> 만들기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-border-radius</a:t>
            </a:r>
            <a:r>
              <a:rPr lang="ko-KR" altLang="en-US" sz="1600" dirty="0" smtClean="0"/>
              <a:t>속성사용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border-radius : </a:t>
            </a:r>
            <a:r>
              <a:rPr lang="ko-KR" altLang="en-US" sz="1600" dirty="0" smtClean="0"/>
              <a:t>값 값 값 값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</p:txBody>
      </p:sp>
      <p:cxnSp>
        <p:nvCxnSpPr>
          <p:cNvPr id="13" name="직선 화살표 연결선 12"/>
          <p:cNvCxnSpPr>
            <a:stCxn id="15" idx="0"/>
          </p:cNvCxnSpPr>
          <p:nvPr/>
        </p:nvCxnSpPr>
        <p:spPr>
          <a:xfrm rot="5400000" flipH="1" flipV="1">
            <a:off x="1784186" y="4213087"/>
            <a:ext cx="142876" cy="146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00166" y="4357694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r>
              <a:rPr lang="ko-KR" altLang="en-US" sz="1200" dirty="0" smtClean="0"/>
              <a:t>좌표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8" idx="0"/>
          </p:cNvCxnSpPr>
          <p:nvPr/>
        </p:nvCxnSpPr>
        <p:spPr>
          <a:xfrm rot="16200000" flipV="1">
            <a:off x="2213618" y="4215750"/>
            <a:ext cx="142876" cy="141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71670" y="4357694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</a:t>
            </a:r>
            <a:r>
              <a:rPr lang="ko-KR" altLang="en-US" sz="1200" dirty="0" smtClean="0"/>
              <a:t>좌표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10800000">
            <a:off x="2571736" y="4214818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71736" y="42950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번짐값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/>
          <p:nvPr/>
        </p:nvCxnSpPr>
        <p:spPr>
          <a:xfrm rot="5400000">
            <a:off x="2786050" y="3857628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54099" y="365206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그림자색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286248" y="3786190"/>
            <a:ext cx="3109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div{ text-shadow: 10px 5px 0px #FF0000 }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&lt;div&gt;</a:t>
            </a:r>
            <a:r>
              <a:rPr lang="ko-KR" altLang="en-US" sz="1200" dirty="0" smtClean="0"/>
              <a:t>가나다</a:t>
            </a:r>
            <a:r>
              <a:rPr lang="en-US" altLang="ko-KR" sz="1200" dirty="0" smtClean="0"/>
              <a:t>&lt;/div&gt;</a:t>
            </a:r>
            <a:endParaRPr lang="ko-KR" altLang="en-US" sz="1200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4643438" y="421481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rot="5400000">
            <a:off x="4822033" y="425053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86314" y="418147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가나</a:t>
            </a:r>
            <a:r>
              <a:rPr lang="ko-KR" altLang="en-US" sz="1100" dirty="0">
                <a:solidFill>
                  <a:srgbClr val="FF0000"/>
                </a:solidFill>
              </a:rPr>
              <a:t>가</a:t>
            </a:r>
          </a:p>
        </p:txBody>
      </p:sp>
      <p:cxnSp>
        <p:nvCxnSpPr>
          <p:cNvPr id="33" name="직선 화살표 연결선 32"/>
          <p:cNvCxnSpPr>
            <a:stCxn id="34" idx="0"/>
          </p:cNvCxnSpPr>
          <p:nvPr/>
        </p:nvCxnSpPr>
        <p:spPr>
          <a:xfrm rot="5400000" flipH="1" flipV="1">
            <a:off x="1980482" y="6338208"/>
            <a:ext cx="142846" cy="182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14480" y="650083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좌</a:t>
            </a:r>
            <a:r>
              <a:rPr lang="ko-KR" altLang="en-US" sz="1200" dirty="0"/>
              <a:t>상</a:t>
            </a:r>
          </a:p>
        </p:txBody>
      </p:sp>
      <p:cxnSp>
        <p:nvCxnSpPr>
          <p:cNvPr id="35" name="직선 화살표 연결선 34"/>
          <p:cNvCxnSpPr>
            <a:stCxn id="36" idx="0"/>
          </p:cNvCxnSpPr>
          <p:nvPr/>
        </p:nvCxnSpPr>
        <p:spPr>
          <a:xfrm rot="5400000" flipH="1" flipV="1">
            <a:off x="2345297" y="6346965"/>
            <a:ext cx="142841" cy="182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79293" y="650958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우</a:t>
            </a:r>
            <a:r>
              <a:rPr lang="ko-KR" altLang="en-US" sz="1200" dirty="0" smtClean="0"/>
              <a:t>상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>
            <a:stCxn id="38" idx="0"/>
          </p:cNvCxnSpPr>
          <p:nvPr/>
        </p:nvCxnSpPr>
        <p:spPr>
          <a:xfrm rot="5400000" flipH="1" flipV="1">
            <a:off x="2658567" y="6382105"/>
            <a:ext cx="151621" cy="103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36483" y="650958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우하</a:t>
            </a:r>
            <a:endParaRPr lang="ko-KR" altLang="en-US" sz="1200" dirty="0"/>
          </a:p>
        </p:txBody>
      </p:sp>
      <p:cxnSp>
        <p:nvCxnSpPr>
          <p:cNvPr id="40" name="직선 화살표 연결선 39"/>
          <p:cNvCxnSpPr>
            <a:stCxn id="41" idx="0"/>
          </p:cNvCxnSpPr>
          <p:nvPr/>
        </p:nvCxnSpPr>
        <p:spPr>
          <a:xfrm rot="16200000" flipV="1">
            <a:off x="3011946" y="6417814"/>
            <a:ext cx="151620" cy="31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57488" y="6509578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좌</a:t>
            </a:r>
            <a:r>
              <a:rPr lang="ko-KR" altLang="en-US" sz="1200" dirty="0" err="1" smtClean="0"/>
              <a:t>하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4714876" y="5715016"/>
            <a:ext cx="1571636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357686" y="4997247"/>
            <a:ext cx="281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div{ border-radius: 10px 0px </a:t>
            </a:r>
            <a:r>
              <a:rPr lang="en-US" altLang="ko-KR" sz="1200" dirty="0" err="1" smtClean="0"/>
              <a:t>0px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0px</a:t>
            </a:r>
            <a:r>
              <a:rPr lang="en-US" altLang="ko-KR" sz="1200" dirty="0" smtClean="0"/>
              <a:t>}</a:t>
            </a:r>
          </a:p>
          <a:p>
            <a:endParaRPr lang="en-US" altLang="ko-KR" sz="1200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4714876" y="564357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rot="5400000">
            <a:off x="4857752" y="578645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4972057" y="59102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619135" y="5357826"/>
            <a:ext cx="51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10px</a:t>
            </a:r>
            <a:endParaRPr lang="en-US" altLang="ko-KR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929190" y="5652331"/>
            <a:ext cx="51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10px</a:t>
            </a:r>
            <a:endParaRPr lang="en-US" altLang="ko-KR" sz="1200" dirty="0"/>
          </a:p>
        </p:txBody>
      </p:sp>
      <p:sp>
        <p:nvSpPr>
          <p:cNvPr id="52" name="자유형 51"/>
          <p:cNvSpPr/>
          <p:nvPr/>
        </p:nvSpPr>
        <p:spPr>
          <a:xfrm>
            <a:off x="4717206" y="5715747"/>
            <a:ext cx="269132" cy="283993"/>
          </a:xfrm>
          <a:custGeom>
            <a:avLst/>
            <a:gdLst>
              <a:gd name="connsiteX0" fmla="*/ 2432 w 269132"/>
              <a:gd name="connsiteY0" fmla="*/ 275478 h 283993"/>
              <a:gd name="connsiteX1" fmla="*/ 11957 w 269132"/>
              <a:gd name="connsiteY1" fmla="*/ 242141 h 283993"/>
              <a:gd name="connsiteX2" fmla="*/ 16719 w 269132"/>
              <a:gd name="connsiteY2" fmla="*/ 227853 h 283993"/>
              <a:gd name="connsiteX3" fmla="*/ 21482 w 269132"/>
              <a:gd name="connsiteY3" fmla="*/ 204041 h 283993"/>
              <a:gd name="connsiteX4" fmla="*/ 40532 w 269132"/>
              <a:gd name="connsiteY4" fmla="*/ 156416 h 283993"/>
              <a:gd name="connsiteX5" fmla="*/ 45294 w 269132"/>
              <a:gd name="connsiteY5" fmla="*/ 142128 h 283993"/>
              <a:gd name="connsiteX6" fmla="*/ 54819 w 269132"/>
              <a:gd name="connsiteY6" fmla="*/ 127841 h 283993"/>
              <a:gd name="connsiteX7" fmla="*/ 64344 w 269132"/>
              <a:gd name="connsiteY7" fmla="*/ 108791 h 283993"/>
              <a:gd name="connsiteX8" fmla="*/ 78632 w 269132"/>
              <a:gd name="connsiteY8" fmla="*/ 94503 h 283993"/>
              <a:gd name="connsiteX9" fmla="*/ 111969 w 269132"/>
              <a:gd name="connsiteY9" fmla="*/ 56403 h 283993"/>
              <a:gd name="connsiteX10" fmla="*/ 121494 w 269132"/>
              <a:gd name="connsiteY10" fmla="*/ 42116 h 283993"/>
              <a:gd name="connsiteX11" fmla="*/ 135782 w 269132"/>
              <a:gd name="connsiteY11" fmla="*/ 37353 h 283993"/>
              <a:gd name="connsiteX12" fmla="*/ 173882 w 269132"/>
              <a:gd name="connsiteY12" fmla="*/ 23066 h 283993"/>
              <a:gd name="connsiteX13" fmla="*/ 216744 w 269132"/>
              <a:gd name="connsiteY13" fmla="*/ 8778 h 283993"/>
              <a:gd name="connsiteX14" fmla="*/ 269132 w 269132"/>
              <a:gd name="connsiteY14" fmla="*/ 4016 h 28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9132" h="283993">
                <a:moveTo>
                  <a:pt x="2432" y="275478"/>
                </a:moveTo>
                <a:cubicBezTo>
                  <a:pt x="13848" y="241229"/>
                  <a:pt x="0" y="283993"/>
                  <a:pt x="11957" y="242141"/>
                </a:cubicBezTo>
                <a:cubicBezTo>
                  <a:pt x="13336" y="237314"/>
                  <a:pt x="15501" y="232723"/>
                  <a:pt x="16719" y="227853"/>
                </a:cubicBezTo>
                <a:cubicBezTo>
                  <a:pt x="18682" y="220000"/>
                  <a:pt x="19352" y="211850"/>
                  <a:pt x="21482" y="204041"/>
                </a:cubicBezTo>
                <a:cubicBezTo>
                  <a:pt x="32325" y="164285"/>
                  <a:pt x="27172" y="187590"/>
                  <a:pt x="40532" y="156416"/>
                </a:cubicBezTo>
                <a:cubicBezTo>
                  <a:pt x="42509" y="151802"/>
                  <a:pt x="43049" y="146618"/>
                  <a:pt x="45294" y="142128"/>
                </a:cubicBezTo>
                <a:cubicBezTo>
                  <a:pt x="47854" y="137009"/>
                  <a:pt x="51979" y="132811"/>
                  <a:pt x="54819" y="127841"/>
                </a:cubicBezTo>
                <a:cubicBezTo>
                  <a:pt x="58341" y="121677"/>
                  <a:pt x="60217" y="114568"/>
                  <a:pt x="64344" y="108791"/>
                </a:cubicBezTo>
                <a:cubicBezTo>
                  <a:pt x="68259" y="103310"/>
                  <a:pt x="74497" y="99820"/>
                  <a:pt x="78632" y="94503"/>
                </a:cubicBezTo>
                <a:cubicBezTo>
                  <a:pt x="108551" y="56036"/>
                  <a:pt x="84310" y="74843"/>
                  <a:pt x="111969" y="56403"/>
                </a:cubicBezTo>
                <a:cubicBezTo>
                  <a:pt x="115144" y="51641"/>
                  <a:pt x="117025" y="45692"/>
                  <a:pt x="121494" y="42116"/>
                </a:cubicBezTo>
                <a:cubicBezTo>
                  <a:pt x="125414" y="38980"/>
                  <a:pt x="131081" y="39116"/>
                  <a:pt x="135782" y="37353"/>
                </a:cubicBezTo>
                <a:cubicBezTo>
                  <a:pt x="181311" y="20279"/>
                  <a:pt x="141468" y="33869"/>
                  <a:pt x="173882" y="23066"/>
                </a:cubicBezTo>
                <a:cubicBezTo>
                  <a:pt x="198738" y="6495"/>
                  <a:pt x="178247" y="17333"/>
                  <a:pt x="216744" y="8778"/>
                </a:cubicBezTo>
                <a:cubicBezTo>
                  <a:pt x="256244" y="0"/>
                  <a:pt x="192712" y="4016"/>
                  <a:pt x="269132" y="40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4429124" y="578645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571868" y="565233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나머지삭</a:t>
            </a:r>
            <a:r>
              <a:rPr lang="ko-KR" altLang="en-US" sz="1200"/>
              <a:t>제</a:t>
            </a:r>
            <a:endParaRPr lang="en-US" altLang="ko-KR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786182" y="6357958"/>
            <a:ext cx="3148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*4</a:t>
            </a:r>
            <a:r>
              <a:rPr lang="ko-KR" altLang="en-US" sz="1400" dirty="0" smtClean="0"/>
              <a:t>방향 모두 설정 </a:t>
            </a:r>
            <a:r>
              <a:rPr lang="en-US" altLang="ko-KR" sz="1400" dirty="0" smtClean="0"/>
              <a:t>: border-radius: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; 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85728"/>
            <a:ext cx="7667484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JavaScript (Front-end : CSS Client Side Script)</a:t>
            </a:r>
            <a:endParaRPr lang="en-US" altLang="ko-KR" sz="1600" dirty="0" smtClean="0"/>
          </a:p>
          <a:p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brenden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Eich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C</a:t>
            </a:r>
            <a:r>
              <a:rPr lang="ko-KR" altLang="en-US" sz="1600" dirty="0" smtClean="0"/>
              <a:t>언어로 개발한 언어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최초 </a:t>
            </a:r>
            <a:r>
              <a:rPr lang="en-US" altLang="ko-KR" sz="1600" dirty="0" smtClean="0"/>
              <a:t>Mocha</a:t>
            </a:r>
            <a:r>
              <a:rPr lang="ko-KR" altLang="en-US" sz="1600" dirty="0" smtClean="0"/>
              <a:t>라는 이름으로 발표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(Mocha -&gt; Live Script -&gt; JavaScript (1996</a:t>
            </a:r>
            <a:r>
              <a:rPr lang="ko-KR" altLang="en-US" sz="1600" dirty="0" smtClean="0"/>
              <a:t>년에 변경</a:t>
            </a:r>
            <a:r>
              <a:rPr lang="en-US" altLang="ko-KR" sz="1600" dirty="0" smtClean="0"/>
              <a:t>) )</a:t>
            </a:r>
          </a:p>
          <a:p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ECMAScript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표준사양을 가장 잘 구현한 언어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대부분의 </a:t>
            </a:r>
            <a:r>
              <a:rPr lang="ko-KR" altLang="en-US" sz="1600" dirty="0" smtClean="0"/>
              <a:t>웹 브라우저는 </a:t>
            </a:r>
            <a:r>
              <a:rPr lang="en-US" altLang="ko-KR" sz="1600" b="1" dirty="0" smtClean="0"/>
              <a:t>ES5</a:t>
            </a:r>
            <a:r>
              <a:rPr lang="ko-KR" altLang="en-US" sz="1600" dirty="0" smtClean="0"/>
              <a:t>를 지원한다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최신버전은 </a:t>
            </a:r>
            <a:r>
              <a:rPr lang="en-US" altLang="ko-KR" sz="1600" dirty="0" smtClean="0"/>
              <a:t>ES6</a:t>
            </a:r>
            <a:r>
              <a:rPr lang="ko-KR" altLang="en-US" sz="1600" dirty="0" smtClean="0"/>
              <a:t>이고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트랜스파일러</a:t>
            </a:r>
            <a:r>
              <a:rPr lang="en-US" altLang="ko-KR" sz="1600" dirty="0" smtClean="0"/>
              <a:t>(</a:t>
            </a:r>
            <a:r>
              <a:rPr lang="en-US" altLang="ko-KR" sz="1600" b="1" dirty="0" err="1" smtClean="0"/>
              <a:t>transpiler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사용하여 소스변환을 수행하고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웹 브라우저에서 실행을 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-Vanilla JavaScript ( Vanilla JS) : </a:t>
            </a:r>
            <a:r>
              <a:rPr lang="ko-KR" altLang="en-US" sz="1600" dirty="0" err="1" smtClean="0"/>
              <a:t>플러그인이나</a:t>
            </a:r>
            <a:r>
              <a:rPr lang="ko-KR" altLang="en-US" sz="1600" dirty="0" smtClean="0"/>
              <a:t> 외부 </a:t>
            </a:r>
            <a:r>
              <a:rPr lang="en-US" altLang="ko-KR" sz="1600" dirty="0" smtClean="0"/>
              <a:t>library</a:t>
            </a:r>
            <a:r>
              <a:rPr lang="ko-KR" altLang="en-US" sz="1600" dirty="0" smtClean="0"/>
              <a:t>를 사용하지 않는</a:t>
            </a:r>
            <a:endParaRPr lang="en-US" altLang="ko-KR" sz="1600" dirty="0" smtClean="0"/>
          </a:p>
          <a:p>
            <a:r>
              <a:rPr lang="en-US" altLang="ko-KR" sz="1600" dirty="0" smtClean="0"/>
              <a:t>                           </a:t>
            </a:r>
            <a:r>
              <a:rPr lang="ko-KR" altLang="en-US" sz="1600" dirty="0" smtClean="0"/>
              <a:t>순수 자바스크립트</a:t>
            </a:r>
            <a:r>
              <a:rPr lang="en-US" altLang="ko-KR" sz="1600" dirty="0" smtClean="0"/>
              <a:t>.( </a:t>
            </a:r>
            <a:r>
              <a:rPr lang="ko-KR" altLang="en-US" sz="1600" dirty="0" smtClean="0"/>
              <a:t>아무것도 설치하지 </a:t>
            </a:r>
            <a:r>
              <a:rPr lang="ko-KR" altLang="en-US" sz="1600" dirty="0" smtClean="0"/>
              <a:t>않</a:t>
            </a:r>
            <a:r>
              <a:rPr lang="ko-KR" altLang="en-US" sz="1600" dirty="0" smtClean="0"/>
              <a:t>아</a:t>
            </a:r>
            <a:r>
              <a:rPr lang="ko-KR" altLang="en-US" sz="1600" dirty="0" smtClean="0"/>
              <a:t>도 </a:t>
            </a:r>
            <a:r>
              <a:rPr lang="ko-KR" altLang="en-US" sz="1600" dirty="0" smtClean="0"/>
              <a:t>동작가능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사용법 </a:t>
            </a:r>
            <a:r>
              <a:rPr lang="en-US" altLang="ko-KR" sz="1600" dirty="0" smtClean="0"/>
              <a:t>: inline, embed, external file 3</a:t>
            </a:r>
            <a:r>
              <a:rPr lang="ko-KR" altLang="en-US" sz="1600" dirty="0" smtClean="0"/>
              <a:t>가지 방식으로 사용할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*inline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-HTML </a:t>
            </a:r>
            <a:r>
              <a:rPr lang="ko-KR" altLang="en-US" sz="1600" dirty="0" smtClean="0"/>
              <a:t>태그 직접 정의하는 방식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코드 적용우선 순위가 가장 높다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코드의 </a:t>
            </a:r>
            <a:r>
              <a:rPr lang="ko-KR" altLang="en-US" sz="1600" dirty="0" err="1" smtClean="0"/>
              <a:t>중복성이</a:t>
            </a:r>
            <a:r>
              <a:rPr lang="ko-KR" altLang="en-US" sz="1600" dirty="0" smtClean="0"/>
              <a:t> 높다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복잡한 코드를 작성하기 어렵다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구조와 동작이 </a:t>
            </a:r>
            <a:r>
              <a:rPr lang="ko-KR" altLang="en-US" sz="1600" dirty="0" smtClean="0"/>
              <a:t>결합된다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</a:t>
            </a:r>
            <a:r>
              <a:rPr lang="ko-KR" altLang="en-US" sz="1600" dirty="0" err="1" smtClean="0"/>
              <a:t>태그명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onXxx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자바스크립트 코드</a:t>
            </a:r>
            <a:r>
              <a:rPr lang="en-US" altLang="ko-KR" sz="1600" dirty="0" smtClean="0"/>
              <a:t>…”&gt;</a:t>
            </a:r>
            <a:endParaRPr lang="ko-KR" altLang="en-US" sz="1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-142900"/>
            <a:ext cx="573931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16200000" flipV="1">
            <a:off x="3786976" y="1933798"/>
            <a:ext cx="213520" cy="70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86182" y="2004442"/>
            <a:ext cx="48734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transpiler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같은 언어를 다른 버전으로 변환하는 프로그램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(ES6 -&gt; ES5) =&gt; ( </a:t>
            </a:r>
            <a:r>
              <a:rPr lang="ko-KR" altLang="en-US" sz="1400" dirty="0" smtClean="0"/>
              <a:t>웹 브라우저간 호환성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Compiler : </a:t>
            </a:r>
            <a:r>
              <a:rPr lang="ko-KR" altLang="en-US" sz="1400" dirty="0" smtClean="0"/>
              <a:t>사람의 언어로 작성된 소스코드를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/>
              <a:t>기계어로 변환하는 프로그램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2861698"/>
            <a:ext cx="214314" cy="21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502733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*embed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r>
              <a:rPr lang="en-US" altLang="ko-KR" sz="1600" dirty="0" smtClean="0"/>
              <a:t> - HTML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&lt;script&gt; </a:t>
            </a:r>
            <a:r>
              <a:rPr lang="ko-KR" altLang="en-US" sz="1600" dirty="0" smtClean="0"/>
              <a:t>태그를 사용하여 정의하는 방식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코드의 </a:t>
            </a:r>
            <a:r>
              <a:rPr lang="ko-KR" altLang="en-US" sz="1600" dirty="0" err="1" smtClean="0"/>
              <a:t>중복성을</a:t>
            </a:r>
            <a:r>
              <a:rPr lang="ko-KR" altLang="en-US" sz="1600" dirty="0" smtClean="0"/>
              <a:t> 낮출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HTML</a:t>
            </a:r>
            <a:r>
              <a:rPr lang="ko-KR" altLang="en-US" sz="1600" dirty="0" smtClean="0"/>
              <a:t>태그와 </a:t>
            </a:r>
            <a:r>
              <a:rPr lang="en-US" altLang="ko-KR" sz="1600" dirty="0" smtClean="0"/>
              <a:t>JS Code</a:t>
            </a:r>
            <a:r>
              <a:rPr lang="ko-KR" altLang="en-US" sz="1600" dirty="0" smtClean="0"/>
              <a:t>를 분리할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&lt;script type=“text/</a:t>
            </a: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자바스크립트 코드</a:t>
            </a:r>
            <a:r>
              <a:rPr lang="en-US" altLang="ko-KR" sz="1600" dirty="0" smtClean="0"/>
              <a:t>….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&lt;/script&gt;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정의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142976" y="1785926"/>
            <a:ext cx="20002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5400000">
            <a:off x="2000232" y="1643050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43108" y="1357298"/>
            <a:ext cx="3872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이전에는 </a:t>
            </a:r>
            <a:r>
              <a:rPr lang="en-US" altLang="ko-KR" sz="1400" dirty="0"/>
              <a:t>l</a:t>
            </a:r>
            <a:r>
              <a:rPr lang="en-US" altLang="ko-KR" sz="1400" dirty="0" smtClean="0"/>
              <a:t>anguage=“</a:t>
            </a:r>
            <a:r>
              <a:rPr lang="en-US" altLang="ko-KR" sz="1400" dirty="0" err="1" smtClean="0"/>
              <a:t>javascript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속성으로 사용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214414" y="3000372"/>
            <a:ext cx="2763257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&lt;html&gt;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&lt;head&gt;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&lt;title&gt;&lt;/title&gt;</a:t>
            </a:r>
          </a:p>
          <a:p>
            <a:r>
              <a:rPr lang="en-US" altLang="ko-KR" sz="1200" b="1" dirty="0" smtClean="0"/>
              <a:t>     &lt;script type=“text/</a:t>
            </a:r>
            <a:r>
              <a:rPr lang="en-US" altLang="ko-KR" sz="1200" b="1" dirty="0" err="1" smtClean="0"/>
              <a:t>javascript</a:t>
            </a:r>
            <a:r>
              <a:rPr lang="en-US" altLang="ko-KR" sz="1200" b="1" dirty="0" smtClean="0"/>
              <a:t>”&gt;</a:t>
            </a:r>
          </a:p>
          <a:p>
            <a:r>
              <a:rPr lang="en-US" altLang="ko-KR" sz="1200" b="1" dirty="0" smtClean="0"/>
              <a:t>      </a:t>
            </a:r>
            <a:r>
              <a:rPr lang="ko-KR" altLang="en-US" sz="1200" b="1" dirty="0" smtClean="0"/>
              <a:t>자바스크립트 코드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  &lt;/script&gt;</a:t>
            </a:r>
          </a:p>
          <a:p>
            <a:r>
              <a:rPr lang="en-US" altLang="ko-KR" sz="1200" dirty="0" smtClean="0"/>
              <a:t>  &lt;/head&gt;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&lt;body&gt;</a:t>
            </a:r>
          </a:p>
          <a:p>
            <a:r>
              <a:rPr lang="en-US" altLang="ko-KR" sz="1200" dirty="0" smtClean="0"/>
              <a:t>      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.</a:t>
            </a:r>
          </a:p>
          <a:p>
            <a:r>
              <a:rPr lang="en-US" altLang="ko-KR" sz="1200" b="1" dirty="0" smtClean="0"/>
              <a:t>     &lt;script type=“text/</a:t>
            </a:r>
            <a:r>
              <a:rPr lang="en-US" altLang="ko-KR" sz="1200" b="1" dirty="0" err="1" smtClean="0"/>
              <a:t>javascript</a:t>
            </a:r>
            <a:r>
              <a:rPr lang="en-US" altLang="ko-KR" sz="1200" b="1" dirty="0" smtClean="0"/>
              <a:t>”&gt;</a:t>
            </a:r>
          </a:p>
          <a:p>
            <a:r>
              <a:rPr lang="en-US" altLang="ko-KR" sz="1200" b="1" dirty="0" smtClean="0"/>
              <a:t>      </a:t>
            </a:r>
            <a:r>
              <a:rPr lang="ko-KR" altLang="en-US" sz="1200" b="1" dirty="0" smtClean="0"/>
              <a:t>자바스크립트 코드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  &lt;/script&gt;</a:t>
            </a:r>
          </a:p>
          <a:p>
            <a:r>
              <a:rPr lang="en-US" altLang="ko-KR" sz="1200" dirty="0" smtClean="0"/>
              <a:t>      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.</a:t>
            </a:r>
            <a:endParaRPr lang="en-US" altLang="ko-KR" sz="1200" dirty="0"/>
          </a:p>
          <a:p>
            <a:r>
              <a:rPr lang="en-US" altLang="ko-KR" sz="1200" dirty="0" smtClean="0"/>
              <a:t>  </a:t>
            </a:r>
            <a:r>
              <a:rPr lang="en-US" altLang="ko-KR" sz="1200" dirty="0" smtClean="0">
                <a:solidFill>
                  <a:srgbClr val="FF0000"/>
                </a:solidFill>
              </a:rPr>
              <a:t>&lt;/body&gt;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&lt;/html&gt;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929058" y="371475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929058" y="407194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3821901" y="3893347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43372" y="3643314"/>
            <a:ext cx="414248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HTML</a:t>
            </a:r>
            <a:r>
              <a:rPr lang="ko-KR" altLang="en-US" sz="1100" dirty="0" smtClean="0"/>
              <a:t>태그와 </a:t>
            </a:r>
            <a:r>
              <a:rPr lang="en-US" altLang="ko-KR" sz="1100" dirty="0" smtClean="0"/>
              <a:t>JavaScript </a:t>
            </a:r>
            <a:r>
              <a:rPr lang="ko-KR" altLang="en-US" sz="1100" dirty="0" smtClean="0"/>
              <a:t>코드를 분리할 수 있다</a:t>
            </a:r>
            <a:r>
              <a:rPr lang="en-US" altLang="ko-KR" sz="11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100" dirty="0" smtClean="0"/>
              <a:t>Error </a:t>
            </a:r>
            <a:r>
              <a:rPr lang="ko-KR" altLang="en-US" sz="1100" dirty="0" smtClean="0"/>
              <a:t>가 발생했을 때 에러메시지가 사용자에게 보여지지 않고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body</a:t>
            </a:r>
            <a:r>
              <a:rPr lang="ko-KR" altLang="en-US" sz="1100" dirty="0" smtClean="0"/>
              <a:t>의 내용이 보여지게된다</a:t>
            </a:r>
            <a:r>
              <a:rPr lang="en-US" altLang="ko-KR" sz="1100" dirty="0" smtClean="0"/>
              <a:t>.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929058" y="500063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929058" y="535782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rot="5400000">
            <a:off x="3821901" y="5179231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43372" y="4929198"/>
            <a:ext cx="391806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HTML</a:t>
            </a:r>
            <a:r>
              <a:rPr lang="ko-KR" altLang="en-US" sz="1100" dirty="0" smtClean="0"/>
              <a:t>태그와 </a:t>
            </a:r>
            <a:r>
              <a:rPr lang="en-US" altLang="ko-KR" sz="1100" dirty="0" smtClean="0"/>
              <a:t>JavaScript </a:t>
            </a:r>
            <a:r>
              <a:rPr lang="ko-KR" altLang="en-US" sz="1100" dirty="0" smtClean="0"/>
              <a:t>코드가 합쳐진다</a:t>
            </a:r>
            <a:r>
              <a:rPr lang="en-US" altLang="ko-KR" sz="11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100" dirty="0" smtClean="0"/>
              <a:t>Error </a:t>
            </a:r>
            <a:r>
              <a:rPr lang="ko-KR" altLang="en-US" sz="1100" dirty="0" smtClean="0"/>
              <a:t>가 발생했을 때 에러메시지가 사용자에게 제공되고</a:t>
            </a:r>
            <a:endParaRPr lang="en-US" altLang="ko-KR" sz="1100" dirty="0" smtClean="0"/>
          </a:p>
          <a:p>
            <a:r>
              <a:rPr lang="ko-KR" altLang="en-US" sz="1100" dirty="0" smtClean="0"/>
              <a:t>사용자가 모든 에러를 확인했을 때 나머지 부분이 보여진다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428728" y="371475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428728" y="407035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1321571" y="3893347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428728" y="499984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428728" y="535544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5400000">
            <a:off x="1321571" y="5178437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071538" y="3786190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16200000" flipH="1">
            <a:off x="571472" y="4286256"/>
            <a:ext cx="135732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4282" y="3571876"/>
            <a:ext cx="926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JS</a:t>
            </a:r>
            <a:r>
              <a:rPr lang="ko-KR" altLang="en-US" sz="1100" dirty="0" smtClean="0"/>
              <a:t>영역</a:t>
            </a:r>
            <a:endParaRPr lang="en-US" altLang="ko-KR" sz="1100" dirty="0" smtClean="0"/>
          </a:p>
          <a:p>
            <a:r>
              <a:rPr lang="en-US" altLang="ko-KR" sz="1100" dirty="0" smtClean="0"/>
              <a:t>JS</a:t>
            </a:r>
            <a:r>
              <a:rPr lang="ko-KR" altLang="en-US" sz="1100" dirty="0" smtClean="0"/>
              <a:t>코드 작성</a:t>
            </a:r>
            <a:endParaRPr lang="ko-KR" altLang="en-US" sz="11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214414" y="4429132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214414" y="5899164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5400000">
            <a:off x="607191" y="5179231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4282" y="4926939"/>
            <a:ext cx="11737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HTML</a:t>
            </a:r>
            <a:r>
              <a:rPr lang="ko-KR" altLang="en-US" sz="1100" dirty="0" smtClean="0"/>
              <a:t>영역</a:t>
            </a:r>
            <a:endParaRPr lang="en-US" altLang="ko-KR" sz="1100" dirty="0" smtClean="0"/>
          </a:p>
          <a:p>
            <a:r>
              <a:rPr lang="en-US" altLang="ko-KR" sz="1100" dirty="0" smtClean="0"/>
              <a:t>HTML</a:t>
            </a:r>
            <a:r>
              <a:rPr lang="ko-KR" altLang="en-US" sz="1100" dirty="0" smtClean="0"/>
              <a:t>코드 작성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120860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*external file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확장자가 </a:t>
            </a:r>
            <a:r>
              <a:rPr lang="en-US" altLang="ko-KR" sz="1600" b="1" dirty="0" smtClean="0"/>
              <a:t>.</a:t>
            </a:r>
            <a:r>
              <a:rPr lang="en-US" altLang="ko-KR" sz="1600" b="1" dirty="0" err="1" smtClean="0"/>
              <a:t>js</a:t>
            </a:r>
            <a:r>
              <a:rPr lang="ko-KR" altLang="en-US" sz="1600" dirty="0" smtClean="0"/>
              <a:t>인 파일을 만들고 필요한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에서 연결하여 사용하는 방식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코드의 </a:t>
            </a:r>
            <a:r>
              <a:rPr lang="ko-KR" altLang="en-US" sz="1600" dirty="0" err="1" smtClean="0"/>
              <a:t>중복성이</a:t>
            </a:r>
            <a:r>
              <a:rPr lang="ko-KR" altLang="en-US" sz="1600" dirty="0" smtClean="0"/>
              <a:t> 가장 낮은 방식</a:t>
            </a:r>
            <a:endParaRPr lang="en-US" altLang="ko-KR" sz="1600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자바스크립트 라이브러리가 개발되고 배포되는 방식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js</a:t>
            </a:r>
            <a:r>
              <a:rPr lang="ko-KR" altLang="en-US" sz="1600" dirty="0" smtClean="0"/>
              <a:t>파일의 </a:t>
            </a:r>
            <a:r>
              <a:rPr lang="ko-KR" altLang="en-US" sz="1600" dirty="0" err="1" smtClean="0"/>
              <a:t>인코딩과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파일의 </a:t>
            </a:r>
            <a:r>
              <a:rPr lang="ko-KR" altLang="en-US" sz="1600" dirty="0" err="1" smtClean="0"/>
              <a:t>인코딩이</a:t>
            </a:r>
            <a:r>
              <a:rPr lang="ko-KR" altLang="en-US" sz="1600" dirty="0" smtClean="0"/>
              <a:t> 같지 않으면 한글이 깨진다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1. .</a:t>
            </a:r>
            <a:r>
              <a:rPr lang="en-US" altLang="ko-KR" sz="1600" dirty="0" err="1" smtClean="0"/>
              <a:t>js</a:t>
            </a:r>
            <a:r>
              <a:rPr lang="ko-KR" altLang="en-US" sz="1600" dirty="0" smtClean="0"/>
              <a:t>인 파일생성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    a.js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필요한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에서 연결하여 사용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&lt;script type=“text/</a:t>
            </a: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” </a:t>
            </a:r>
            <a:r>
              <a:rPr lang="en-US" altLang="ko-KR" sz="1600" b="1" dirty="0" err="1" smtClean="0"/>
              <a:t>src</a:t>
            </a:r>
            <a:r>
              <a:rPr lang="en-US" altLang="ko-KR" sz="1600" b="1" dirty="0" smtClean="0"/>
              <a:t>=“</a:t>
            </a:r>
            <a:r>
              <a:rPr lang="ko-KR" altLang="en-US" sz="1600" b="1" dirty="0" smtClean="0"/>
              <a:t>연결할 </a:t>
            </a:r>
            <a:r>
              <a:rPr lang="en-US" altLang="ko-KR" sz="1600" b="1" dirty="0" smtClean="0"/>
              <a:t>JS</a:t>
            </a:r>
            <a:r>
              <a:rPr lang="ko-KR" altLang="en-US" sz="1600" b="1" dirty="0" smtClean="0"/>
              <a:t>의 </a:t>
            </a:r>
            <a:r>
              <a:rPr lang="en-US" altLang="ko-KR" sz="1600" b="1" dirty="0" smtClean="0"/>
              <a:t>URL</a:t>
            </a:r>
            <a:r>
              <a:rPr lang="en-US" altLang="ko-KR" sz="1600" b="1" dirty="0" smtClean="0"/>
              <a:t>”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&lt;/script&gt;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357430"/>
            <a:ext cx="571504" cy="68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>
            <a:endCxn id="2050" idx="3"/>
          </p:cNvCxnSpPr>
          <p:nvPr/>
        </p:nvCxnSpPr>
        <p:spPr>
          <a:xfrm rot="10800000" flipV="1">
            <a:off x="1285852" y="2643181"/>
            <a:ext cx="428628" cy="56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43042" y="2500306"/>
            <a:ext cx="1590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JavaScript </a:t>
            </a:r>
            <a:r>
              <a:rPr lang="ko-KR" altLang="en-US" sz="1200" dirty="0" smtClean="0"/>
              <a:t>코드 정의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0800000">
            <a:off x="1343026" y="4248150"/>
            <a:ext cx="657207" cy="252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00232" y="4286256"/>
            <a:ext cx="387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외부 파일을 연결한 </a:t>
            </a:r>
            <a:r>
              <a:rPr lang="en-US" altLang="ko-KR" sz="1200" dirty="0" smtClean="0"/>
              <a:t>&lt;script&gt;</a:t>
            </a:r>
            <a:r>
              <a:rPr lang="ko-KR" altLang="en-US" sz="1200" dirty="0" smtClean="0"/>
              <a:t>태그 사이에서는 절대로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자바스크립트 코드를 정의하지 않는다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1099</Words>
  <Application>Microsoft Office PowerPoint</Application>
  <PresentationFormat>화면 슬라이드 쇼(4:3)</PresentationFormat>
  <Paragraphs>224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50</cp:revision>
  <dcterms:created xsi:type="dcterms:W3CDTF">2023-09-06T00:26:17Z</dcterms:created>
  <dcterms:modified xsi:type="dcterms:W3CDTF">2023-09-07T00:30:29Z</dcterms:modified>
</cp:coreProperties>
</file>