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09" autoAdjust="0"/>
    <p:restoredTop sz="94660"/>
  </p:normalViewPr>
  <p:slideViewPr>
    <p:cSldViewPr>
      <p:cViewPr>
        <p:scale>
          <a:sx n="200" d="100"/>
          <a:sy n="20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ACC1-8C13-41B2-9729-7132BA6A4282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31A6-079C-4637-ACE6-91ADB3087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ACC1-8C13-41B2-9729-7132BA6A4282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31A6-079C-4637-ACE6-91ADB3087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ACC1-8C13-41B2-9729-7132BA6A4282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31A6-079C-4637-ACE6-91ADB3087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ACC1-8C13-41B2-9729-7132BA6A4282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31A6-079C-4637-ACE6-91ADB3087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ACC1-8C13-41B2-9729-7132BA6A4282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31A6-079C-4637-ACE6-91ADB3087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ACC1-8C13-41B2-9729-7132BA6A4282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31A6-079C-4637-ACE6-91ADB3087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ACC1-8C13-41B2-9729-7132BA6A4282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31A6-079C-4637-ACE6-91ADB3087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ACC1-8C13-41B2-9729-7132BA6A4282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31A6-079C-4637-ACE6-91ADB3087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ACC1-8C13-41B2-9729-7132BA6A4282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31A6-079C-4637-ACE6-91ADB3087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ACC1-8C13-41B2-9729-7132BA6A4282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31A6-079C-4637-ACE6-91ADB3087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ACC1-8C13-41B2-9729-7132BA6A4282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31A6-079C-4637-ACE6-91ADB3087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ACC1-8C13-41B2-9729-7132BA6A4282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D31A6-079C-4637-ACE6-91ADB3087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loudping.inf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090676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*AWS(Amazon Web Service)</a:t>
            </a:r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amazon.com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에서 개발한 클라우드 컴퓨팅 플랫폼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-server less</a:t>
            </a:r>
            <a:r>
              <a:rPr lang="ko-KR" altLang="en-US" sz="1600" dirty="0" smtClean="0"/>
              <a:t>환경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개발된 프로그램을 </a:t>
            </a:r>
            <a:r>
              <a:rPr lang="ko-KR" altLang="en-US" sz="1600" dirty="0" err="1" smtClean="0"/>
              <a:t>서비스하기위해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서버장비를 구매하는 방식이 아닌 서버를 임대하여 서비스하는 방식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클라우드는</a:t>
            </a:r>
            <a:r>
              <a:rPr lang="ko-KR" altLang="en-US" sz="1600" dirty="0" smtClean="0"/>
              <a:t> 서비스하는 방식에 따라 </a:t>
            </a:r>
            <a:r>
              <a:rPr lang="en-US" altLang="ko-KR" sz="1600" dirty="0" err="1" smtClean="0"/>
              <a:t>IaaS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PaaS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SaaS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가지로 </a:t>
            </a:r>
            <a:r>
              <a:rPr lang="ko-KR" altLang="en-US" sz="1600" dirty="0" smtClean="0"/>
              <a:t>구분한다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en-US" altLang="ko-KR" sz="1600" dirty="0" err="1" smtClean="0"/>
              <a:t>IaaS</a:t>
            </a:r>
            <a:r>
              <a:rPr lang="en-US" altLang="ko-KR" sz="1600" dirty="0" smtClean="0"/>
              <a:t>(Infrastructure as a Service)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-AWS</a:t>
            </a:r>
            <a:r>
              <a:rPr lang="ko-KR" altLang="en-US" sz="1600" dirty="0" smtClean="0"/>
              <a:t>나 네이버플랫폼 </a:t>
            </a:r>
            <a:r>
              <a:rPr lang="ko-KR" altLang="en-US" sz="1600" dirty="0" err="1" smtClean="0"/>
              <a:t>처럼</a:t>
            </a:r>
            <a:r>
              <a:rPr lang="ko-KR" altLang="en-US" sz="1600" dirty="0" smtClean="0"/>
              <a:t> 인프라를 제공하는 </a:t>
            </a:r>
            <a:r>
              <a:rPr lang="ko-KR" altLang="en-US" sz="1600" dirty="0" err="1" smtClean="0"/>
              <a:t>클라우드</a:t>
            </a:r>
            <a:r>
              <a:rPr lang="ko-KR" altLang="en-US" sz="1600" dirty="0" smtClean="0"/>
              <a:t> 서비스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인프라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가상서버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저장소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가상 </a:t>
            </a:r>
            <a:r>
              <a:rPr lang="ko-KR" altLang="en-US" sz="1600" dirty="0" err="1" smtClean="0"/>
              <a:t>네트워크등의</a:t>
            </a:r>
            <a:r>
              <a:rPr lang="ko-KR" altLang="en-US" sz="1600" dirty="0" smtClean="0"/>
              <a:t> 서비스를 제공하는 환경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사용자가 물리적인 </a:t>
            </a:r>
            <a:r>
              <a:rPr lang="en-US" altLang="ko-KR" sz="1600" dirty="0" smtClean="0"/>
              <a:t>H/W</a:t>
            </a:r>
            <a:r>
              <a:rPr lang="ko-KR" altLang="en-US" sz="1600" dirty="0" smtClean="0"/>
              <a:t>를 관리할 필요가 없으며</a:t>
            </a:r>
            <a:r>
              <a:rPr lang="en-US" altLang="ko-KR" sz="1600" dirty="0" smtClean="0"/>
              <a:t>, Scale Out</a:t>
            </a:r>
            <a:r>
              <a:rPr lang="ko-KR" altLang="en-US" sz="1600" dirty="0" smtClean="0"/>
              <a:t>을 손쉽게 할 수있다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-AWS, MS </a:t>
            </a:r>
            <a:r>
              <a:rPr lang="en-US" altLang="ko-KR" sz="1600" dirty="0" err="1" smtClean="0"/>
              <a:t>Arez</a:t>
            </a:r>
            <a:r>
              <a:rPr lang="en-US" altLang="ko-KR" sz="1600" dirty="0" smtClean="0"/>
              <a:t>, IBM </a:t>
            </a:r>
            <a:r>
              <a:rPr lang="en-US" altLang="ko-KR" sz="1600" dirty="0" err="1" smtClean="0"/>
              <a:t>softlayer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등이 대표적인 서비스 제공 업체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-Scale up</a:t>
            </a:r>
          </a:p>
          <a:p>
            <a:r>
              <a:rPr lang="en-US" altLang="ko-KR" sz="1600" dirty="0" smtClean="0"/>
              <a:t>  : </a:t>
            </a:r>
            <a:r>
              <a:rPr lang="ko-KR" altLang="en-US" sz="1600" dirty="0" smtClean="0"/>
              <a:t>고사양의 </a:t>
            </a:r>
            <a:r>
              <a:rPr lang="en-US" altLang="ko-KR" sz="1600" dirty="0" smtClean="0"/>
              <a:t>H/W</a:t>
            </a:r>
            <a:r>
              <a:rPr lang="ko-KR" altLang="en-US" sz="1600" dirty="0" smtClean="0"/>
              <a:t>로 교체하는 것</a:t>
            </a:r>
            <a:r>
              <a:rPr lang="en-US" altLang="ko-KR" sz="1600" dirty="0" smtClean="0"/>
              <a:t>.( CPU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Memory </a:t>
            </a:r>
            <a:r>
              <a:rPr lang="ko-KR" altLang="en-US" sz="1600" dirty="0" smtClean="0"/>
              <a:t>증설하여 물리적인 성능향상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고비용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고효율</a:t>
            </a:r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상대적으로 관리가 쉽다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낮은 관리비용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관리에서 발생하는 이슈가 적다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성능향상의 한계가 있다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서버한대가 분담하는 양이 많아지면 </a:t>
            </a:r>
            <a:r>
              <a:rPr lang="ko-KR" altLang="en-US" sz="1600" dirty="0" err="1" smtClean="0"/>
              <a:t>타격이있다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다운타임이 발생할 수 있다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증설할 때 서비스 할 수 없는 상황이 발생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-Scale Out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비슷한 사양의 서버를 추가적으로 연결하는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저비용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적당한 효율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확장의 유연성이 높다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확장비용이 </a:t>
            </a:r>
            <a:r>
              <a:rPr lang="en-US" altLang="ko-KR" sz="1600" dirty="0" smtClean="0"/>
              <a:t>Scale up</a:t>
            </a:r>
            <a:r>
              <a:rPr lang="ko-KR" altLang="en-US" sz="1600" dirty="0" smtClean="0"/>
              <a:t>보다는 적다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관리가 어렵다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관리비용이 많이 든다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병렬연결이기 때문에 하나의 컴퓨터에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서비스가 집중되는 경우가 발생할 수 있다</a:t>
            </a:r>
            <a:r>
              <a:rPr lang="en-US" altLang="ko-KR" sz="1600" dirty="0" smtClean="0"/>
              <a:t>. – </a:t>
            </a:r>
            <a:r>
              <a:rPr lang="ko-KR" altLang="en-US" sz="1600" dirty="0" err="1" smtClean="0"/>
              <a:t>로드밸런싱으로</a:t>
            </a:r>
            <a:r>
              <a:rPr lang="ko-KR" altLang="en-US" sz="1600" dirty="0" smtClean="0"/>
              <a:t> 해결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데이터 정합성에 대한 이슈가 발생할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42852"/>
            <a:ext cx="928694" cy="88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 flipV="1">
            <a:off x="6929454" y="357166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86644" y="28572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제프베조스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637475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PaaS</a:t>
            </a:r>
            <a:r>
              <a:rPr lang="en-US" altLang="ko-KR" dirty="0" smtClean="0"/>
              <a:t>(Platform as a Service)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클라우드</a:t>
            </a:r>
            <a:r>
              <a:rPr lang="ko-KR" altLang="en-US" sz="1600" dirty="0" smtClean="0"/>
              <a:t> 서비스로 </a:t>
            </a:r>
            <a:r>
              <a:rPr lang="en-US" altLang="ko-KR" sz="1600" dirty="0" smtClean="0"/>
              <a:t>DBMS, Application Server, Middle ware</a:t>
            </a:r>
            <a:r>
              <a:rPr lang="ko-KR" altLang="en-US" sz="1600" dirty="0" smtClean="0"/>
              <a:t>만 제공하는 서비스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주로 개발에 관련된 환경을 서비스 </a:t>
            </a:r>
            <a:r>
              <a:rPr lang="en-US" altLang="ko-KR" sz="1600" dirty="0" smtClean="0"/>
              <a:t>(OS, DBMS, WAS, JDK)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SaaS</a:t>
            </a:r>
            <a:r>
              <a:rPr lang="en-US" altLang="ko-KR" sz="1600" dirty="0" smtClean="0"/>
              <a:t>(Software as a Service)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클라우드</a:t>
            </a:r>
            <a:r>
              <a:rPr lang="ko-KR" altLang="en-US" sz="1600" dirty="0" smtClean="0"/>
              <a:t> 서비스로 프로그램만 제공하는 서비스</a:t>
            </a:r>
            <a:r>
              <a:rPr lang="en-US" altLang="ko-KR" sz="1600" dirty="0" smtClean="0"/>
              <a:t>. Office365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웹 메일</a:t>
            </a:r>
            <a:r>
              <a:rPr lang="en-US" altLang="ko-KR" sz="1600" dirty="0" smtClean="0"/>
              <a:t>, ERP</a:t>
            </a:r>
            <a:r>
              <a:rPr lang="ko-KR" altLang="en-US" sz="1600" dirty="0" smtClean="0"/>
              <a:t>등과 같은 프로그램만 사용자에게 서비스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-AWS</a:t>
            </a:r>
            <a:r>
              <a:rPr lang="ko-KR" altLang="en-US" sz="1600" dirty="0" smtClean="0"/>
              <a:t>고객층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기업고객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넷플릭스</a:t>
            </a:r>
            <a:r>
              <a:rPr lang="en-US" altLang="ko-KR" sz="1600" dirty="0" smtClean="0"/>
              <a:t>, SEGA, </a:t>
            </a:r>
            <a:r>
              <a:rPr lang="ko-KR" altLang="en-US" sz="1600" dirty="0" smtClean="0"/>
              <a:t>아마존</a:t>
            </a:r>
            <a:r>
              <a:rPr lang="en-US" altLang="ko-KR" sz="1600" dirty="0" smtClean="0"/>
              <a:t>,  SAP,,, 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공공고객 </a:t>
            </a:r>
            <a:r>
              <a:rPr lang="en-US" altLang="ko-KR" sz="1600" dirty="0" smtClean="0"/>
              <a:t>: NASA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*AWS</a:t>
            </a:r>
            <a:r>
              <a:rPr lang="ko-KR" altLang="en-US" sz="1600" dirty="0" smtClean="0"/>
              <a:t>장점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저렴한 비용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장기약정이 없다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과금제</a:t>
            </a:r>
            <a:r>
              <a:rPr lang="ko-KR" altLang="en-US" sz="1600" dirty="0" smtClean="0"/>
              <a:t> 방식으로 운영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속도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전세계에 </a:t>
            </a:r>
            <a:r>
              <a:rPr lang="ko-KR" altLang="en-US" sz="1600" dirty="0" err="1" smtClean="0"/>
              <a:t>리전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저장소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분산되어 있어 사용자의 위치와 물리적으로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가까운 서버를 선택하여 사용할 수 있다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민첩성 </a:t>
            </a:r>
            <a:r>
              <a:rPr lang="en-US" altLang="ko-KR" sz="1600" dirty="0" smtClean="0"/>
              <a:t>: OS</a:t>
            </a:r>
            <a:r>
              <a:rPr lang="ko-KR" altLang="en-US" sz="1600" dirty="0" smtClean="0"/>
              <a:t>설치가 빠르고</a:t>
            </a:r>
            <a:r>
              <a:rPr lang="en-US" altLang="ko-KR" sz="1600" dirty="0" smtClean="0"/>
              <a:t>(5</a:t>
            </a:r>
            <a:r>
              <a:rPr lang="ko-KR" altLang="en-US" sz="1600" dirty="0" err="1" smtClean="0"/>
              <a:t>분이내</a:t>
            </a:r>
            <a:r>
              <a:rPr lang="ko-KR" altLang="en-US" sz="1600" dirty="0" smtClean="0"/>
              <a:t> 설치</a:t>
            </a:r>
            <a:r>
              <a:rPr lang="en-US" altLang="ko-KR" sz="1600" dirty="0" smtClean="0"/>
              <a:t>),</a:t>
            </a:r>
            <a:r>
              <a:rPr lang="ko-KR" altLang="en-US" sz="1600" dirty="0" smtClean="0"/>
              <a:t> 관리가 편리하다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리전에</a:t>
            </a:r>
            <a:r>
              <a:rPr lang="ko-KR" altLang="en-US" sz="1600" dirty="0" smtClean="0"/>
              <a:t> 따라 가격이 다르다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광고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전력수급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개도국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비쌈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선진국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저렴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리전</a:t>
            </a:r>
            <a:r>
              <a:rPr lang="en-US" altLang="ko-KR" sz="1600" dirty="0" smtClean="0"/>
              <a:t>(Region)</a:t>
            </a:r>
            <a:r>
              <a:rPr lang="ko-KR" altLang="en-US" sz="1600" dirty="0" smtClean="0"/>
              <a:t>의 속도체크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2"/>
              </a:rPr>
              <a:t>http://www.cloudping.info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391330"/>
            <a:ext cx="1643074" cy="146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42910" y="5715016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2428860" y="5643578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14612" y="5500702"/>
            <a:ext cx="46346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현재 위치와 지리적으로 가장 가까운 </a:t>
            </a:r>
            <a:r>
              <a:rPr lang="ko-KR" altLang="en-US" sz="1400" dirty="0" err="1" smtClean="0"/>
              <a:t>리전이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응답속도가 빠르다</a:t>
            </a:r>
            <a:r>
              <a:rPr lang="en-US" altLang="ko-KR" sz="1400" dirty="0" smtClean="0"/>
              <a:t>. ( </a:t>
            </a:r>
            <a:r>
              <a:rPr lang="ko-KR" altLang="en-US" sz="1400" dirty="0" err="1" smtClean="0"/>
              <a:t>리전</a:t>
            </a:r>
            <a:r>
              <a:rPr lang="ko-KR" altLang="en-US" sz="1400" dirty="0" smtClean="0"/>
              <a:t> 선택의 기준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또는 개발 완료 후 서비스되어야 하는 지역의 </a:t>
            </a:r>
            <a:r>
              <a:rPr lang="ko-KR" altLang="en-US" sz="1400" dirty="0" err="1" smtClean="0"/>
              <a:t>리전</a:t>
            </a:r>
            <a:r>
              <a:rPr lang="ko-KR" altLang="en-US" sz="1400" dirty="0" smtClean="0"/>
              <a:t> 선택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02148"/>
            <a:ext cx="50129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*AWS</a:t>
            </a:r>
            <a:r>
              <a:rPr lang="ko-KR" altLang="en-US" dirty="0" smtClean="0"/>
              <a:t>의 기초서비스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컴퓨팅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네트워킹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저장소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관리도구를 서비스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3929090" cy="176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2786058"/>
            <a:ext cx="905857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*AWS </a:t>
            </a:r>
            <a:r>
              <a:rPr lang="ko-KR" altLang="en-US" sz="1400" dirty="0" smtClean="0"/>
              <a:t>컴퓨팅 </a:t>
            </a:r>
            <a:r>
              <a:rPr lang="en-US" altLang="ko-KR" sz="1400" dirty="0" smtClean="0"/>
              <a:t>(EC2)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-Elastic Compute Cloud( EC2 ) : AWS</a:t>
            </a:r>
            <a:r>
              <a:rPr lang="ko-KR" altLang="en-US" sz="1400" dirty="0" smtClean="0"/>
              <a:t>핵심서비스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OS</a:t>
            </a:r>
            <a:r>
              <a:rPr lang="ko-KR" altLang="en-US" sz="1400" dirty="0" smtClean="0"/>
              <a:t>의 이미지를 사용하여 서버 인스턴스를 빠르게 확보하고 서비스 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네트워킹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사용자에게 </a:t>
            </a:r>
            <a:r>
              <a:rPr lang="en-US" altLang="ko-KR" sz="1400" dirty="0" smtClean="0"/>
              <a:t>AWS</a:t>
            </a:r>
            <a:r>
              <a:rPr lang="ko-KR" altLang="en-US" sz="1400" dirty="0" smtClean="0"/>
              <a:t>의 가상네트워크 환경을 직접 제어할 수 있도록 인터페이스를 제공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가상네트워크를 실제 네트워크처럼 사용 할 수 있다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스토리지</a:t>
            </a:r>
            <a:endParaRPr lang="en-US" altLang="ko-KR" sz="1400" dirty="0" smtClean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서비스 사용자의 사용유형에 따라 다양한 스토리지 제공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프로그램 서비스 </a:t>
            </a:r>
            <a:r>
              <a:rPr lang="en-US" altLang="ko-KR" sz="1400" dirty="0" smtClean="0"/>
              <a:t>– EC2( 30Gbyte 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파일서버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동영상</a:t>
            </a:r>
            <a:r>
              <a:rPr lang="en-US" altLang="ko-KR" sz="1400" dirty="0" smtClean="0"/>
              <a:t>) –S3</a:t>
            </a:r>
            <a:r>
              <a:rPr lang="ko-KR" altLang="en-US" sz="1400" dirty="0" smtClean="0"/>
              <a:t>저장소를 사용하면 단일파일로 </a:t>
            </a:r>
            <a:r>
              <a:rPr lang="en-US" altLang="ko-KR" sz="1400" dirty="0" smtClean="0"/>
              <a:t>1Byte~5TByte</a:t>
            </a:r>
            <a:r>
              <a:rPr lang="ko-KR" altLang="en-US" sz="1400" dirty="0" smtClean="0"/>
              <a:t>까지 저장하고 서비스 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관리도구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Amazon IAM( Identity and Access Management)</a:t>
            </a:r>
            <a:r>
              <a:rPr lang="ko-KR" altLang="en-US" sz="1400" dirty="0" smtClean="0"/>
              <a:t>를 제공하여 강력한 사용자인증과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권한을 부여할 수 있다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843814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*Region( </a:t>
            </a:r>
            <a:r>
              <a:rPr lang="ko-KR" altLang="en-US" dirty="0" err="1" smtClean="0"/>
              <a:t>리전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전세계의 각 지역에 있는 </a:t>
            </a:r>
            <a:r>
              <a:rPr lang="en-US" altLang="ko-KR" sz="1600" dirty="0" smtClean="0"/>
              <a:t>Data Center</a:t>
            </a:r>
            <a:r>
              <a:rPr lang="ko-KR" altLang="en-US" sz="1600" dirty="0" smtClean="0"/>
              <a:t>의 위치를 </a:t>
            </a:r>
            <a:r>
              <a:rPr lang="en-US" altLang="ko-KR" sz="1600" dirty="0" smtClean="0"/>
              <a:t>Region</a:t>
            </a:r>
            <a:r>
              <a:rPr lang="ko-KR" altLang="en-US" sz="1600" dirty="0" smtClean="0"/>
              <a:t>이라고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하나의 </a:t>
            </a:r>
            <a:r>
              <a:rPr lang="ko-KR" altLang="en-US" sz="1600" dirty="0" err="1" smtClean="0"/>
              <a:t>리전에는</a:t>
            </a:r>
            <a:r>
              <a:rPr lang="ko-KR" altLang="en-US" sz="1600" dirty="0" smtClean="0"/>
              <a:t> 두 개 이상의 가용영역</a:t>
            </a:r>
            <a:r>
              <a:rPr lang="en-US" altLang="ko-KR" sz="1600" dirty="0" smtClean="0"/>
              <a:t>(AZ : Availability Zone)</a:t>
            </a:r>
            <a:r>
              <a:rPr lang="ko-KR" altLang="en-US" sz="1600" dirty="0" smtClean="0"/>
              <a:t>이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하나의 가용영역에 장애가 발생하더라도 서비스를 지속적으로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선택한 </a:t>
            </a:r>
            <a:r>
              <a:rPr lang="ko-KR" altLang="en-US" sz="1600" dirty="0" err="1" smtClean="0"/>
              <a:t>리전와</a:t>
            </a:r>
            <a:r>
              <a:rPr lang="ko-KR" altLang="en-US" sz="1600" dirty="0" smtClean="0"/>
              <a:t> 사용자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개발자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서비스 이용자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거리가 멀수록 속도가 느려진다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리전이</a:t>
            </a:r>
            <a:r>
              <a:rPr lang="ko-KR" altLang="en-US" sz="1600" dirty="0" smtClean="0"/>
              <a:t> 위치한 지역에 따라 사용요금이 차별화되어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*AWS</a:t>
            </a:r>
            <a:r>
              <a:rPr lang="ko-KR" altLang="en-US" sz="1600" dirty="0" smtClean="0"/>
              <a:t>가입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국제전화가능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국외결재가능 카드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비자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마스터카드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aws.com</a:t>
            </a:r>
            <a:endParaRPr lang="en-US" altLang="ko-K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659</Words>
  <Application>Microsoft Office PowerPoint</Application>
  <PresentationFormat>화면 슬라이드 쇼(4:3)</PresentationFormat>
  <Paragraphs>80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19</cp:revision>
  <dcterms:created xsi:type="dcterms:W3CDTF">2023-12-08T00:31:58Z</dcterms:created>
  <dcterms:modified xsi:type="dcterms:W3CDTF">2023-12-11T00:29:14Z</dcterms:modified>
</cp:coreProperties>
</file>