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09" autoAdjust="0"/>
    <p:restoredTop sz="94660"/>
  </p:normalViewPr>
  <p:slideViewPr>
    <p:cSldViewPr>
      <p:cViewPr>
        <p:scale>
          <a:sx n="150" d="100"/>
          <a:sy n="150" d="100"/>
        </p:scale>
        <p:origin x="-828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78BD-8836-43EB-A57E-DBEBED9AF947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AFA-A4A9-44BE-832A-9843C90572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53251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sz="1600" dirty="0" smtClean="0"/>
              <a:t> -2006</a:t>
            </a:r>
            <a:r>
              <a:rPr lang="ko-KR" altLang="en-US" sz="1600" dirty="0" smtClean="0"/>
              <a:t>년에 </a:t>
            </a:r>
            <a:r>
              <a:rPr lang="en-US" altLang="ko-KR" sz="1600" dirty="0" smtClean="0"/>
              <a:t>John </a:t>
            </a:r>
            <a:r>
              <a:rPr lang="en-US" altLang="ko-KR" sz="1600" dirty="0" err="1" smtClean="0"/>
              <a:t>Resig</a:t>
            </a:r>
            <a:r>
              <a:rPr lang="ko-KR" altLang="en-US" sz="1600" dirty="0" smtClean="0"/>
              <a:t>가 제작하여 발표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jquery.com</a:t>
            </a:r>
            <a:r>
              <a:rPr lang="ko-KR" altLang="en-US" sz="1600" dirty="0" smtClean="0"/>
              <a:t>에서 무료로 배포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-write less, do more – </a:t>
            </a:r>
            <a:r>
              <a:rPr lang="ko-KR" altLang="en-US" sz="1600" dirty="0" smtClean="0"/>
              <a:t>적게 쓰고 </a:t>
            </a:r>
            <a:r>
              <a:rPr lang="ko-KR" altLang="en-US" sz="1600" dirty="0" smtClean="0"/>
              <a:t>많은 일을 하기 위해 개발된 </a:t>
            </a:r>
            <a:r>
              <a:rPr lang="en-US" altLang="ko-KR" sz="1600" dirty="0" smtClean="0"/>
              <a:t>JavaScript Library.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단순화한 형태로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향상되고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개발의 효율성이 향상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웹 표준을 기반으로 개발되었음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모든 브라우저에서 동작 </a:t>
            </a:r>
            <a:r>
              <a:rPr lang="en-US" altLang="ko-KR" sz="1600" dirty="0" smtClean="0"/>
              <a:t>– cross browsing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-CSS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를 그대로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-AJAX(Asynchronous JavaScript &amp; XML)</a:t>
            </a:r>
            <a:r>
              <a:rPr lang="ko-KR" altLang="en-US" sz="1600" dirty="0" smtClean="0"/>
              <a:t>의 단순화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배포판은</a:t>
            </a:r>
            <a:r>
              <a:rPr lang="ko-KR" altLang="en-US" sz="1600" dirty="0" smtClean="0"/>
              <a:t> 압축버전과 </a:t>
            </a:r>
            <a:r>
              <a:rPr lang="ko-KR" altLang="en-US" sz="1600" dirty="0" err="1" smtClean="0"/>
              <a:t>비압축버전</a:t>
            </a:r>
            <a:r>
              <a:rPr lang="ko-KR" altLang="en-US" sz="1600" dirty="0" smtClean="0"/>
              <a:t> 두 가지를 제공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직접 다운로드 받기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-CDN(Content Delivery Network)</a:t>
            </a:r>
            <a:r>
              <a:rPr lang="ko-KR" altLang="en-US" sz="1600" dirty="0" smtClean="0"/>
              <a:t>을 제공하여 배포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-AJAX, event, effect, DOM, plug in</a:t>
            </a:r>
            <a:r>
              <a:rPr lang="ko-KR" altLang="en-US" sz="1600" dirty="0" smtClean="0"/>
              <a:t>의 기술을 제공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43174" y="142852"/>
            <a:ext cx="500066" cy="47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>
            <a:stCxn id="1026" idx="3"/>
          </p:cNvCxnSpPr>
          <p:nvPr/>
        </p:nvCxnSpPr>
        <p:spPr>
          <a:xfrm rot="10800000" flipV="1">
            <a:off x="2143108" y="380576"/>
            <a:ext cx="500066" cy="11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 flipV="1">
            <a:off x="1571604" y="257174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2786058"/>
            <a:ext cx="3443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Compressed Version – </a:t>
            </a:r>
            <a:r>
              <a:rPr lang="ko-KR" altLang="en-US" sz="1200" dirty="0" smtClean="0"/>
              <a:t>기계중심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프로그램실행에 반드시 필요한 공백 이외에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줄변경</a:t>
            </a:r>
            <a:r>
              <a:rPr lang="en-US" altLang="ko-KR" sz="1200" dirty="0" smtClean="0"/>
              <a:t>, tab, </a:t>
            </a:r>
            <a:r>
              <a:rPr lang="ko-KR" altLang="en-US" sz="1200" dirty="0" err="1" smtClean="0"/>
              <a:t>주석등의</a:t>
            </a:r>
            <a:r>
              <a:rPr lang="ko-KR" altLang="en-US" sz="1200" dirty="0" smtClean="0"/>
              <a:t> 기호를 삭제한 파일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파일크기가 준다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속도에 유리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코드읽기 어렵다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파일이 가볍다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다운로드가 빠르게 수행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파일명에 </a:t>
            </a:r>
            <a:r>
              <a:rPr lang="en-US" altLang="ko-KR" sz="1200" dirty="0" smtClean="0"/>
              <a:t>min</a:t>
            </a:r>
            <a:r>
              <a:rPr lang="ko-KR" altLang="en-US" sz="1200" dirty="0" smtClean="0"/>
              <a:t>이 들어간다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3500430" y="250030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0496" y="2788034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Uncompressed Version – </a:t>
            </a:r>
            <a:r>
              <a:rPr lang="ko-KR" altLang="en-US" sz="1200" dirty="0" smtClean="0"/>
              <a:t>사</a:t>
            </a:r>
            <a:r>
              <a:rPr lang="ko-KR" altLang="en-US" sz="1200" dirty="0"/>
              <a:t>람</a:t>
            </a:r>
            <a:r>
              <a:rPr lang="ko-KR" altLang="en-US" sz="1200" dirty="0" smtClean="0"/>
              <a:t>중심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프로그램실행에 필요 없는 공백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줄변경</a:t>
            </a:r>
            <a:r>
              <a:rPr lang="en-US" altLang="ko-KR" sz="1200" dirty="0" smtClean="0"/>
              <a:t>, tab,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주석등의</a:t>
            </a:r>
            <a:r>
              <a:rPr lang="ko-KR" altLang="en-US" sz="1200" dirty="0" smtClean="0"/>
              <a:t> 기호를 가지고 있는 파일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파일크기가 </a:t>
            </a:r>
            <a:r>
              <a:rPr lang="ko-KR" altLang="en-US" sz="1200" dirty="0" smtClean="0"/>
              <a:t>늘어난다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속도에 </a:t>
            </a:r>
            <a:r>
              <a:rPr lang="ko-KR" altLang="en-US" sz="1200" dirty="0" smtClean="0"/>
              <a:t>불리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파일크기가 크다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다운로드 속도가 느림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-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코드를 읽고 쓰기 편하다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143380"/>
            <a:ext cx="478458" cy="6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24092"/>
            <a:ext cx="428628" cy="57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화살표 연결선 18"/>
          <p:cNvCxnSpPr/>
          <p:nvPr/>
        </p:nvCxnSpPr>
        <p:spPr>
          <a:xfrm rot="16200000" flipV="1">
            <a:off x="1500166" y="521495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4480" y="5286388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있는 위치와 지리적으로 가장 가까운 위치의 복제서버에서 </a:t>
            </a:r>
            <a:endParaRPr lang="en-US" altLang="ko-KR" sz="1200" dirty="0" smtClean="0"/>
          </a:p>
          <a:p>
            <a:r>
              <a:rPr lang="ko-KR" altLang="en-US" sz="1200" dirty="0" smtClean="0"/>
              <a:t>파일을 다운로드 하는 기술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4714884"/>
            <a:ext cx="1192491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자유형 21"/>
          <p:cNvSpPr/>
          <p:nvPr/>
        </p:nvSpPr>
        <p:spPr>
          <a:xfrm>
            <a:off x="5000625" y="4671431"/>
            <a:ext cx="1466850" cy="377699"/>
          </a:xfrm>
          <a:custGeom>
            <a:avLst/>
            <a:gdLst>
              <a:gd name="connsiteX0" fmla="*/ 0 w 1466850"/>
              <a:gd name="connsiteY0" fmla="*/ 291094 h 377699"/>
              <a:gd name="connsiteX1" fmla="*/ 9525 w 1466850"/>
              <a:gd name="connsiteY1" fmla="*/ 252994 h 377699"/>
              <a:gd name="connsiteX2" fmla="*/ 52388 w 1466850"/>
              <a:gd name="connsiteY2" fmla="*/ 186319 h 377699"/>
              <a:gd name="connsiteX3" fmla="*/ 71438 w 1466850"/>
              <a:gd name="connsiteY3" fmla="*/ 167269 h 377699"/>
              <a:gd name="connsiteX4" fmla="*/ 100013 w 1466850"/>
              <a:gd name="connsiteY4" fmla="*/ 138694 h 377699"/>
              <a:gd name="connsiteX5" fmla="*/ 142875 w 1466850"/>
              <a:gd name="connsiteY5" fmla="*/ 105357 h 377699"/>
              <a:gd name="connsiteX6" fmla="*/ 185738 w 1466850"/>
              <a:gd name="connsiteY6" fmla="*/ 95832 h 377699"/>
              <a:gd name="connsiteX7" fmla="*/ 242888 w 1466850"/>
              <a:gd name="connsiteY7" fmla="*/ 72019 h 377699"/>
              <a:gd name="connsiteX8" fmla="*/ 261938 w 1466850"/>
              <a:gd name="connsiteY8" fmla="*/ 62494 h 377699"/>
              <a:gd name="connsiteX9" fmla="*/ 285750 w 1466850"/>
              <a:gd name="connsiteY9" fmla="*/ 52969 h 377699"/>
              <a:gd name="connsiteX10" fmla="*/ 314325 w 1466850"/>
              <a:gd name="connsiteY10" fmla="*/ 38682 h 377699"/>
              <a:gd name="connsiteX11" fmla="*/ 381000 w 1466850"/>
              <a:gd name="connsiteY11" fmla="*/ 29157 h 377699"/>
              <a:gd name="connsiteX12" fmla="*/ 681038 w 1466850"/>
              <a:gd name="connsiteY12" fmla="*/ 24394 h 377699"/>
              <a:gd name="connsiteX13" fmla="*/ 709613 w 1466850"/>
              <a:gd name="connsiteY13" fmla="*/ 38682 h 377699"/>
              <a:gd name="connsiteX14" fmla="*/ 766763 w 1466850"/>
              <a:gd name="connsiteY14" fmla="*/ 48207 h 377699"/>
              <a:gd name="connsiteX15" fmla="*/ 795338 w 1466850"/>
              <a:gd name="connsiteY15" fmla="*/ 62494 h 377699"/>
              <a:gd name="connsiteX16" fmla="*/ 852488 w 1466850"/>
              <a:gd name="connsiteY16" fmla="*/ 76782 h 377699"/>
              <a:gd name="connsiteX17" fmla="*/ 866775 w 1466850"/>
              <a:gd name="connsiteY17" fmla="*/ 86307 h 377699"/>
              <a:gd name="connsiteX18" fmla="*/ 885825 w 1466850"/>
              <a:gd name="connsiteY18" fmla="*/ 91069 h 377699"/>
              <a:gd name="connsiteX19" fmla="*/ 933450 w 1466850"/>
              <a:gd name="connsiteY19" fmla="*/ 110119 h 377699"/>
              <a:gd name="connsiteX20" fmla="*/ 957263 w 1466850"/>
              <a:gd name="connsiteY20" fmla="*/ 124407 h 377699"/>
              <a:gd name="connsiteX21" fmla="*/ 976313 w 1466850"/>
              <a:gd name="connsiteY21" fmla="*/ 138694 h 377699"/>
              <a:gd name="connsiteX22" fmla="*/ 1028700 w 1466850"/>
              <a:gd name="connsiteY22" fmla="*/ 162507 h 377699"/>
              <a:gd name="connsiteX23" fmla="*/ 1062038 w 1466850"/>
              <a:gd name="connsiteY23" fmla="*/ 181557 h 377699"/>
              <a:gd name="connsiteX24" fmla="*/ 1095375 w 1466850"/>
              <a:gd name="connsiteY24" fmla="*/ 210132 h 377699"/>
              <a:gd name="connsiteX25" fmla="*/ 1152525 w 1466850"/>
              <a:gd name="connsiteY25" fmla="*/ 243469 h 377699"/>
              <a:gd name="connsiteX26" fmla="*/ 1166813 w 1466850"/>
              <a:gd name="connsiteY26" fmla="*/ 252994 h 377699"/>
              <a:gd name="connsiteX27" fmla="*/ 1200150 w 1466850"/>
              <a:gd name="connsiteY27" fmla="*/ 267282 h 377699"/>
              <a:gd name="connsiteX28" fmla="*/ 1219200 w 1466850"/>
              <a:gd name="connsiteY28" fmla="*/ 276807 h 377699"/>
              <a:gd name="connsiteX29" fmla="*/ 1252538 w 1466850"/>
              <a:gd name="connsiteY29" fmla="*/ 286332 h 377699"/>
              <a:gd name="connsiteX30" fmla="*/ 1314450 w 1466850"/>
              <a:gd name="connsiteY30" fmla="*/ 319669 h 377699"/>
              <a:gd name="connsiteX31" fmla="*/ 1357313 w 1466850"/>
              <a:gd name="connsiteY31" fmla="*/ 333957 h 377699"/>
              <a:gd name="connsiteX32" fmla="*/ 1419225 w 1466850"/>
              <a:gd name="connsiteY32" fmla="*/ 353007 h 377699"/>
              <a:gd name="connsiteX33" fmla="*/ 1447800 w 1466850"/>
              <a:gd name="connsiteY33" fmla="*/ 367294 h 377699"/>
              <a:gd name="connsiteX34" fmla="*/ 1466850 w 1466850"/>
              <a:gd name="connsiteY34" fmla="*/ 376819 h 37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66850" h="377699">
                <a:moveTo>
                  <a:pt x="0" y="291094"/>
                </a:moveTo>
                <a:cubicBezTo>
                  <a:pt x="3175" y="278394"/>
                  <a:pt x="4928" y="265251"/>
                  <a:pt x="9525" y="252994"/>
                </a:cubicBezTo>
                <a:cubicBezTo>
                  <a:pt x="21427" y="221257"/>
                  <a:pt x="30569" y="210562"/>
                  <a:pt x="52388" y="186319"/>
                </a:cubicBezTo>
                <a:cubicBezTo>
                  <a:pt x="58396" y="179644"/>
                  <a:pt x="65525" y="174027"/>
                  <a:pt x="71438" y="167269"/>
                </a:cubicBezTo>
                <a:cubicBezTo>
                  <a:pt x="103898" y="130171"/>
                  <a:pt x="68492" y="162335"/>
                  <a:pt x="100013" y="138694"/>
                </a:cubicBezTo>
                <a:cubicBezTo>
                  <a:pt x="114493" y="127834"/>
                  <a:pt x="125206" y="109283"/>
                  <a:pt x="142875" y="105357"/>
                </a:cubicBezTo>
                <a:lnTo>
                  <a:pt x="185738" y="95832"/>
                </a:lnTo>
                <a:cubicBezTo>
                  <a:pt x="250638" y="63381"/>
                  <a:pt x="178429" y="97802"/>
                  <a:pt x="242888" y="72019"/>
                </a:cubicBezTo>
                <a:cubicBezTo>
                  <a:pt x="249480" y="69382"/>
                  <a:pt x="255450" y="65377"/>
                  <a:pt x="261938" y="62494"/>
                </a:cubicBezTo>
                <a:cubicBezTo>
                  <a:pt x="269750" y="59022"/>
                  <a:pt x="277967" y="56506"/>
                  <a:pt x="285750" y="52969"/>
                </a:cubicBezTo>
                <a:cubicBezTo>
                  <a:pt x="295445" y="48562"/>
                  <a:pt x="304437" y="42637"/>
                  <a:pt x="314325" y="38682"/>
                </a:cubicBezTo>
                <a:cubicBezTo>
                  <a:pt x="331592" y="31775"/>
                  <a:pt x="368933" y="30364"/>
                  <a:pt x="381000" y="29157"/>
                </a:cubicBezTo>
                <a:cubicBezTo>
                  <a:pt x="497628" y="0"/>
                  <a:pt x="447316" y="9068"/>
                  <a:pt x="681038" y="24394"/>
                </a:cubicBezTo>
                <a:cubicBezTo>
                  <a:pt x="691665" y="25091"/>
                  <a:pt x="699352" y="35832"/>
                  <a:pt x="709613" y="38682"/>
                </a:cubicBezTo>
                <a:cubicBezTo>
                  <a:pt x="728221" y="43851"/>
                  <a:pt x="766763" y="48207"/>
                  <a:pt x="766763" y="48207"/>
                </a:cubicBezTo>
                <a:cubicBezTo>
                  <a:pt x="776288" y="52969"/>
                  <a:pt x="785399" y="58671"/>
                  <a:pt x="795338" y="62494"/>
                </a:cubicBezTo>
                <a:cubicBezTo>
                  <a:pt x="814429" y="69837"/>
                  <a:pt x="832772" y="72839"/>
                  <a:pt x="852488" y="76782"/>
                </a:cubicBezTo>
                <a:cubicBezTo>
                  <a:pt x="857250" y="79957"/>
                  <a:pt x="861514" y="84052"/>
                  <a:pt x="866775" y="86307"/>
                </a:cubicBezTo>
                <a:cubicBezTo>
                  <a:pt x="872791" y="88885"/>
                  <a:pt x="879556" y="89188"/>
                  <a:pt x="885825" y="91069"/>
                </a:cubicBezTo>
                <a:cubicBezTo>
                  <a:pt x="907911" y="97694"/>
                  <a:pt x="914771" y="99742"/>
                  <a:pt x="933450" y="110119"/>
                </a:cubicBezTo>
                <a:cubicBezTo>
                  <a:pt x="941542" y="114615"/>
                  <a:pt x="949561" y="119272"/>
                  <a:pt x="957263" y="124407"/>
                </a:cubicBezTo>
                <a:cubicBezTo>
                  <a:pt x="963867" y="128810"/>
                  <a:pt x="969457" y="134695"/>
                  <a:pt x="976313" y="138694"/>
                </a:cubicBezTo>
                <a:cubicBezTo>
                  <a:pt x="1004705" y="155256"/>
                  <a:pt x="1005963" y="154927"/>
                  <a:pt x="1028700" y="162507"/>
                </a:cubicBezTo>
                <a:cubicBezTo>
                  <a:pt x="1097759" y="214299"/>
                  <a:pt x="1011130" y="152467"/>
                  <a:pt x="1062038" y="181557"/>
                </a:cubicBezTo>
                <a:cubicBezTo>
                  <a:pt x="1099525" y="202978"/>
                  <a:pt x="1064403" y="187607"/>
                  <a:pt x="1095375" y="210132"/>
                </a:cubicBezTo>
                <a:cubicBezTo>
                  <a:pt x="1141901" y="243970"/>
                  <a:pt x="1118939" y="224277"/>
                  <a:pt x="1152525" y="243469"/>
                </a:cubicBezTo>
                <a:cubicBezTo>
                  <a:pt x="1157495" y="246309"/>
                  <a:pt x="1161843" y="250154"/>
                  <a:pt x="1166813" y="252994"/>
                </a:cubicBezTo>
                <a:cubicBezTo>
                  <a:pt x="1198401" y="271044"/>
                  <a:pt x="1173437" y="255833"/>
                  <a:pt x="1200150" y="267282"/>
                </a:cubicBezTo>
                <a:cubicBezTo>
                  <a:pt x="1206675" y="270079"/>
                  <a:pt x="1212674" y="274010"/>
                  <a:pt x="1219200" y="276807"/>
                </a:cubicBezTo>
                <a:cubicBezTo>
                  <a:pt x="1228760" y="280904"/>
                  <a:pt x="1242879" y="283917"/>
                  <a:pt x="1252538" y="286332"/>
                </a:cubicBezTo>
                <a:cubicBezTo>
                  <a:pt x="1274353" y="299421"/>
                  <a:pt x="1289812" y="309524"/>
                  <a:pt x="1314450" y="319669"/>
                </a:cubicBezTo>
                <a:cubicBezTo>
                  <a:pt x="1328376" y="325403"/>
                  <a:pt x="1343330" y="328364"/>
                  <a:pt x="1357313" y="333957"/>
                </a:cubicBezTo>
                <a:cubicBezTo>
                  <a:pt x="1410944" y="355409"/>
                  <a:pt x="1359518" y="344476"/>
                  <a:pt x="1419225" y="353007"/>
                </a:cubicBezTo>
                <a:cubicBezTo>
                  <a:pt x="1428750" y="357769"/>
                  <a:pt x="1438491" y="362122"/>
                  <a:pt x="1447800" y="367294"/>
                </a:cubicBezTo>
                <a:cubicBezTo>
                  <a:pt x="1466530" y="377699"/>
                  <a:pt x="1455498" y="376819"/>
                  <a:pt x="1466850" y="37681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000364" y="614364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3428992" y="621508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4744" y="6215082"/>
            <a:ext cx="346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개발자가 개발하여 제공하는 </a:t>
            </a:r>
            <a:r>
              <a:rPr lang="en-US" altLang="ko-KR" sz="1400" dirty="0" smtClean="0"/>
              <a:t>library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7583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CDN</a:t>
            </a:r>
            <a:r>
              <a:rPr lang="ko-KR" altLang="en-US" sz="1600" dirty="0" smtClean="0"/>
              <a:t>이나 다운로드 받은 파일을 외부파일방식으로 연결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="https://ajax.googleapis.com/ajax/libs/jquery/2.2.4/jquery.min.js"&gt;&lt;/script</a:t>
            </a:r>
            <a:r>
              <a:rPr lang="en-US" sz="1400" dirty="0" smtClean="0"/>
              <a:t>&gt;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2.&lt;script&gt;</a:t>
            </a:r>
            <a:r>
              <a:rPr lang="ko-KR" altLang="en-US" sz="1400" dirty="0" smtClean="0"/>
              <a:t>새로 새로 열어서 코드를 작성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&lt;script type=“text/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”&gt;</a:t>
            </a:r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ko-KR" altLang="en-US" sz="1400" dirty="0" smtClean="0"/>
              <a:t>자바스크립트 문법 사용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외부파일방식으로 연결된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에서 제공하는 기능들을 사용</a:t>
            </a:r>
            <a:r>
              <a:rPr lang="en-US" altLang="ko-KR" sz="1400" dirty="0" smtClean="0"/>
              <a:t>. =&gt; </a:t>
            </a:r>
            <a:r>
              <a:rPr lang="en-US" altLang="ko-KR" sz="1400" dirty="0" err="1" smtClean="0"/>
              <a:t>jQuery</a:t>
            </a:r>
            <a:r>
              <a:rPr lang="ko-KR" altLang="en-US" sz="1400" dirty="0" smtClean="0"/>
              <a:t>코드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&lt;/script&gt;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smtClean="0"/>
              <a:t>$ - </a:t>
            </a:r>
            <a:r>
              <a:rPr lang="en-US" altLang="ko-KR" sz="1400" dirty="0" err="1" smtClean="0"/>
              <a:t>jQueryObject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jQuery</a:t>
            </a:r>
            <a:r>
              <a:rPr lang="ko-KR" altLang="en-US" sz="1400" dirty="0" smtClean="0"/>
              <a:t>에서 생성하여 기능을 제공하는 객체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$(“selector”).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jquery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함수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smtClean="0"/>
              <a:t>function(){</a:t>
            </a:r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ko-KR" altLang="en-US" sz="1400" dirty="0" smtClean="0"/>
              <a:t>코딩</a:t>
            </a:r>
            <a:r>
              <a:rPr lang="en-US" altLang="ko-KR" sz="1400" dirty="0" smtClean="0"/>
              <a:t>….;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}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ko-KR" altLang="en-US" sz="1400" dirty="0" smtClean="0"/>
              <a:t>순서</a:t>
            </a:r>
            <a:r>
              <a:rPr lang="en-US" altLang="ko-KR" sz="1400" dirty="0" smtClean="0"/>
              <a:t>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$(“selector”).</a:t>
            </a:r>
            <a:r>
              <a:rPr lang="en-US" altLang="ko-KR" sz="1400" dirty="0" err="1" smtClean="0"/>
              <a:t>jquery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(function(){</a:t>
            </a:r>
          </a:p>
          <a:p>
            <a:pPr marL="342900" indent="-342900"/>
            <a:r>
              <a:rPr lang="en-US" altLang="ko-KR" sz="1400" dirty="0" smtClean="0"/>
              <a:t>      4.</a:t>
            </a:r>
            <a:r>
              <a:rPr lang="ko-KR" altLang="en-US" sz="1400" dirty="0" smtClean="0"/>
              <a:t>개발자가 제공하는 기능으로 </a:t>
            </a:r>
            <a:r>
              <a:rPr lang="ko-KR" altLang="en-US" sz="1400" dirty="0" err="1" smtClean="0"/>
              <a:t>일처리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});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071802" y="364331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7554" y="3429000"/>
            <a:ext cx="343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first class function : </a:t>
            </a:r>
            <a:r>
              <a:rPr lang="ko-KR" altLang="en-US" sz="1200" dirty="0" smtClean="0"/>
              <a:t>함수가 데이터로 사용된다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642910" y="478632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4572008"/>
            <a:ext cx="1225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1.jQueryObject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1142976" y="478632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1670" y="4572008"/>
            <a:ext cx="256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2.Selector</a:t>
            </a:r>
            <a:r>
              <a:rPr lang="ko-KR" altLang="en-US" sz="1200" dirty="0" smtClean="0"/>
              <a:t>에 해당하는 태그를 찾고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2285984" y="4857760"/>
            <a:ext cx="271464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4876" y="4572008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제공하는 기능을 적용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777578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로딩</a:t>
            </a:r>
            <a:r>
              <a:rPr lang="en-US" altLang="ko-KR" b="1" dirty="0" smtClean="0"/>
              <a:t>. &lt;head&gt;</a:t>
            </a:r>
            <a:r>
              <a:rPr lang="ko-KR" altLang="en-US" b="1" dirty="0" smtClean="0"/>
              <a:t>태그에서 정의할 때</a:t>
            </a:r>
            <a:endParaRPr lang="en-US" altLang="ko-KR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-document </a:t>
            </a:r>
            <a:r>
              <a:rPr lang="ko-KR" altLang="en-US" sz="1600" dirty="0" smtClean="0"/>
              <a:t>로딩 </a:t>
            </a:r>
            <a:r>
              <a:rPr lang="en-US" altLang="ko-KR" sz="1600" dirty="0" smtClean="0"/>
              <a:t>: HTML</a:t>
            </a:r>
            <a:r>
              <a:rPr lang="ko-KR" altLang="en-US" sz="1600" dirty="0" smtClean="0"/>
              <a:t>문서 </a:t>
            </a:r>
            <a:r>
              <a:rPr lang="en-US" altLang="ko-KR" sz="1600" dirty="0" smtClean="0"/>
              <a:t>&lt;body&gt;</a:t>
            </a:r>
            <a:r>
              <a:rPr lang="ko-KR" altLang="en-US" sz="1600" dirty="0" smtClean="0"/>
              <a:t>태그의 태그정보가 로딩되면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를 실행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$( document ).ready( function(){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});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-window </a:t>
            </a:r>
            <a:r>
              <a:rPr lang="ko-KR" altLang="en-US" sz="1600" dirty="0" smtClean="0"/>
              <a:t>로딩 </a:t>
            </a:r>
            <a:r>
              <a:rPr lang="en-US" altLang="ko-KR" sz="1600" dirty="0" smtClean="0"/>
              <a:t>: HTML</a:t>
            </a:r>
            <a:r>
              <a:rPr lang="ko-KR" altLang="en-US" sz="1600" dirty="0" smtClean="0"/>
              <a:t>문서 </a:t>
            </a:r>
            <a:r>
              <a:rPr lang="en-US" altLang="ko-KR" sz="1600" dirty="0" smtClean="0"/>
              <a:t>&lt;body&gt;</a:t>
            </a:r>
            <a:r>
              <a:rPr lang="ko-KR" altLang="en-US" sz="1600" dirty="0" smtClean="0"/>
              <a:t>태그에서 사용되는 모든 객체가 로딩되면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( window load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document ready</a:t>
            </a:r>
            <a:r>
              <a:rPr lang="ko-KR" altLang="en-US" sz="1600" dirty="0" smtClean="0"/>
              <a:t>보다 느리다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$( window ).load(function(){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selector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와 같다</a:t>
            </a:r>
            <a:r>
              <a:rPr lang="en-US" altLang="ko-KR" sz="1600" dirty="0" smtClean="0"/>
              <a:t>!!!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-id selector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특정 태그 하나를 찾을 때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</a:t>
            </a:r>
            <a:r>
              <a:rPr lang="en-US" altLang="ko-KR" sz="1600" b="1" dirty="0" smtClean="0"/>
              <a:t>#id</a:t>
            </a:r>
            <a:r>
              <a:rPr lang="ko-KR" altLang="en-US" sz="1600" b="1" dirty="0" smtClean="0"/>
              <a:t>명</a:t>
            </a:r>
            <a:r>
              <a:rPr lang="en-US" altLang="ko-KR" sz="1600" dirty="0" smtClean="0"/>
              <a:t>”).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(function(){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-class selector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여러 태그를 찾을 때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</a:t>
            </a:r>
            <a:r>
              <a:rPr lang="en-US" altLang="ko-KR" sz="1600" b="1" dirty="0" smtClean="0"/>
              <a:t>.class</a:t>
            </a:r>
            <a:r>
              <a:rPr lang="ko-KR" altLang="en-US" sz="1600" b="1" dirty="0" smtClean="0"/>
              <a:t>명</a:t>
            </a:r>
            <a:r>
              <a:rPr lang="en-US" altLang="ko-KR" sz="1600" dirty="0" smtClean="0"/>
              <a:t>”).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(function(){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});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42910" y="1355710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1643042" y="135729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5918" y="1428736"/>
            <a:ext cx="2201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생략가능     </a:t>
            </a:r>
            <a:r>
              <a:rPr lang="en-US" altLang="ko-KR" sz="1400" dirty="0" smtClean="0"/>
              <a:t>$(function(){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});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66567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-tag selector</a:t>
            </a:r>
            <a:endParaRPr lang="en-US" altLang="ko-KR" sz="1600" dirty="0"/>
          </a:p>
          <a:p>
            <a:r>
              <a:rPr lang="en-US" altLang="ko-KR" sz="1600" dirty="0" smtClean="0"/>
              <a:t> $(“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”).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(function(){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-multiple selector</a:t>
            </a:r>
          </a:p>
          <a:p>
            <a:r>
              <a:rPr lang="en-US" altLang="ko-KR" sz="1600" dirty="0" smtClean="0"/>
              <a:t>$(“</a:t>
            </a:r>
            <a:r>
              <a:rPr lang="ko-KR" altLang="en-US" sz="1600" dirty="0" err="1" smtClean="0"/>
              <a:t>태그명</a:t>
            </a:r>
            <a:r>
              <a:rPr lang="en-US" altLang="ko-KR" sz="1600" b="1" dirty="0" smtClean="0"/>
              <a:t>,,,,</a:t>
            </a:r>
            <a:r>
              <a:rPr lang="en-US" altLang="ko-KR" sz="1600" dirty="0" smtClean="0"/>
              <a:t>”).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(function(){ </a:t>
            </a:r>
          </a:p>
          <a:p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-attribute(name) selector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</a:t>
            </a:r>
            <a:r>
              <a:rPr lang="en-US" altLang="ko-KR" sz="1600" b="1" dirty="0" smtClean="0"/>
              <a:t>[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=‘</a:t>
            </a:r>
            <a:r>
              <a:rPr lang="ko-KR" altLang="en-US" sz="1600" b="1" dirty="0" smtClean="0"/>
              <a:t>값</a:t>
            </a:r>
            <a:r>
              <a:rPr lang="en-US" altLang="ko-KR" sz="1600" b="1" dirty="0" smtClean="0"/>
              <a:t>’]</a:t>
            </a:r>
            <a:r>
              <a:rPr lang="en-US" altLang="ko-KR" sz="1600" dirty="0" smtClean="0"/>
              <a:t>”).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(function(){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-sub selector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</a:t>
            </a:r>
            <a:r>
              <a:rPr lang="ko-KR" altLang="en-US" sz="1600" dirty="0" err="1" smtClean="0"/>
              <a:t>부모태그명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자식태그명</a:t>
            </a:r>
            <a:r>
              <a:rPr lang="en-US" altLang="ko-KR" sz="1600" dirty="0" smtClean="0"/>
              <a:t>”).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(function(){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-behavior selector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hover</a:t>
            </a:r>
            <a:r>
              <a:rPr lang="ko-KR" altLang="en-US" sz="1600" dirty="0" smtClean="0"/>
              <a:t>는 지원하지 않고 함수로 제공한다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</a:t>
            </a:r>
            <a:r>
              <a:rPr lang="ko-KR" altLang="en-US" sz="1600" dirty="0" smtClean="0"/>
              <a:t>대상</a:t>
            </a:r>
            <a:r>
              <a:rPr lang="en-US" altLang="ko-KR" sz="1600" dirty="0" smtClean="0"/>
              <a:t>:hover”).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 … );  =&gt; $(“selector”).hover( function() {   } );</a:t>
            </a:r>
          </a:p>
          <a:p>
            <a:endParaRPr lang="en-US" altLang="ko-KR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14414" y="5072074"/>
            <a:ext cx="50006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285852" y="5072074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06169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출력</a:t>
            </a:r>
            <a:endParaRPr lang="en-US" altLang="ko-KR" sz="1600" b="1" dirty="0" smtClean="0"/>
          </a:p>
          <a:p>
            <a:r>
              <a:rPr lang="en-US" altLang="ko-KR" sz="1600" dirty="0" smtClean="0"/>
              <a:t>  -html </a:t>
            </a:r>
            <a:r>
              <a:rPr lang="ko-KR" altLang="en-US" sz="1600" dirty="0" smtClean="0"/>
              <a:t>함수 사용</a:t>
            </a:r>
            <a:r>
              <a:rPr lang="en-US" altLang="ko-KR" sz="1600" dirty="0" smtClean="0"/>
              <a:t>, text </a:t>
            </a:r>
            <a:r>
              <a:rPr lang="ko-KR" altLang="en-US" sz="1600" dirty="0" smtClean="0"/>
              <a:t>함수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/>
              <a:t>원</a:t>
            </a:r>
            <a:r>
              <a:rPr lang="ko-KR" altLang="en-US" sz="1600" dirty="0" smtClean="0"/>
              <a:t>하는 태그에 출력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$(“selector”).html(  </a:t>
            </a:r>
            <a:r>
              <a:rPr lang="ko-KR" altLang="en-US" sz="1600" dirty="0" err="1" smtClean="0"/>
              <a:t>출력값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$(“selector”).text(  </a:t>
            </a:r>
            <a:r>
              <a:rPr lang="ko-KR" altLang="en-US" sz="1600" dirty="0" err="1" smtClean="0"/>
              <a:t>출력값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css</a:t>
            </a:r>
            <a:r>
              <a:rPr lang="ko-KR" altLang="en-US" sz="1600" b="1" dirty="0" smtClean="0"/>
              <a:t>함수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selector</a:t>
            </a:r>
            <a:r>
              <a:rPr lang="ko-KR" altLang="en-US" sz="1600" dirty="0" smtClean="0"/>
              <a:t>로 선택된 대상 태그에 </a:t>
            </a:r>
            <a:r>
              <a:rPr lang="en-US" altLang="ko-KR" sz="1600" dirty="0" err="1" smtClean="0"/>
              <a:t>stylesheet</a:t>
            </a:r>
            <a:r>
              <a:rPr lang="ko-KR" altLang="en-US" sz="1600" dirty="0" smtClean="0"/>
              <a:t>를 설정하거나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속성 값을 얻을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=$(“selector”).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(“CSS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 </a:t>
            </a:r>
            <a:r>
              <a:rPr lang="ko-KR" altLang="en-US" sz="1600" dirty="0" smtClean="0"/>
              <a:t>설정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속성값 하나를 </a:t>
            </a:r>
            <a:r>
              <a:rPr lang="ko-KR" altLang="en-US" sz="1600" b="1" dirty="0" err="1" smtClean="0"/>
              <a:t>설정할때</a:t>
            </a:r>
            <a:r>
              <a:rPr lang="ko-KR" altLang="en-US" sz="1600" b="1" dirty="0" smtClean="0"/>
              <a:t> 사용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$(“selector”).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추가할속성명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-&lt;style&gt;</a:t>
            </a:r>
            <a:r>
              <a:rPr lang="ko-KR" altLang="en-US" sz="1600" dirty="0" smtClean="0"/>
              <a:t>태그에 선</a:t>
            </a:r>
            <a:r>
              <a:rPr lang="ko-KR" altLang="en-US" sz="1600" dirty="0"/>
              <a:t>언</a:t>
            </a:r>
            <a:r>
              <a:rPr lang="ko-KR" altLang="en-US" sz="1600" dirty="0" smtClean="0"/>
              <a:t>된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속성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. : </a:t>
            </a:r>
            <a:r>
              <a:rPr lang="ko-KR" altLang="en-US" sz="1600" b="1" dirty="0" smtClean="0"/>
              <a:t>속성값 여러 개를 정의할 때 사용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addClass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en-US" altLang="ko-KR" sz="1600" dirty="0" err="1" smtClean="0"/>
              <a:t>addClass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태그에 설정된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속성 삭제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removeClass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$(“selector”).</a:t>
            </a:r>
            <a:r>
              <a:rPr lang="en-US" altLang="ko-KR" sz="1600" dirty="0" err="1" smtClean="0"/>
              <a:t>removeClass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”);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928926" y="100010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44" y="785794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출력 값에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태그가 존재하면</a:t>
            </a:r>
            <a:endParaRPr lang="en-US" altLang="ko-KR" sz="1400" dirty="0" smtClean="0"/>
          </a:p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태그를 해석하여 그려준다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928926" y="1643050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1428736"/>
            <a:ext cx="2887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출력 값에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태그가 존재하면</a:t>
            </a:r>
            <a:endParaRPr lang="en-US" altLang="ko-KR" sz="1400" dirty="0" smtClean="0"/>
          </a:p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태그를 해석하지 않고 그대로 보여준다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428992" y="5000636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4714884"/>
            <a:ext cx="373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에 정의된 </a:t>
            </a:r>
            <a:r>
              <a:rPr lang="en-US" altLang="ko-KR" sz="1400" dirty="0" smtClean="0"/>
              <a:t>“.class</a:t>
            </a:r>
            <a:r>
              <a:rPr lang="ko-KR" altLang="en-US" sz="1400" dirty="0" err="1" smtClean="0"/>
              <a:t>속성명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을 사용한다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6182" y="42860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innerHTML</a:t>
            </a:r>
            <a:r>
              <a:rPr lang="ko-KR" altLang="en-US" sz="1400" dirty="0" err="1" smtClean="0"/>
              <a:t>과같다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1"/>
          </p:cNvCxnSpPr>
          <p:nvPr/>
        </p:nvCxnSpPr>
        <p:spPr>
          <a:xfrm rot="10800000" flipV="1">
            <a:off x="2786050" y="582492"/>
            <a:ext cx="1000132" cy="703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766</Words>
  <Application>Microsoft Office PowerPoint</Application>
  <PresentationFormat>화면 슬라이드 쇼(4:3)</PresentationFormat>
  <Paragraphs>152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2023-09-19T00:14:45Z</dcterms:created>
  <dcterms:modified xsi:type="dcterms:W3CDTF">2023-09-21T00:29:57Z</dcterms:modified>
</cp:coreProperties>
</file>