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72" autoAdjust="0"/>
    <p:restoredTop sz="94660"/>
  </p:normalViewPr>
  <p:slideViewPr>
    <p:cSldViewPr>
      <p:cViewPr>
        <p:scale>
          <a:sx n="150" d="100"/>
          <a:sy n="150" d="100"/>
        </p:scale>
        <p:origin x="-744" y="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BE75-AD8F-406A-B2A4-69EA4F71CD10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782-AF9F-4A12-B42F-67EABA57AE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BE75-AD8F-406A-B2A4-69EA4F71CD10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782-AF9F-4A12-B42F-67EABA57AE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BE75-AD8F-406A-B2A4-69EA4F71CD10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782-AF9F-4A12-B42F-67EABA57AE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BE75-AD8F-406A-B2A4-69EA4F71CD10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782-AF9F-4A12-B42F-67EABA57AE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BE75-AD8F-406A-B2A4-69EA4F71CD10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782-AF9F-4A12-B42F-67EABA57AE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BE75-AD8F-406A-B2A4-69EA4F71CD10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782-AF9F-4A12-B42F-67EABA57AE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BE75-AD8F-406A-B2A4-69EA4F71CD10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782-AF9F-4A12-B42F-67EABA57AE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BE75-AD8F-406A-B2A4-69EA4F71CD10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782-AF9F-4A12-B42F-67EABA57AE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BE75-AD8F-406A-B2A4-69EA4F71CD10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782-AF9F-4A12-B42F-67EABA57AE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BE75-AD8F-406A-B2A4-69EA4F71CD10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782-AF9F-4A12-B42F-67EABA57AE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BE75-AD8F-406A-B2A4-69EA4F71CD10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782-AF9F-4A12-B42F-67EABA57AE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BE75-AD8F-406A-B2A4-69EA4F71CD10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3782-AF9F-4A12-B42F-67EABA57AE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32926"/>
            <a:ext cx="69301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탄력적 </a:t>
            </a:r>
            <a:r>
              <a:rPr lang="en-US" altLang="ko-KR" sz="1600" dirty="0" smtClean="0"/>
              <a:t>IP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외부에서 접근할 수 있는 고정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를 설정할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인스턴스하나당</a:t>
            </a:r>
            <a:r>
              <a:rPr lang="ko-KR" altLang="en-US" sz="1600" dirty="0" smtClean="0"/>
              <a:t> 하나의  탄력적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를 가질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탄력적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750</a:t>
            </a:r>
            <a:r>
              <a:rPr lang="ko-KR" altLang="en-US" sz="1600" dirty="0" smtClean="0"/>
              <a:t>시간이 무료이지만</a:t>
            </a:r>
            <a:r>
              <a:rPr lang="en-US" altLang="ko-KR" sz="1600" dirty="0" smtClean="0"/>
              <a:t>, EC2</a:t>
            </a:r>
            <a:r>
              <a:rPr lang="ko-KR" altLang="en-US" sz="1600" dirty="0" smtClean="0"/>
              <a:t>와 연결이 끊어지면 과금이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8"/>
            <a:ext cx="5072065" cy="221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1643050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탄력적</a:t>
            </a:r>
            <a:r>
              <a:rPr lang="en-US" altLang="ko-KR" sz="1400" dirty="0" smtClean="0"/>
              <a:t>IP &gt; </a:t>
            </a:r>
            <a:r>
              <a:rPr lang="ko-KR" altLang="en-US" sz="1400" dirty="0" smtClean="0"/>
              <a:t>탄력적</a:t>
            </a:r>
            <a:r>
              <a:rPr lang="en-US" altLang="ko-KR" sz="1400" dirty="0" smtClean="0"/>
              <a:t>IP</a:t>
            </a:r>
            <a:r>
              <a:rPr lang="ko-KR" altLang="en-US" sz="1400" dirty="0" smtClean="0"/>
              <a:t>주소할당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폭발 2 6"/>
          <p:cNvSpPr/>
          <p:nvPr/>
        </p:nvSpPr>
        <p:spPr>
          <a:xfrm>
            <a:off x="857224" y="3786190"/>
            <a:ext cx="214314" cy="7143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폭발 2 7"/>
          <p:cNvSpPr/>
          <p:nvPr/>
        </p:nvSpPr>
        <p:spPr>
          <a:xfrm>
            <a:off x="5500694" y="2357430"/>
            <a:ext cx="214314" cy="7143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02268" y="1905000"/>
            <a:ext cx="788320" cy="2000635"/>
          </a:xfrm>
          <a:custGeom>
            <a:avLst/>
            <a:gdLst>
              <a:gd name="connsiteX0" fmla="*/ 788320 w 788320"/>
              <a:gd name="connsiteY0" fmla="*/ 0 h 2000635"/>
              <a:gd name="connsiteX1" fmla="*/ 674020 w 788320"/>
              <a:gd name="connsiteY1" fmla="*/ 4763 h 2000635"/>
              <a:gd name="connsiteX2" fmla="*/ 631157 w 788320"/>
              <a:gd name="connsiteY2" fmla="*/ 23813 h 2000635"/>
              <a:gd name="connsiteX3" fmla="*/ 607345 w 788320"/>
              <a:gd name="connsiteY3" fmla="*/ 28575 h 2000635"/>
              <a:gd name="connsiteX4" fmla="*/ 564482 w 788320"/>
              <a:gd name="connsiteY4" fmla="*/ 42863 h 2000635"/>
              <a:gd name="connsiteX5" fmla="*/ 535907 w 788320"/>
              <a:gd name="connsiteY5" fmla="*/ 61913 h 2000635"/>
              <a:gd name="connsiteX6" fmla="*/ 488282 w 788320"/>
              <a:gd name="connsiteY6" fmla="*/ 85725 h 2000635"/>
              <a:gd name="connsiteX7" fmla="*/ 478757 w 788320"/>
              <a:gd name="connsiteY7" fmla="*/ 100013 h 2000635"/>
              <a:gd name="connsiteX8" fmla="*/ 454945 w 788320"/>
              <a:gd name="connsiteY8" fmla="*/ 114300 h 2000635"/>
              <a:gd name="connsiteX9" fmla="*/ 426370 w 788320"/>
              <a:gd name="connsiteY9" fmla="*/ 133350 h 2000635"/>
              <a:gd name="connsiteX10" fmla="*/ 393032 w 788320"/>
              <a:gd name="connsiteY10" fmla="*/ 161925 h 2000635"/>
              <a:gd name="connsiteX11" fmla="*/ 354932 w 788320"/>
              <a:gd name="connsiteY11" fmla="*/ 200025 h 2000635"/>
              <a:gd name="connsiteX12" fmla="*/ 331120 w 788320"/>
              <a:gd name="connsiteY12" fmla="*/ 219075 h 2000635"/>
              <a:gd name="connsiteX13" fmla="*/ 302545 w 788320"/>
              <a:gd name="connsiteY13" fmla="*/ 261938 h 2000635"/>
              <a:gd name="connsiteX14" fmla="*/ 288257 w 788320"/>
              <a:gd name="connsiteY14" fmla="*/ 276225 h 2000635"/>
              <a:gd name="connsiteX15" fmla="*/ 264445 w 788320"/>
              <a:gd name="connsiteY15" fmla="*/ 309563 h 2000635"/>
              <a:gd name="connsiteX16" fmla="*/ 254920 w 788320"/>
              <a:gd name="connsiteY16" fmla="*/ 328613 h 2000635"/>
              <a:gd name="connsiteX17" fmla="*/ 231107 w 788320"/>
              <a:gd name="connsiteY17" fmla="*/ 361950 h 2000635"/>
              <a:gd name="connsiteX18" fmla="*/ 226345 w 788320"/>
              <a:gd name="connsiteY18" fmla="*/ 376238 h 2000635"/>
              <a:gd name="connsiteX19" fmla="*/ 183482 w 788320"/>
              <a:gd name="connsiteY19" fmla="*/ 452438 h 2000635"/>
              <a:gd name="connsiteX20" fmla="*/ 169195 w 788320"/>
              <a:gd name="connsiteY20" fmla="*/ 485775 h 2000635"/>
              <a:gd name="connsiteX21" fmla="*/ 164432 w 788320"/>
              <a:gd name="connsiteY21" fmla="*/ 504825 h 2000635"/>
              <a:gd name="connsiteX22" fmla="*/ 150145 w 788320"/>
              <a:gd name="connsiteY22" fmla="*/ 528638 h 2000635"/>
              <a:gd name="connsiteX23" fmla="*/ 140620 w 788320"/>
              <a:gd name="connsiteY23" fmla="*/ 557213 h 2000635"/>
              <a:gd name="connsiteX24" fmla="*/ 131095 w 788320"/>
              <a:gd name="connsiteY24" fmla="*/ 571500 h 2000635"/>
              <a:gd name="connsiteX25" fmla="*/ 116807 w 788320"/>
              <a:gd name="connsiteY25" fmla="*/ 614363 h 2000635"/>
              <a:gd name="connsiteX26" fmla="*/ 107282 w 788320"/>
              <a:gd name="connsiteY26" fmla="*/ 633413 h 2000635"/>
              <a:gd name="connsiteX27" fmla="*/ 88232 w 788320"/>
              <a:gd name="connsiteY27" fmla="*/ 676275 h 2000635"/>
              <a:gd name="connsiteX28" fmla="*/ 78707 w 788320"/>
              <a:gd name="connsiteY28" fmla="*/ 690563 h 2000635"/>
              <a:gd name="connsiteX29" fmla="*/ 64420 w 788320"/>
              <a:gd name="connsiteY29" fmla="*/ 728663 h 2000635"/>
              <a:gd name="connsiteX30" fmla="*/ 54895 w 788320"/>
              <a:gd name="connsiteY30" fmla="*/ 747713 h 2000635"/>
              <a:gd name="connsiteX31" fmla="*/ 50132 w 788320"/>
              <a:gd name="connsiteY31" fmla="*/ 771525 h 2000635"/>
              <a:gd name="connsiteX32" fmla="*/ 40607 w 788320"/>
              <a:gd name="connsiteY32" fmla="*/ 785813 h 2000635"/>
              <a:gd name="connsiteX33" fmla="*/ 26320 w 788320"/>
              <a:gd name="connsiteY33" fmla="*/ 876300 h 2000635"/>
              <a:gd name="connsiteX34" fmla="*/ 21557 w 788320"/>
              <a:gd name="connsiteY34" fmla="*/ 933450 h 2000635"/>
              <a:gd name="connsiteX35" fmla="*/ 31082 w 788320"/>
              <a:gd name="connsiteY35" fmla="*/ 1200150 h 2000635"/>
              <a:gd name="connsiteX36" fmla="*/ 40607 w 788320"/>
              <a:gd name="connsiteY36" fmla="*/ 1262063 h 2000635"/>
              <a:gd name="connsiteX37" fmla="*/ 59657 w 788320"/>
              <a:gd name="connsiteY37" fmla="*/ 1314450 h 2000635"/>
              <a:gd name="connsiteX38" fmla="*/ 69182 w 788320"/>
              <a:gd name="connsiteY38" fmla="*/ 1347788 h 2000635"/>
              <a:gd name="connsiteX39" fmla="*/ 83470 w 788320"/>
              <a:gd name="connsiteY39" fmla="*/ 1381125 h 2000635"/>
              <a:gd name="connsiteX40" fmla="*/ 97757 w 788320"/>
              <a:gd name="connsiteY40" fmla="*/ 1423988 h 2000635"/>
              <a:gd name="connsiteX41" fmla="*/ 102520 w 788320"/>
              <a:gd name="connsiteY41" fmla="*/ 1443038 h 2000635"/>
              <a:gd name="connsiteX42" fmla="*/ 126332 w 788320"/>
              <a:gd name="connsiteY42" fmla="*/ 1476375 h 2000635"/>
              <a:gd name="connsiteX43" fmla="*/ 140620 w 788320"/>
              <a:gd name="connsiteY43" fmla="*/ 1504950 h 2000635"/>
              <a:gd name="connsiteX44" fmla="*/ 159670 w 788320"/>
              <a:gd name="connsiteY44" fmla="*/ 1538288 h 2000635"/>
              <a:gd name="connsiteX45" fmla="*/ 173957 w 788320"/>
              <a:gd name="connsiteY45" fmla="*/ 1552575 h 2000635"/>
              <a:gd name="connsiteX46" fmla="*/ 197770 w 788320"/>
              <a:gd name="connsiteY46" fmla="*/ 1585913 h 2000635"/>
              <a:gd name="connsiteX47" fmla="*/ 226345 w 788320"/>
              <a:gd name="connsiteY47" fmla="*/ 1624013 h 2000635"/>
              <a:gd name="connsiteX48" fmla="*/ 235870 w 788320"/>
              <a:gd name="connsiteY48" fmla="*/ 1638300 h 2000635"/>
              <a:gd name="connsiteX49" fmla="*/ 254920 w 788320"/>
              <a:gd name="connsiteY49" fmla="*/ 1657350 h 2000635"/>
              <a:gd name="connsiteX50" fmla="*/ 288257 w 788320"/>
              <a:gd name="connsiteY50" fmla="*/ 1709738 h 2000635"/>
              <a:gd name="connsiteX51" fmla="*/ 302545 w 788320"/>
              <a:gd name="connsiteY51" fmla="*/ 1724025 h 2000635"/>
              <a:gd name="connsiteX52" fmla="*/ 331120 w 788320"/>
              <a:gd name="connsiteY52" fmla="*/ 1752600 h 2000635"/>
              <a:gd name="connsiteX53" fmla="*/ 350170 w 788320"/>
              <a:gd name="connsiteY53" fmla="*/ 1785938 h 2000635"/>
              <a:gd name="connsiteX54" fmla="*/ 378745 w 788320"/>
              <a:gd name="connsiteY54" fmla="*/ 1824038 h 2000635"/>
              <a:gd name="connsiteX55" fmla="*/ 393032 w 788320"/>
              <a:gd name="connsiteY55" fmla="*/ 1833563 h 2000635"/>
              <a:gd name="connsiteX56" fmla="*/ 426370 w 788320"/>
              <a:gd name="connsiteY56" fmla="*/ 1871663 h 2000635"/>
              <a:gd name="connsiteX57" fmla="*/ 445420 w 788320"/>
              <a:gd name="connsiteY57" fmla="*/ 1881188 h 2000635"/>
              <a:gd name="connsiteX58" fmla="*/ 454945 w 788320"/>
              <a:gd name="connsiteY58" fmla="*/ 1895475 h 2000635"/>
              <a:gd name="connsiteX59" fmla="*/ 483520 w 788320"/>
              <a:gd name="connsiteY59" fmla="*/ 1914525 h 2000635"/>
              <a:gd name="connsiteX60" fmla="*/ 512095 w 788320"/>
              <a:gd name="connsiteY60" fmla="*/ 1938338 h 2000635"/>
              <a:gd name="connsiteX61" fmla="*/ 545432 w 788320"/>
              <a:gd name="connsiteY61" fmla="*/ 1957388 h 2000635"/>
              <a:gd name="connsiteX62" fmla="*/ 559720 w 788320"/>
              <a:gd name="connsiteY62" fmla="*/ 1962150 h 2000635"/>
              <a:gd name="connsiteX63" fmla="*/ 588295 w 788320"/>
              <a:gd name="connsiteY63" fmla="*/ 1976438 h 2000635"/>
              <a:gd name="connsiteX64" fmla="*/ 602582 w 788320"/>
              <a:gd name="connsiteY64" fmla="*/ 1981200 h 2000635"/>
              <a:gd name="connsiteX65" fmla="*/ 645445 w 788320"/>
              <a:gd name="connsiteY65" fmla="*/ 2000250 h 2000635"/>
              <a:gd name="connsiteX66" fmla="*/ 650207 w 788320"/>
              <a:gd name="connsiteY66" fmla="*/ 2000250 h 200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788320" h="2000635">
                <a:moveTo>
                  <a:pt x="788320" y="0"/>
                </a:moveTo>
                <a:cubicBezTo>
                  <a:pt x="750220" y="1588"/>
                  <a:pt x="711951" y="839"/>
                  <a:pt x="674020" y="4763"/>
                </a:cubicBezTo>
                <a:cubicBezTo>
                  <a:pt x="659529" y="6262"/>
                  <a:pt x="644638" y="19319"/>
                  <a:pt x="631157" y="23813"/>
                </a:cubicBezTo>
                <a:cubicBezTo>
                  <a:pt x="623478" y="26373"/>
                  <a:pt x="615128" y="26351"/>
                  <a:pt x="607345" y="28575"/>
                </a:cubicBezTo>
                <a:cubicBezTo>
                  <a:pt x="592864" y="32712"/>
                  <a:pt x="564482" y="42863"/>
                  <a:pt x="564482" y="42863"/>
                </a:cubicBezTo>
                <a:cubicBezTo>
                  <a:pt x="554957" y="49213"/>
                  <a:pt x="546146" y="56794"/>
                  <a:pt x="535907" y="61913"/>
                </a:cubicBezTo>
                <a:lnTo>
                  <a:pt x="488282" y="85725"/>
                </a:lnTo>
                <a:cubicBezTo>
                  <a:pt x="485107" y="90488"/>
                  <a:pt x="483103" y="96288"/>
                  <a:pt x="478757" y="100013"/>
                </a:cubicBezTo>
                <a:cubicBezTo>
                  <a:pt x="471729" y="106037"/>
                  <a:pt x="462754" y="109330"/>
                  <a:pt x="454945" y="114300"/>
                </a:cubicBezTo>
                <a:cubicBezTo>
                  <a:pt x="445287" y="120446"/>
                  <a:pt x="435444" y="126370"/>
                  <a:pt x="426370" y="133350"/>
                </a:cubicBezTo>
                <a:cubicBezTo>
                  <a:pt x="414769" y="142274"/>
                  <a:pt x="403732" y="151939"/>
                  <a:pt x="393032" y="161925"/>
                </a:cubicBezTo>
                <a:cubicBezTo>
                  <a:pt x="379902" y="174180"/>
                  <a:pt x="368957" y="188805"/>
                  <a:pt x="354932" y="200025"/>
                </a:cubicBezTo>
                <a:cubicBezTo>
                  <a:pt x="346995" y="206375"/>
                  <a:pt x="338308" y="211887"/>
                  <a:pt x="331120" y="219075"/>
                </a:cubicBezTo>
                <a:cubicBezTo>
                  <a:pt x="315360" y="234835"/>
                  <a:pt x="316155" y="243791"/>
                  <a:pt x="302545" y="261938"/>
                </a:cubicBezTo>
                <a:cubicBezTo>
                  <a:pt x="298504" y="267326"/>
                  <a:pt x="293020" y="271463"/>
                  <a:pt x="288257" y="276225"/>
                </a:cubicBezTo>
                <a:cubicBezTo>
                  <a:pt x="278129" y="306612"/>
                  <a:pt x="291564" y="273405"/>
                  <a:pt x="264445" y="309563"/>
                </a:cubicBezTo>
                <a:cubicBezTo>
                  <a:pt x="260185" y="315243"/>
                  <a:pt x="258732" y="322623"/>
                  <a:pt x="254920" y="328613"/>
                </a:cubicBezTo>
                <a:cubicBezTo>
                  <a:pt x="247588" y="340134"/>
                  <a:pt x="239045" y="350838"/>
                  <a:pt x="231107" y="361950"/>
                </a:cubicBezTo>
                <a:cubicBezTo>
                  <a:pt x="229520" y="366713"/>
                  <a:pt x="228707" y="371808"/>
                  <a:pt x="226345" y="376238"/>
                </a:cubicBezTo>
                <a:cubicBezTo>
                  <a:pt x="208238" y="410189"/>
                  <a:pt x="196815" y="423104"/>
                  <a:pt x="183482" y="452438"/>
                </a:cubicBezTo>
                <a:cubicBezTo>
                  <a:pt x="178479" y="463444"/>
                  <a:pt x="173327" y="474413"/>
                  <a:pt x="169195" y="485775"/>
                </a:cubicBezTo>
                <a:cubicBezTo>
                  <a:pt x="166958" y="491926"/>
                  <a:pt x="167090" y="498844"/>
                  <a:pt x="164432" y="504825"/>
                </a:cubicBezTo>
                <a:cubicBezTo>
                  <a:pt x="160673" y="513284"/>
                  <a:pt x="153975" y="520211"/>
                  <a:pt x="150145" y="528638"/>
                </a:cubicBezTo>
                <a:cubicBezTo>
                  <a:pt x="145990" y="537778"/>
                  <a:pt x="144698" y="548038"/>
                  <a:pt x="140620" y="557213"/>
                </a:cubicBezTo>
                <a:cubicBezTo>
                  <a:pt x="138295" y="562443"/>
                  <a:pt x="133655" y="566381"/>
                  <a:pt x="131095" y="571500"/>
                </a:cubicBezTo>
                <a:cubicBezTo>
                  <a:pt x="110251" y="613188"/>
                  <a:pt x="130449" y="577987"/>
                  <a:pt x="116807" y="614363"/>
                </a:cubicBezTo>
                <a:cubicBezTo>
                  <a:pt x="114314" y="621010"/>
                  <a:pt x="110079" y="626887"/>
                  <a:pt x="107282" y="633413"/>
                </a:cubicBezTo>
                <a:cubicBezTo>
                  <a:pt x="91911" y="669280"/>
                  <a:pt x="120128" y="618863"/>
                  <a:pt x="88232" y="676275"/>
                </a:cubicBezTo>
                <a:cubicBezTo>
                  <a:pt x="85452" y="681279"/>
                  <a:pt x="81076" y="685352"/>
                  <a:pt x="78707" y="690563"/>
                </a:cubicBezTo>
                <a:cubicBezTo>
                  <a:pt x="73095" y="702911"/>
                  <a:pt x="69637" y="716143"/>
                  <a:pt x="64420" y="728663"/>
                </a:cubicBezTo>
                <a:cubicBezTo>
                  <a:pt x="61689" y="735216"/>
                  <a:pt x="58070" y="741363"/>
                  <a:pt x="54895" y="747713"/>
                </a:cubicBezTo>
                <a:cubicBezTo>
                  <a:pt x="53307" y="755650"/>
                  <a:pt x="52974" y="763946"/>
                  <a:pt x="50132" y="771525"/>
                </a:cubicBezTo>
                <a:cubicBezTo>
                  <a:pt x="48122" y="776884"/>
                  <a:pt x="41662" y="780187"/>
                  <a:pt x="40607" y="785813"/>
                </a:cubicBezTo>
                <a:cubicBezTo>
                  <a:pt x="16897" y="912268"/>
                  <a:pt x="51208" y="801636"/>
                  <a:pt x="26320" y="876300"/>
                </a:cubicBezTo>
                <a:cubicBezTo>
                  <a:pt x="24732" y="895350"/>
                  <a:pt x="21557" y="914334"/>
                  <a:pt x="21557" y="933450"/>
                </a:cubicBezTo>
                <a:cubicBezTo>
                  <a:pt x="21557" y="1176308"/>
                  <a:pt x="0" y="1106898"/>
                  <a:pt x="31082" y="1200150"/>
                </a:cubicBezTo>
                <a:cubicBezTo>
                  <a:pt x="32088" y="1207188"/>
                  <a:pt x="38407" y="1253262"/>
                  <a:pt x="40607" y="1262063"/>
                </a:cubicBezTo>
                <a:cubicBezTo>
                  <a:pt x="48388" y="1293189"/>
                  <a:pt x="50190" y="1286049"/>
                  <a:pt x="59657" y="1314450"/>
                </a:cubicBezTo>
                <a:cubicBezTo>
                  <a:pt x="65695" y="1332563"/>
                  <a:pt x="62306" y="1331744"/>
                  <a:pt x="69182" y="1347788"/>
                </a:cubicBezTo>
                <a:cubicBezTo>
                  <a:pt x="86844" y="1389001"/>
                  <a:pt x="72296" y="1347606"/>
                  <a:pt x="83470" y="1381125"/>
                </a:cubicBezTo>
                <a:cubicBezTo>
                  <a:pt x="94877" y="1449573"/>
                  <a:pt x="79495" y="1381377"/>
                  <a:pt x="97757" y="1423988"/>
                </a:cubicBezTo>
                <a:cubicBezTo>
                  <a:pt x="100335" y="1430004"/>
                  <a:pt x="100222" y="1436909"/>
                  <a:pt x="102520" y="1443038"/>
                </a:cubicBezTo>
                <a:cubicBezTo>
                  <a:pt x="110043" y="1463098"/>
                  <a:pt x="111782" y="1461825"/>
                  <a:pt x="126332" y="1476375"/>
                </a:cubicBezTo>
                <a:cubicBezTo>
                  <a:pt x="135065" y="1502572"/>
                  <a:pt x="125848" y="1479099"/>
                  <a:pt x="140620" y="1504950"/>
                </a:cubicBezTo>
                <a:cubicBezTo>
                  <a:pt x="149089" y="1519771"/>
                  <a:pt x="149122" y="1525630"/>
                  <a:pt x="159670" y="1538288"/>
                </a:cubicBezTo>
                <a:cubicBezTo>
                  <a:pt x="163982" y="1543462"/>
                  <a:pt x="169574" y="1547461"/>
                  <a:pt x="173957" y="1552575"/>
                </a:cubicBezTo>
                <a:cubicBezTo>
                  <a:pt x="189097" y="1570238"/>
                  <a:pt x="185705" y="1569323"/>
                  <a:pt x="197770" y="1585913"/>
                </a:cubicBezTo>
                <a:cubicBezTo>
                  <a:pt x="207107" y="1598752"/>
                  <a:pt x="217539" y="1610804"/>
                  <a:pt x="226345" y="1624013"/>
                </a:cubicBezTo>
                <a:cubicBezTo>
                  <a:pt x="229520" y="1628775"/>
                  <a:pt x="232145" y="1633954"/>
                  <a:pt x="235870" y="1638300"/>
                </a:cubicBezTo>
                <a:cubicBezTo>
                  <a:pt x="241714" y="1645118"/>
                  <a:pt x="249310" y="1650338"/>
                  <a:pt x="254920" y="1657350"/>
                </a:cubicBezTo>
                <a:cubicBezTo>
                  <a:pt x="306387" y="1721683"/>
                  <a:pt x="246020" y="1653422"/>
                  <a:pt x="288257" y="1709738"/>
                </a:cubicBezTo>
                <a:cubicBezTo>
                  <a:pt x="292298" y="1715126"/>
                  <a:pt x="298162" y="1718911"/>
                  <a:pt x="302545" y="1724025"/>
                </a:cubicBezTo>
                <a:cubicBezTo>
                  <a:pt x="326176" y="1751594"/>
                  <a:pt x="305966" y="1735831"/>
                  <a:pt x="331120" y="1752600"/>
                </a:cubicBezTo>
                <a:cubicBezTo>
                  <a:pt x="339864" y="1770088"/>
                  <a:pt x="339400" y="1771130"/>
                  <a:pt x="350170" y="1785938"/>
                </a:cubicBezTo>
                <a:cubicBezTo>
                  <a:pt x="359507" y="1798777"/>
                  <a:pt x="365536" y="1815232"/>
                  <a:pt x="378745" y="1824038"/>
                </a:cubicBezTo>
                <a:lnTo>
                  <a:pt x="393032" y="1833563"/>
                </a:lnTo>
                <a:cubicBezTo>
                  <a:pt x="404413" y="1850634"/>
                  <a:pt x="407083" y="1856662"/>
                  <a:pt x="426370" y="1871663"/>
                </a:cubicBezTo>
                <a:cubicBezTo>
                  <a:pt x="431974" y="1876022"/>
                  <a:pt x="439070" y="1878013"/>
                  <a:pt x="445420" y="1881188"/>
                </a:cubicBezTo>
                <a:cubicBezTo>
                  <a:pt x="448595" y="1885950"/>
                  <a:pt x="450637" y="1891706"/>
                  <a:pt x="454945" y="1895475"/>
                </a:cubicBezTo>
                <a:cubicBezTo>
                  <a:pt x="463560" y="1903013"/>
                  <a:pt x="483520" y="1914525"/>
                  <a:pt x="483520" y="1914525"/>
                </a:cubicBezTo>
                <a:cubicBezTo>
                  <a:pt x="498482" y="1936969"/>
                  <a:pt x="486066" y="1923464"/>
                  <a:pt x="512095" y="1938338"/>
                </a:cubicBezTo>
                <a:cubicBezTo>
                  <a:pt x="536007" y="1952002"/>
                  <a:pt x="516650" y="1945054"/>
                  <a:pt x="545432" y="1957388"/>
                </a:cubicBezTo>
                <a:cubicBezTo>
                  <a:pt x="550046" y="1959365"/>
                  <a:pt x="555132" y="1960111"/>
                  <a:pt x="559720" y="1962150"/>
                </a:cubicBezTo>
                <a:cubicBezTo>
                  <a:pt x="569452" y="1966475"/>
                  <a:pt x="578564" y="1972113"/>
                  <a:pt x="588295" y="1976438"/>
                </a:cubicBezTo>
                <a:cubicBezTo>
                  <a:pt x="592882" y="1978477"/>
                  <a:pt x="597995" y="1979161"/>
                  <a:pt x="602582" y="1981200"/>
                </a:cubicBezTo>
                <a:cubicBezTo>
                  <a:pt x="622930" y="1990243"/>
                  <a:pt x="627049" y="1995652"/>
                  <a:pt x="645445" y="2000250"/>
                </a:cubicBezTo>
                <a:cubicBezTo>
                  <a:pt x="646985" y="2000635"/>
                  <a:pt x="648620" y="2000250"/>
                  <a:pt x="650207" y="20002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857628"/>
            <a:ext cx="2518415" cy="211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직선 화살표 연결선 11"/>
          <p:cNvCxnSpPr/>
          <p:nvPr/>
        </p:nvCxnSpPr>
        <p:spPr>
          <a:xfrm rot="5400000">
            <a:off x="3464711" y="2607463"/>
            <a:ext cx="1928826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폭발 2 12"/>
          <p:cNvSpPr/>
          <p:nvPr/>
        </p:nvSpPr>
        <p:spPr>
          <a:xfrm>
            <a:off x="3571868" y="5643578"/>
            <a:ext cx="285752" cy="2857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724268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검색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/</a:t>
            </a:r>
            <a:r>
              <a:rPr lang="ko-KR" altLang="en-US" sz="1600" dirty="0" err="1" smtClean="0"/>
              <a:t>찾을문자열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앞에서 </a:t>
            </a:r>
            <a:r>
              <a:rPr lang="ko-KR" altLang="en-US" sz="1600" dirty="0" err="1" smtClean="0"/>
              <a:t>부터</a:t>
            </a:r>
            <a:r>
              <a:rPr lang="ko-KR" altLang="en-US" sz="1600" dirty="0" smtClean="0"/>
              <a:t> 문자열을 찾는다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?</a:t>
            </a:r>
            <a:r>
              <a:rPr lang="ko-KR" altLang="en-US" sz="1600" dirty="0" err="1" smtClean="0"/>
              <a:t>찾을문자열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뒤에서 </a:t>
            </a:r>
            <a:r>
              <a:rPr lang="ko-KR" altLang="en-US" sz="1600" dirty="0" err="1" smtClean="0"/>
              <a:t>부터</a:t>
            </a:r>
            <a:r>
              <a:rPr lang="ko-KR" altLang="en-US" sz="1600" dirty="0" smtClean="0"/>
              <a:t> 문자열을 찾는다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문자열을 찾을 후에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n : </a:t>
            </a:r>
            <a:r>
              <a:rPr lang="ko-KR" altLang="en-US" sz="1600" dirty="0" smtClean="0"/>
              <a:t>다음 문자열을 검색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N : </a:t>
            </a:r>
            <a:r>
              <a:rPr lang="ko-KR" altLang="en-US" sz="1600" dirty="0" smtClean="0"/>
              <a:t>이전 문자열을 검색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b="1" dirty="0" smtClean="0"/>
              <a:t>복사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yw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커서 뒤에 한 단어 복사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yb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커서 앞에 있는 한 단어 복사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yy</a:t>
            </a:r>
            <a:r>
              <a:rPr lang="en-US" altLang="ko-KR" sz="1600" dirty="0" smtClean="0"/>
              <a:t> :  </a:t>
            </a:r>
            <a:r>
              <a:rPr lang="ko-KR" altLang="en-US" sz="1600" dirty="0" smtClean="0"/>
              <a:t>커서가 있는 한 줄을 복사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여러 줄 복사 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복사할라인수</a:t>
            </a:r>
            <a:r>
              <a:rPr lang="en-US" altLang="ko-KR" sz="1600" dirty="0" err="1" smtClean="0"/>
              <a:t>yy</a:t>
            </a:r>
            <a:r>
              <a:rPr lang="en-US" altLang="ko-KR" sz="1600" dirty="0" smtClean="0"/>
              <a:t> =&gt; 5yy )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붙임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p : </a:t>
            </a:r>
            <a:r>
              <a:rPr lang="ko-KR" altLang="en-US" sz="1600" dirty="0" smtClean="0"/>
              <a:t>커서의 </a:t>
            </a:r>
            <a:r>
              <a:rPr lang="ko-KR" altLang="en-US" sz="1600" dirty="0" err="1" smtClean="0"/>
              <a:t>아랫</a:t>
            </a:r>
            <a:r>
              <a:rPr lang="ko-KR" altLang="en-US" sz="1600" dirty="0" smtClean="0"/>
              <a:t> 줄에 붙임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P : </a:t>
            </a:r>
            <a:r>
              <a:rPr lang="ko-KR" altLang="en-US" sz="1600" dirty="0" smtClean="0"/>
              <a:t>커서의 </a:t>
            </a:r>
            <a:r>
              <a:rPr lang="ko-KR" altLang="en-US" sz="1600" dirty="0" err="1" smtClean="0"/>
              <a:t>윗</a:t>
            </a:r>
            <a:r>
              <a:rPr lang="ko-KR" altLang="en-US" sz="1600" dirty="0" smtClean="0"/>
              <a:t> 줄에 붙임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삭제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삭제한 문자열은 클립보드에 저장되므로  </a:t>
            </a:r>
            <a:r>
              <a:rPr lang="en-US" altLang="ko-KR" sz="1600" dirty="0" err="1" smtClean="0"/>
              <a:t>p,P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붙여넣기</a:t>
            </a:r>
            <a:r>
              <a:rPr lang="ko-KR" altLang="en-US" sz="1600" dirty="0" smtClean="0"/>
              <a:t> 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dd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한 줄 삭제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X : </a:t>
            </a:r>
            <a:r>
              <a:rPr lang="ko-KR" altLang="en-US" sz="1600" dirty="0" smtClean="0"/>
              <a:t>커서 앞에 있는 글자 삭제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x : </a:t>
            </a:r>
            <a:r>
              <a:rPr lang="ko-KR" altLang="en-US" sz="1600" dirty="0" smtClean="0"/>
              <a:t>커서 뒤에 있는 글자를 삭제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dw</a:t>
            </a:r>
            <a:r>
              <a:rPr lang="en-US" altLang="ko-KR" sz="1600" dirty="0" smtClean="0"/>
              <a:t> :  </a:t>
            </a:r>
            <a:r>
              <a:rPr lang="ko-KR" altLang="en-US" sz="1600" dirty="0" smtClean="0"/>
              <a:t>커서 뒤에 있는 단어 삭제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db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커서 앞에 있는 단어 삭제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428628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142852"/>
            <a:ext cx="4402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탄력적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선택 후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작업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탄력적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주소 연결</a:t>
            </a:r>
            <a:endParaRPr lang="ko-KR" altLang="en-US" sz="1600" dirty="0"/>
          </a:p>
        </p:txBody>
      </p:sp>
      <p:sp>
        <p:nvSpPr>
          <p:cNvPr id="6" name="폭발 2 5"/>
          <p:cNvSpPr/>
          <p:nvPr/>
        </p:nvSpPr>
        <p:spPr>
          <a:xfrm>
            <a:off x="4286248" y="1285860"/>
            <a:ext cx="142876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43240" y="1428736"/>
            <a:ext cx="50006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428868"/>
            <a:ext cx="3189484" cy="26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화살표 연결선 9"/>
          <p:cNvCxnSpPr>
            <a:stCxn id="6" idx="2"/>
          </p:cNvCxnSpPr>
          <p:nvPr/>
        </p:nvCxnSpPr>
        <p:spPr>
          <a:xfrm rot="5400000">
            <a:off x="3065367" y="1345491"/>
            <a:ext cx="1232689" cy="1362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158" y="2214554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</a:t>
            </a:r>
            <a:r>
              <a:rPr lang="ko-KR" altLang="en-US" sz="1100" dirty="0" smtClean="0"/>
              <a:t>연결할 </a:t>
            </a:r>
            <a:r>
              <a:rPr lang="ko-KR" altLang="en-US" sz="1100" dirty="0" err="1" smtClean="0"/>
              <a:t>인스턴스를</a:t>
            </a:r>
            <a:r>
              <a:rPr lang="ko-KR" altLang="en-US" sz="1100" dirty="0" smtClean="0"/>
              <a:t> 설정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428596" y="3929066"/>
            <a:ext cx="257176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3357562"/>
            <a:ext cx="450059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자유형 15"/>
          <p:cNvSpPr/>
          <p:nvPr/>
        </p:nvSpPr>
        <p:spPr>
          <a:xfrm>
            <a:off x="3429000" y="2747963"/>
            <a:ext cx="3053386" cy="2181225"/>
          </a:xfrm>
          <a:custGeom>
            <a:avLst/>
            <a:gdLst>
              <a:gd name="connsiteX0" fmla="*/ 0 w 3053386"/>
              <a:gd name="connsiteY0" fmla="*/ 2181225 h 2181225"/>
              <a:gd name="connsiteX1" fmla="*/ 57150 w 3053386"/>
              <a:gd name="connsiteY1" fmla="*/ 2143125 h 2181225"/>
              <a:gd name="connsiteX2" fmla="*/ 95250 w 3053386"/>
              <a:gd name="connsiteY2" fmla="*/ 2124075 h 2181225"/>
              <a:gd name="connsiteX3" fmla="*/ 138113 w 3053386"/>
              <a:gd name="connsiteY3" fmla="*/ 2090737 h 2181225"/>
              <a:gd name="connsiteX4" fmla="*/ 180975 w 3053386"/>
              <a:gd name="connsiteY4" fmla="*/ 2062162 h 2181225"/>
              <a:gd name="connsiteX5" fmla="*/ 214313 w 3053386"/>
              <a:gd name="connsiteY5" fmla="*/ 2028825 h 2181225"/>
              <a:gd name="connsiteX6" fmla="*/ 271463 w 3053386"/>
              <a:gd name="connsiteY6" fmla="*/ 1981200 h 2181225"/>
              <a:gd name="connsiteX7" fmla="*/ 300038 w 3053386"/>
              <a:gd name="connsiteY7" fmla="*/ 1919287 h 2181225"/>
              <a:gd name="connsiteX8" fmla="*/ 304800 w 3053386"/>
              <a:gd name="connsiteY8" fmla="*/ 1895475 h 2181225"/>
              <a:gd name="connsiteX9" fmla="*/ 323850 w 3053386"/>
              <a:gd name="connsiteY9" fmla="*/ 1538287 h 2181225"/>
              <a:gd name="connsiteX10" fmla="*/ 328613 w 3053386"/>
              <a:gd name="connsiteY10" fmla="*/ 1476375 h 2181225"/>
              <a:gd name="connsiteX11" fmla="*/ 333375 w 3053386"/>
              <a:gd name="connsiteY11" fmla="*/ 1404937 h 2181225"/>
              <a:gd name="connsiteX12" fmla="*/ 342900 w 3053386"/>
              <a:gd name="connsiteY12" fmla="*/ 1352550 h 2181225"/>
              <a:gd name="connsiteX13" fmla="*/ 357188 w 3053386"/>
              <a:gd name="connsiteY13" fmla="*/ 1262062 h 2181225"/>
              <a:gd name="connsiteX14" fmla="*/ 361950 w 3053386"/>
              <a:gd name="connsiteY14" fmla="*/ 1228725 h 2181225"/>
              <a:gd name="connsiteX15" fmla="*/ 376238 w 3053386"/>
              <a:gd name="connsiteY15" fmla="*/ 1147762 h 2181225"/>
              <a:gd name="connsiteX16" fmla="*/ 385763 w 3053386"/>
              <a:gd name="connsiteY16" fmla="*/ 1071562 h 2181225"/>
              <a:gd name="connsiteX17" fmla="*/ 400050 w 3053386"/>
              <a:gd name="connsiteY17" fmla="*/ 1009650 h 2181225"/>
              <a:gd name="connsiteX18" fmla="*/ 409575 w 3053386"/>
              <a:gd name="connsiteY18" fmla="*/ 923925 h 2181225"/>
              <a:gd name="connsiteX19" fmla="*/ 414338 w 3053386"/>
              <a:gd name="connsiteY19" fmla="*/ 876300 h 2181225"/>
              <a:gd name="connsiteX20" fmla="*/ 428625 w 3053386"/>
              <a:gd name="connsiteY20" fmla="*/ 828675 h 2181225"/>
              <a:gd name="connsiteX21" fmla="*/ 433388 w 3053386"/>
              <a:gd name="connsiteY21" fmla="*/ 800100 h 2181225"/>
              <a:gd name="connsiteX22" fmla="*/ 438150 w 3053386"/>
              <a:gd name="connsiteY22" fmla="*/ 757237 h 2181225"/>
              <a:gd name="connsiteX23" fmla="*/ 452438 w 3053386"/>
              <a:gd name="connsiteY23" fmla="*/ 723900 h 2181225"/>
              <a:gd name="connsiteX24" fmla="*/ 471488 w 3053386"/>
              <a:gd name="connsiteY24" fmla="*/ 657225 h 2181225"/>
              <a:gd name="connsiteX25" fmla="*/ 495300 w 3053386"/>
              <a:gd name="connsiteY25" fmla="*/ 590550 h 2181225"/>
              <a:gd name="connsiteX26" fmla="*/ 533400 w 3053386"/>
              <a:gd name="connsiteY26" fmla="*/ 523875 h 2181225"/>
              <a:gd name="connsiteX27" fmla="*/ 547688 w 3053386"/>
              <a:gd name="connsiteY27" fmla="*/ 490537 h 2181225"/>
              <a:gd name="connsiteX28" fmla="*/ 581025 w 3053386"/>
              <a:gd name="connsiteY28" fmla="*/ 423862 h 2181225"/>
              <a:gd name="connsiteX29" fmla="*/ 600075 w 3053386"/>
              <a:gd name="connsiteY29" fmla="*/ 390525 h 2181225"/>
              <a:gd name="connsiteX30" fmla="*/ 666750 w 3053386"/>
              <a:gd name="connsiteY30" fmla="*/ 304800 h 2181225"/>
              <a:gd name="connsiteX31" fmla="*/ 690563 w 3053386"/>
              <a:gd name="connsiteY31" fmla="*/ 280987 h 2181225"/>
              <a:gd name="connsiteX32" fmla="*/ 742950 w 3053386"/>
              <a:gd name="connsiteY32" fmla="*/ 238125 h 2181225"/>
              <a:gd name="connsiteX33" fmla="*/ 862013 w 3053386"/>
              <a:gd name="connsiteY33" fmla="*/ 180975 h 2181225"/>
              <a:gd name="connsiteX34" fmla="*/ 990600 w 3053386"/>
              <a:gd name="connsiteY34" fmla="*/ 128587 h 2181225"/>
              <a:gd name="connsiteX35" fmla="*/ 1028700 w 3053386"/>
              <a:gd name="connsiteY35" fmla="*/ 119062 h 2181225"/>
              <a:gd name="connsiteX36" fmla="*/ 1123950 w 3053386"/>
              <a:gd name="connsiteY36" fmla="*/ 90487 h 2181225"/>
              <a:gd name="connsiteX37" fmla="*/ 1219200 w 3053386"/>
              <a:gd name="connsiteY37" fmla="*/ 61912 h 2181225"/>
              <a:gd name="connsiteX38" fmla="*/ 1266825 w 3053386"/>
              <a:gd name="connsiteY38" fmla="*/ 47625 h 2181225"/>
              <a:gd name="connsiteX39" fmla="*/ 1362075 w 3053386"/>
              <a:gd name="connsiteY39" fmla="*/ 33337 h 2181225"/>
              <a:gd name="connsiteX40" fmla="*/ 1419225 w 3053386"/>
              <a:gd name="connsiteY40" fmla="*/ 23812 h 2181225"/>
              <a:gd name="connsiteX41" fmla="*/ 1533525 w 3053386"/>
              <a:gd name="connsiteY41" fmla="*/ 14287 h 2181225"/>
              <a:gd name="connsiteX42" fmla="*/ 1590675 w 3053386"/>
              <a:gd name="connsiteY42" fmla="*/ 0 h 2181225"/>
              <a:gd name="connsiteX43" fmla="*/ 2324100 w 3053386"/>
              <a:gd name="connsiteY43" fmla="*/ 4762 h 2181225"/>
              <a:gd name="connsiteX44" fmla="*/ 2376488 w 3053386"/>
              <a:gd name="connsiteY44" fmla="*/ 19050 h 2181225"/>
              <a:gd name="connsiteX45" fmla="*/ 2462213 w 3053386"/>
              <a:gd name="connsiteY45" fmla="*/ 33337 h 2181225"/>
              <a:gd name="connsiteX46" fmla="*/ 2543175 w 3053386"/>
              <a:gd name="connsiteY46" fmla="*/ 57150 h 2181225"/>
              <a:gd name="connsiteX47" fmla="*/ 2581275 w 3053386"/>
              <a:gd name="connsiteY47" fmla="*/ 76200 h 2181225"/>
              <a:gd name="connsiteX48" fmla="*/ 2609850 w 3053386"/>
              <a:gd name="connsiteY48" fmla="*/ 85725 h 2181225"/>
              <a:gd name="connsiteX49" fmla="*/ 2676525 w 3053386"/>
              <a:gd name="connsiteY49" fmla="*/ 123825 h 2181225"/>
              <a:gd name="connsiteX50" fmla="*/ 2714625 w 3053386"/>
              <a:gd name="connsiteY50" fmla="*/ 138112 h 2181225"/>
              <a:gd name="connsiteX51" fmla="*/ 2743200 w 3053386"/>
              <a:gd name="connsiteY51" fmla="*/ 157162 h 2181225"/>
              <a:gd name="connsiteX52" fmla="*/ 2776538 w 3053386"/>
              <a:gd name="connsiteY52" fmla="*/ 176212 h 2181225"/>
              <a:gd name="connsiteX53" fmla="*/ 2805113 w 3053386"/>
              <a:gd name="connsiteY53" fmla="*/ 190500 h 2181225"/>
              <a:gd name="connsiteX54" fmla="*/ 2828925 w 3053386"/>
              <a:gd name="connsiteY54" fmla="*/ 209550 h 2181225"/>
              <a:gd name="connsiteX55" fmla="*/ 2843213 w 3053386"/>
              <a:gd name="connsiteY55" fmla="*/ 219075 h 2181225"/>
              <a:gd name="connsiteX56" fmla="*/ 2890838 w 3053386"/>
              <a:gd name="connsiteY56" fmla="*/ 271462 h 2181225"/>
              <a:gd name="connsiteX57" fmla="*/ 2905125 w 3053386"/>
              <a:gd name="connsiteY57" fmla="*/ 304800 h 2181225"/>
              <a:gd name="connsiteX58" fmla="*/ 2914650 w 3053386"/>
              <a:gd name="connsiteY58" fmla="*/ 342900 h 2181225"/>
              <a:gd name="connsiteX59" fmla="*/ 2928938 w 3053386"/>
              <a:gd name="connsiteY59" fmla="*/ 376237 h 2181225"/>
              <a:gd name="connsiteX60" fmla="*/ 2952750 w 3053386"/>
              <a:gd name="connsiteY60" fmla="*/ 433387 h 2181225"/>
              <a:gd name="connsiteX61" fmla="*/ 2976563 w 3053386"/>
              <a:gd name="connsiteY61" fmla="*/ 490537 h 2181225"/>
              <a:gd name="connsiteX62" fmla="*/ 2986088 w 3053386"/>
              <a:gd name="connsiteY62" fmla="*/ 519112 h 2181225"/>
              <a:gd name="connsiteX63" fmla="*/ 3000375 w 3053386"/>
              <a:gd name="connsiteY63" fmla="*/ 533400 h 2181225"/>
              <a:gd name="connsiteX64" fmla="*/ 3019425 w 3053386"/>
              <a:gd name="connsiteY64" fmla="*/ 576262 h 2181225"/>
              <a:gd name="connsiteX65" fmla="*/ 3024188 w 3053386"/>
              <a:gd name="connsiteY65" fmla="*/ 595312 h 2181225"/>
              <a:gd name="connsiteX66" fmla="*/ 3038475 w 3053386"/>
              <a:gd name="connsiteY66" fmla="*/ 609600 h 2181225"/>
              <a:gd name="connsiteX67" fmla="*/ 3052763 w 3053386"/>
              <a:gd name="connsiteY67" fmla="*/ 642937 h 2181225"/>
              <a:gd name="connsiteX68" fmla="*/ 3052763 w 3053386"/>
              <a:gd name="connsiteY68" fmla="*/ 652462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053386" h="2181225">
                <a:moveTo>
                  <a:pt x="0" y="2181225"/>
                </a:moveTo>
                <a:cubicBezTo>
                  <a:pt x="29022" y="2158008"/>
                  <a:pt x="21012" y="2162399"/>
                  <a:pt x="57150" y="2143125"/>
                </a:cubicBezTo>
                <a:cubicBezTo>
                  <a:pt x="69679" y="2136443"/>
                  <a:pt x="83329" y="2131789"/>
                  <a:pt x="95250" y="2124075"/>
                </a:cubicBezTo>
                <a:cubicBezTo>
                  <a:pt x="110447" y="2114242"/>
                  <a:pt x="123439" y="2101335"/>
                  <a:pt x="138113" y="2090737"/>
                </a:cubicBezTo>
                <a:cubicBezTo>
                  <a:pt x="152033" y="2080683"/>
                  <a:pt x="167648" y="2072990"/>
                  <a:pt x="180975" y="2062162"/>
                </a:cubicBezTo>
                <a:cubicBezTo>
                  <a:pt x="193172" y="2052252"/>
                  <a:pt x="202381" y="2039052"/>
                  <a:pt x="214313" y="2028825"/>
                </a:cubicBezTo>
                <a:cubicBezTo>
                  <a:pt x="299260" y="1956013"/>
                  <a:pt x="203078" y="2049582"/>
                  <a:pt x="271463" y="1981200"/>
                </a:cubicBezTo>
                <a:cubicBezTo>
                  <a:pt x="280302" y="1963521"/>
                  <a:pt x="293879" y="1937765"/>
                  <a:pt x="300038" y="1919287"/>
                </a:cubicBezTo>
                <a:cubicBezTo>
                  <a:pt x="302598" y="1911608"/>
                  <a:pt x="303213" y="1903412"/>
                  <a:pt x="304800" y="1895475"/>
                </a:cubicBezTo>
                <a:cubicBezTo>
                  <a:pt x="319430" y="1734557"/>
                  <a:pt x="304926" y="1902576"/>
                  <a:pt x="323850" y="1538287"/>
                </a:cubicBezTo>
                <a:cubicBezTo>
                  <a:pt x="324924" y="1517617"/>
                  <a:pt x="327138" y="1497021"/>
                  <a:pt x="328613" y="1476375"/>
                </a:cubicBezTo>
                <a:cubicBezTo>
                  <a:pt x="330313" y="1452570"/>
                  <a:pt x="330640" y="1428645"/>
                  <a:pt x="333375" y="1404937"/>
                </a:cubicBezTo>
                <a:cubicBezTo>
                  <a:pt x="335409" y="1387305"/>
                  <a:pt x="340267" y="1370102"/>
                  <a:pt x="342900" y="1352550"/>
                </a:cubicBezTo>
                <a:cubicBezTo>
                  <a:pt x="372051" y="1158217"/>
                  <a:pt x="319392" y="1476244"/>
                  <a:pt x="357188" y="1262062"/>
                </a:cubicBezTo>
                <a:cubicBezTo>
                  <a:pt x="359139" y="1251008"/>
                  <a:pt x="360105" y="1239797"/>
                  <a:pt x="361950" y="1228725"/>
                </a:cubicBezTo>
                <a:cubicBezTo>
                  <a:pt x="366455" y="1201693"/>
                  <a:pt x="372133" y="1174857"/>
                  <a:pt x="376238" y="1147762"/>
                </a:cubicBezTo>
                <a:cubicBezTo>
                  <a:pt x="380073" y="1122453"/>
                  <a:pt x="381414" y="1096787"/>
                  <a:pt x="385763" y="1071562"/>
                </a:cubicBezTo>
                <a:cubicBezTo>
                  <a:pt x="389362" y="1050690"/>
                  <a:pt x="395288" y="1030287"/>
                  <a:pt x="400050" y="1009650"/>
                </a:cubicBezTo>
                <a:cubicBezTo>
                  <a:pt x="403225" y="981075"/>
                  <a:pt x="406512" y="952512"/>
                  <a:pt x="409575" y="923925"/>
                </a:cubicBezTo>
                <a:cubicBezTo>
                  <a:pt x="411275" y="908062"/>
                  <a:pt x="411209" y="891944"/>
                  <a:pt x="414338" y="876300"/>
                </a:cubicBezTo>
                <a:cubicBezTo>
                  <a:pt x="417588" y="860048"/>
                  <a:pt x="424605" y="844754"/>
                  <a:pt x="428625" y="828675"/>
                </a:cubicBezTo>
                <a:cubicBezTo>
                  <a:pt x="430967" y="819307"/>
                  <a:pt x="432112" y="809672"/>
                  <a:pt x="433388" y="800100"/>
                </a:cubicBezTo>
                <a:cubicBezTo>
                  <a:pt x="435288" y="785851"/>
                  <a:pt x="434663" y="771183"/>
                  <a:pt x="438150" y="757237"/>
                </a:cubicBezTo>
                <a:cubicBezTo>
                  <a:pt x="441082" y="745508"/>
                  <a:pt x="448615" y="735370"/>
                  <a:pt x="452438" y="723900"/>
                </a:cubicBezTo>
                <a:cubicBezTo>
                  <a:pt x="459748" y="701972"/>
                  <a:pt x="464179" y="679153"/>
                  <a:pt x="471488" y="657225"/>
                </a:cubicBezTo>
                <a:cubicBezTo>
                  <a:pt x="478708" y="635566"/>
                  <a:pt x="486396" y="611325"/>
                  <a:pt x="495300" y="590550"/>
                </a:cubicBezTo>
                <a:cubicBezTo>
                  <a:pt x="513587" y="547881"/>
                  <a:pt x="507740" y="571988"/>
                  <a:pt x="533400" y="523875"/>
                </a:cubicBezTo>
                <a:cubicBezTo>
                  <a:pt x="539090" y="513207"/>
                  <a:pt x="542490" y="501453"/>
                  <a:pt x="547688" y="490537"/>
                </a:cubicBezTo>
                <a:cubicBezTo>
                  <a:pt x="558371" y="468102"/>
                  <a:pt x="568697" y="445436"/>
                  <a:pt x="581025" y="423862"/>
                </a:cubicBezTo>
                <a:cubicBezTo>
                  <a:pt x="587375" y="412750"/>
                  <a:pt x="593367" y="401425"/>
                  <a:pt x="600075" y="390525"/>
                </a:cubicBezTo>
                <a:cubicBezTo>
                  <a:pt x="618201" y="361070"/>
                  <a:pt x="643593" y="327957"/>
                  <a:pt x="666750" y="304800"/>
                </a:cubicBezTo>
                <a:cubicBezTo>
                  <a:pt x="674688" y="296862"/>
                  <a:pt x="682115" y="288379"/>
                  <a:pt x="690563" y="280987"/>
                </a:cubicBezTo>
                <a:cubicBezTo>
                  <a:pt x="707543" y="266130"/>
                  <a:pt x="723360" y="249319"/>
                  <a:pt x="742950" y="238125"/>
                </a:cubicBezTo>
                <a:cubicBezTo>
                  <a:pt x="803439" y="203561"/>
                  <a:pt x="764591" y="224274"/>
                  <a:pt x="862013" y="180975"/>
                </a:cubicBezTo>
                <a:cubicBezTo>
                  <a:pt x="904374" y="162148"/>
                  <a:pt x="946293" y="142579"/>
                  <a:pt x="990600" y="128587"/>
                </a:cubicBezTo>
                <a:cubicBezTo>
                  <a:pt x="1003083" y="124645"/>
                  <a:pt x="1016281" y="123202"/>
                  <a:pt x="1028700" y="119062"/>
                </a:cubicBezTo>
                <a:cubicBezTo>
                  <a:pt x="1122685" y="87734"/>
                  <a:pt x="1029896" y="109298"/>
                  <a:pt x="1123950" y="90487"/>
                </a:cubicBezTo>
                <a:cubicBezTo>
                  <a:pt x="1199312" y="56993"/>
                  <a:pt x="1132949" y="82448"/>
                  <a:pt x="1219200" y="61912"/>
                </a:cubicBezTo>
                <a:cubicBezTo>
                  <a:pt x="1235323" y="58073"/>
                  <a:pt x="1250702" y="51464"/>
                  <a:pt x="1266825" y="47625"/>
                </a:cubicBezTo>
                <a:cubicBezTo>
                  <a:pt x="1318938" y="35217"/>
                  <a:pt x="1313250" y="40312"/>
                  <a:pt x="1362075" y="33337"/>
                </a:cubicBezTo>
                <a:cubicBezTo>
                  <a:pt x="1381194" y="30606"/>
                  <a:pt x="1400030" y="25945"/>
                  <a:pt x="1419225" y="23812"/>
                </a:cubicBezTo>
                <a:cubicBezTo>
                  <a:pt x="1457223" y="19590"/>
                  <a:pt x="1533525" y="14287"/>
                  <a:pt x="1533525" y="14287"/>
                </a:cubicBezTo>
                <a:cubicBezTo>
                  <a:pt x="1552575" y="9525"/>
                  <a:pt x="1571040" y="237"/>
                  <a:pt x="1590675" y="0"/>
                </a:cubicBezTo>
                <a:lnTo>
                  <a:pt x="2324100" y="4762"/>
                </a:lnTo>
                <a:cubicBezTo>
                  <a:pt x="2342195" y="5201"/>
                  <a:pt x="2358776" y="15321"/>
                  <a:pt x="2376488" y="19050"/>
                </a:cubicBezTo>
                <a:cubicBezTo>
                  <a:pt x="2467866" y="38287"/>
                  <a:pt x="2354965" y="5531"/>
                  <a:pt x="2462213" y="33337"/>
                </a:cubicBezTo>
                <a:cubicBezTo>
                  <a:pt x="2489443" y="40397"/>
                  <a:pt x="2518014" y="44570"/>
                  <a:pt x="2543175" y="57150"/>
                </a:cubicBezTo>
                <a:cubicBezTo>
                  <a:pt x="2555875" y="63500"/>
                  <a:pt x="2568224" y="70607"/>
                  <a:pt x="2581275" y="76200"/>
                </a:cubicBezTo>
                <a:cubicBezTo>
                  <a:pt x="2590503" y="80155"/>
                  <a:pt x="2600870" y="81235"/>
                  <a:pt x="2609850" y="85725"/>
                </a:cubicBezTo>
                <a:cubicBezTo>
                  <a:pt x="2718961" y="140280"/>
                  <a:pt x="2542948" y="65386"/>
                  <a:pt x="2676525" y="123825"/>
                </a:cubicBezTo>
                <a:cubicBezTo>
                  <a:pt x="2688951" y="129261"/>
                  <a:pt x="2702493" y="132046"/>
                  <a:pt x="2714625" y="138112"/>
                </a:cubicBezTo>
                <a:cubicBezTo>
                  <a:pt x="2724864" y="143231"/>
                  <a:pt x="2733451" y="151162"/>
                  <a:pt x="2743200" y="157162"/>
                </a:cubicBezTo>
                <a:cubicBezTo>
                  <a:pt x="2754100" y="163870"/>
                  <a:pt x="2765269" y="170144"/>
                  <a:pt x="2776538" y="176212"/>
                </a:cubicBezTo>
                <a:cubicBezTo>
                  <a:pt x="2785914" y="181261"/>
                  <a:pt x="2796129" y="184783"/>
                  <a:pt x="2805113" y="190500"/>
                </a:cubicBezTo>
                <a:cubicBezTo>
                  <a:pt x="2813689" y="195957"/>
                  <a:pt x="2820793" y="203451"/>
                  <a:pt x="2828925" y="209550"/>
                </a:cubicBezTo>
                <a:cubicBezTo>
                  <a:pt x="2833504" y="212984"/>
                  <a:pt x="2838958" y="215246"/>
                  <a:pt x="2843213" y="219075"/>
                </a:cubicBezTo>
                <a:cubicBezTo>
                  <a:pt x="2873173" y="246038"/>
                  <a:pt x="2871661" y="245894"/>
                  <a:pt x="2890838" y="271462"/>
                </a:cubicBezTo>
                <a:cubicBezTo>
                  <a:pt x="2902001" y="304957"/>
                  <a:pt x="2887477" y="263623"/>
                  <a:pt x="2905125" y="304800"/>
                </a:cubicBezTo>
                <a:cubicBezTo>
                  <a:pt x="2915822" y="329758"/>
                  <a:pt x="2903463" y="309340"/>
                  <a:pt x="2914650" y="342900"/>
                </a:cubicBezTo>
                <a:cubicBezTo>
                  <a:pt x="2918473" y="354370"/>
                  <a:pt x="2924175" y="365125"/>
                  <a:pt x="2928938" y="376237"/>
                </a:cubicBezTo>
                <a:cubicBezTo>
                  <a:pt x="2938033" y="421717"/>
                  <a:pt x="2926801" y="378607"/>
                  <a:pt x="2952750" y="433387"/>
                </a:cubicBezTo>
                <a:cubicBezTo>
                  <a:pt x="2961585" y="452038"/>
                  <a:pt x="2970037" y="470958"/>
                  <a:pt x="2976563" y="490537"/>
                </a:cubicBezTo>
                <a:cubicBezTo>
                  <a:pt x="2979738" y="500062"/>
                  <a:pt x="2981212" y="510335"/>
                  <a:pt x="2986088" y="519112"/>
                </a:cubicBezTo>
                <a:cubicBezTo>
                  <a:pt x="2989359" y="525000"/>
                  <a:pt x="2995613" y="528637"/>
                  <a:pt x="3000375" y="533400"/>
                </a:cubicBezTo>
                <a:cubicBezTo>
                  <a:pt x="3011034" y="586687"/>
                  <a:pt x="2996027" y="529465"/>
                  <a:pt x="3019425" y="576262"/>
                </a:cubicBezTo>
                <a:cubicBezTo>
                  <a:pt x="3022352" y="582116"/>
                  <a:pt x="3020941" y="589629"/>
                  <a:pt x="3024188" y="595312"/>
                </a:cubicBezTo>
                <a:cubicBezTo>
                  <a:pt x="3027530" y="601160"/>
                  <a:pt x="3034560" y="604119"/>
                  <a:pt x="3038475" y="609600"/>
                </a:cubicBezTo>
                <a:cubicBezTo>
                  <a:pt x="3042776" y="615622"/>
                  <a:pt x="3051036" y="634302"/>
                  <a:pt x="3052763" y="642937"/>
                </a:cubicBezTo>
                <a:cubicBezTo>
                  <a:pt x="3053386" y="646050"/>
                  <a:pt x="3052763" y="649287"/>
                  <a:pt x="3052763" y="6524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29190" y="2643182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EC2</a:t>
            </a:r>
            <a:r>
              <a:rPr lang="ko-KR" altLang="en-US" sz="1400" dirty="0" smtClean="0"/>
              <a:t>에서 확인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357166"/>
            <a:ext cx="6078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탄력적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네트워크 및 보안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탄력적</a:t>
            </a:r>
            <a:r>
              <a:rPr lang="en-US" altLang="ko-KR" sz="1600" dirty="0" smtClean="0"/>
              <a:t>IP &gt; </a:t>
            </a:r>
            <a:r>
              <a:rPr lang="ko-KR" altLang="en-US" sz="1600" dirty="0" smtClean="0"/>
              <a:t>작업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탄력적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주소연결 해제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4143404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폭발 2 6"/>
          <p:cNvSpPr/>
          <p:nvPr/>
        </p:nvSpPr>
        <p:spPr>
          <a:xfrm>
            <a:off x="4143372" y="1857364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143248"/>
            <a:ext cx="379094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28596" y="2786058"/>
            <a:ext cx="2230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 </a:t>
            </a:r>
            <a:r>
              <a:rPr lang="ko-KR" altLang="en-US" sz="1600" dirty="0" smtClean="0"/>
              <a:t>탄력적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주소 </a:t>
            </a:r>
            <a:r>
              <a:rPr lang="ko-KR" altLang="en-US" sz="1600" dirty="0" err="1" smtClean="0"/>
              <a:t>릴리즈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stCxn id="7" idx="2"/>
          </p:cNvCxnSpPr>
          <p:nvPr/>
        </p:nvCxnSpPr>
        <p:spPr>
          <a:xfrm rot="5400000">
            <a:off x="2567986" y="2271499"/>
            <a:ext cx="2018507" cy="1439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28926" y="2714620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연결된 </a:t>
            </a:r>
            <a:r>
              <a:rPr lang="en-US" altLang="ko-KR" sz="1200" dirty="0" smtClean="0"/>
              <a:t>EC2</a:t>
            </a:r>
            <a:r>
              <a:rPr lang="ko-KR" altLang="en-US" sz="1200" dirty="0" err="1" smtClean="0"/>
              <a:t>인스턴스가</a:t>
            </a:r>
            <a:r>
              <a:rPr lang="ko-KR" altLang="en-US" sz="1200" dirty="0" smtClean="0"/>
              <a:t> 사라짐</a:t>
            </a:r>
            <a:endParaRPr lang="ko-KR" altLang="en-US" sz="1200" dirty="0"/>
          </a:p>
        </p:txBody>
      </p:sp>
      <p:sp>
        <p:nvSpPr>
          <p:cNvPr id="10" name="폭발 2 9"/>
          <p:cNvSpPr/>
          <p:nvPr/>
        </p:nvSpPr>
        <p:spPr>
          <a:xfrm>
            <a:off x="3857620" y="3643314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627088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*</a:t>
            </a:r>
            <a:r>
              <a:rPr lang="ko-KR" altLang="en-US" sz="1400" b="1" dirty="0" smtClean="0"/>
              <a:t>화면 초기화</a:t>
            </a:r>
            <a:endParaRPr lang="en-US" altLang="ko-KR" sz="1400" b="1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clear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*directory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file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ls</a:t>
            </a:r>
            <a:r>
              <a:rPr lang="en-US" altLang="ko-KR" sz="1400" dirty="0" smtClean="0"/>
              <a:t> –</a:t>
            </a:r>
            <a:r>
              <a:rPr lang="ko-KR" altLang="en-US" sz="1400" dirty="0" smtClean="0"/>
              <a:t>옵션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ls</a:t>
            </a:r>
            <a:r>
              <a:rPr lang="en-US" altLang="ko-KR" sz="1400" dirty="0" smtClean="0"/>
              <a:t> –l : </a:t>
            </a:r>
            <a:r>
              <a:rPr lang="ko-KR" altLang="en-US" sz="1400" dirty="0" smtClean="0"/>
              <a:t>모든 파일과 </a:t>
            </a:r>
            <a:r>
              <a:rPr lang="ko-KR" altLang="en-US" sz="1400" dirty="0" err="1" smtClean="0"/>
              <a:t>디렉토리의</a:t>
            </a:r>
            <a:r>
              <a:rPr lang="ko-KR" altLang="en-US" sz="1400" dirty="0" smtClean="0"/>
              <a:t> 정보를 자세히 보여준다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ls</a:t>
            </a:r>
            <a:r>
              <a:rPr lang="en-US" altLang="ko-KR" sz="1400" dirty="0" smtClean="0"/>
              <a:t> –a : </a:t>
            </a:r>
            <a:r>
              <a:rPr lang="ko-KR" altLang="en-US" sz="1400" dirty="0" smtClean="0"/>
              <a:t>파일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디렉토리의</a:t>
            </a:r>
            <a:r>
              <a:rPr lang="ko-KR" altLang="en-US" sz="1400" dirty="0" smtClean="0"/>
              <a:t> 간략한 정보와 상위 </a:t>
            </a:r>
            <a:r>
              <a:rPr lang="ko-KR" altLang="en-US" sz="1400" dirty="0" err="1" smtClean="0"/>
              <a:t>디렉토리가</a:t>
            </a:r>
            <a:r>
              <a:rPr lang="ko-KR" altLang="en-US" sz="1400" dirty="0" smtClean="0"/>
              <a:t> 있음 보여준다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조회된 파일이 많은 경우 끊어서 확인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ls</a:t>
            </a:r>
            <a:r>
              <a:rPr lang="en-US" altLang="ko-KR" sz="1400" dirty="0" smtClean="0"/>
              <a:t> –la | more  - </a:t>
            </a:r>
            <a:r>
              <a:rPr lang="ko-KR" altLang="en-US" sz="1400" dirty="0" smtClean="0"/>
              <a:t>페이지의 끝에 도착하면 종료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ls</a:t>
            </a:r>
            <a:r>
              <a:rPr lang="en-US" altLang="ko-KR" sz="1400" dirty="0" smtClean="0"/>
              <a:t> –la | less    -</a:t>
            </a:r>
            <a:r>
              <a:rPr lang="ko-KR" altLang="en-US" sz="1400" dirty="0" smtClean="0"/>
              <a:t>페이지의 끝에 도착하더라도 방향키</a:t>
            </a:r>
            <a:r>
              <a:rPr lang="en-US" altLang="ko-KR" sz="1400" dirty="0" smtClean="0"/>
              <a:t>,page up, page down</a:t>
            </a:r>
            <a:r>
              <a:rPr lang="ko-KR" altLang="en-US" sz="1400" dirty="0" smtClean="0"/>
              <a:t>키로 </a:t>
            </a:r>
            <a:r>
              <a:rPr lang="ko-KR" altLang="en-US" sz="1400" dirty="0" smtClean="0"/>
              <a:t>계속 확인 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q</a:t>
            </a:r>
            <a:r>
              <a:rPr lang="ko-KR" altLang="en-US" sz="1400" dirty="0" smtClean="0"/>
              <a:t>를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누르면 나감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-enter : </a:t>
            </a:r>
            <a:r>
              <a:rPr lang="ko-KR" altLang="en-US" sz="1400" dirty="0" smtClean="0"/>
              <a:t>한 줄씩 내려감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-spacebar : </a:t>
            </a:r>
            <a:r>
              <a:rPr lang="ko-KR" altLang="en-US" sz="1400" dirty="0" smtClean="0"/>
              <a:t>한 페이지 씩 내려감</a:t>
            </a:r>
            <a:endParaRPr lang="ko-KR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471490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3286116" y="1214422"/>
            <a:ext cx="35719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357818" y="2643182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6144430" y="2786058"/>
            <a:ext cx="28495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143636" y="292893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57950" y="242886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ls</a:t>
            </a:r>
            <a:r>
              <a:rPr lang="en-US" altLang="ko-KR" sz="1400" b="1" dirty="0" smtClean="0"/>
              <a:t> -la</a:t>
            </a:r>
            <a:endParaRPr lang="ko-KR" altLang="en-US" sz="14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357562"/>
            <a:ext cx="5614986" cy="114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자유형 15"/>
          <p:cNvSpPr/>
          <p:nvPr/>
        </p:nvSpPr>
        <p:spPr>
          <a:xfrm>
            <a:off x="4814888" y="2757488"/>
            <a:ext cx="1832917" cy="600075"/>
          </a:xfrm>
          <a:custGeom>
            <a:avLst/>
            <a:gdLst>
              <a:gd name="connsiteX0" fmla="*/ 1814512 w 1832917"/>
              <a:gd name="connsiteY0" fmla="*/ 0 h 600075"/>
              <a:gd name="connsiteX1" fmla="*/ 1814512 w 1832917"/>
              <a:gd name="connsiteY1" fmla="*/ 152400 h 600075"/>
              <a:gd name="connsiteX2" fmla="*/ 1785937 w 1832917"/>
              <a:gd name="connsiteY2" fmla="*/ 200025 h 600075"/>
              <a:gd name="connsiteX3" fmla="*/ 1762125 w 1832917"/>
              <a:gd name="connsiteY3" fmla="*/ 233362 h 600075"/>
              <a:gd name="connsiteX4" fmla="*/ 1752600 w 1832917"/>
              <a:gd name="connsiteY4" fmla="*/ 247650 h 600075"/>
              <a:gd name="connsiteX5" fmla="*/ 1738312 w 1832917"/>
              <a:gd name="connsiteY5" fmla="*/ 266700 h 600075"/>
              <a:gd name="connsiteX6" fmla="*/ 1704975 w 1832917"/>
              <a:gd name="connsiteY6" fmla="*/ 295275 h 600075"/>
              <a:gd name="connsiteX7" fmla="*/ 1690687 w 1832917"/>
              <a:gd name="connsiteY7" fmla="*/ 309562 h 600075"/>
              <a:gd name="connsiteX8" fmla="*/ 1676400 w 1832917"/>
              <a:gd name="connsiteY8" fmla="*/ 319087 h 600075"/>
              <a:gd name="connsiteX9" fmla="*/ 1647825 w 1832917"/>
              <a:gd name="connsiteY9" fmla="*/ 338137 h 600075"/>
              <a:gd name="connsiteX10" fmla="*/ 1600200 w 1832917"/>
              <a:gd name="connsiteY10" fmla="*/ 371475 h 600075"/>
              <a:gd name="connsiteX11" fmla="*/ 1571625 w 1832917"/>
              <a:gd name="connsiteY11" fmla="*/ 381000 h 600075"/>
              <a:gd name="connsiteX12" fmla="*/ 1547812 w 1832917"/>
              <a:gd name="connsiteY12" fmla="*/ 395287 h 600075"/>
              <a:gd name="connsiteX13" fmla="*/ 1481137 w 1832917"/>
              <a:gd name="connsiteY13" fmla="*/ 409575 h 600075"/>
              <a:gd name="connsiteX14" fmla="*/ 1457325 w 1832917"/>
              <a:gd name="connsiteY14" fmla="*/ 414337 h 600075"/>
              <a:gd name="connsiteX15" fmla="*/ 1443037 w 1832917"/>
              <a:gd name="connsiteY15" fmla="*/ 419100 h 600075"/>
              <a:gd name="connsiteX16" fmla="*/ 1419225 w 1832917"/>
              <a:gd name="connsiteY16" fmla="*/ 428625 h 600075"/>
              <a:gd name="connsiteX17" fmla="*/ 1371600 w 1832917"/>
              <a:gd name="connsiteY17" fmla="*/ 433387 h 600075"/>
              <a:gd name="connsiteX18" fmla="*/ 1281112 w 1832917"/>
              <a:gd name="connsiteY18" fmla="*/ 447675 h 600075"/>
              <a:gd name="connsiteX19" fmla="*/ 1076325 w 1832917"/>
              <a:gd name="connsiteY19" fmla="*/ 442912 h 600075"/>
              <a:gd name="connsiteX20" fmla="*/ 1057275 w 1832917"/>
              <a:gd name="connsiteY20" fmla="*/ 438150 h 600075"/>
              <a:gd name="connsiteX21" fmla="*/ 1009650 w 1832917"/>
              <a:gd name="connsiteY21" fmla="*/ 428625 h 600075"/>
              <a:gd name="connsiteX22" fmla="*/ 933450 w 1832917"/>
              <a:gd name="connsiteY22" fmla="*/ 423862 h 600075"/>
              <a:gd name="connsiteX23" fmla="*/ 881062 w 1832917"/>
              <a:gd name="connsiteY23" fmla="*/ 419100 h 600075"/>
              <a:gd name="connsiteX24" fmla="*/ 371475 w 1832917"/>
              <a:gd name="connsiteY24" fmla="*/ 423862 h 600075"/>
              <a:gd name="connsiteX25" fmla="*/ 352425 w 1832917"/>
              <a:gd name="connsiteY25" fmla="*/ 428625 h 600075"/>
              <a:gd name="connsiteX26" fmla="*/ 309562 w 1832917"/>
              <a:gd name="connsiteY26" fmla="*/ 442912 h 600075"/>
              <a:gd name="connsiteX27" fmla="*/ 295275 w 1832917"/>
              <a:gd name="connsiteY27" fmla="*/ 447675 h 600075"/>
              <a:gd name="connsiteX28" fmla="*/ 252412 w 1832917"/>
              <a:gd name="connsiteY28" fmla="*/ 471487 h 600075"/>
              <a:gd name="connsiteX29" fmla="*/ 238125 w 1832917"/>
              <a:gd name="connsiteY29" fmla="*/ 481012 h 600075"/>
              <a:gd name="connsiteX30" fmla="*/ 219075 w 1832917"/>
              <a:gd name="connsiteY30" fmla="*/ 485775 h 600075"/>
              <a:gd name="connsiteX31" fmla="*/ 190500 w 1832917"/>
              <a:gd name="connsiteY31" fmla="*/ 504825 h 600075"/>
              <a:gd name="connsiteX32" fmla="*/ 176212 w 1832917"/>
              <a:gd name="connsiteY32" fmla="*/ 519112 h 600075"/>
              <a:gd name="connsiteX33" fmla="*/ 161925 w 1832917"/>
              <a:gd name="connsiteY33" fmla="*/ 523875 h 600075"/>
              <a:gd name="connsiteX34" fmla="*/ 147637 w 1832917"/>
              <a:gd name="connsiteY34" fmla="*/ 533400 h 600075"/>
              <a:gd name="connsiteX35" fmla="*/ 133350 w 1832917"/>
              <a:gd name="connsiteY35" fmla="*/ 538162 h 600075"/>
              <a:gd name="connsiteX36" fmla="*/ 100012 w 1832917"/>
              <a:gd name="connsiteY36" fmla="*/ 557212 h 600075"/>
              <a:gd name="connsiteX37" fmla="*/ 66675 w 1832917"/>
              <a:gd name="connsiteY37" fmla="*/ 566737 h 600075"/>
              <a:gd name="connsiteX38" fmla="*/ 52387 w 1832917"/>
              <a:gd name="connsiteY38" fmla="*/ 576262 h 600075"/>
              <a:gd name="connsiteX39" fmla="*/ 23812 w 1832917"/>
              <a:gd name="connsiteY39" fmla="*/ 585787 h 600075"/>
              <a:gd name="connsiteX40" fmla="*/ 0 w 1832917"/>
              <a:gd name="connsiteY40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32917" h="600075">
                <a:moveTo>
                  <a:pt x="1814512" y="0"/>
                </a:moveTo>
                <a:cubicBezTo>
                  <a:pt x="1832917" y="55207"/>
                  <a:pt x="1827954" y="34784"/>
                  <a:pt x="1814512" y="152400"/>
                </a:cubicBezTo>
                <a:cubicBezTo>
                  <a:pt x="1812908" y="166431"/>
                  <a:pt x="1794515" y="188588"/>
                  <a:pt x="1785937" y="200025"/>
                </a:cubicBezTo>
                <a:cubicBezTo>
                  <a:pt x="1777187" y="226277"/>
                  <a:pt x="1786779" y="204598"/>
                  <a:pt x="1762125" y="233362"/>
                </a:cubicBezTo>
                <a:cubicBezTo>
                  <a:pt x="1758400" y="237708"/>
                  <a:pt x="1755927" y="242992"/>
                  <a:pt x="1752600" y="247650"/>
                </a:cubicBezTo>
                <a:cubicBezTo>
                  <a:pt x="1747986" y="254109"/>
                  <a:pt x="1743478" y="260673"/>
                  <a:pt x="1738312" y="266700"/>
                </a:cubicBezTo>
                <a:cubicBezTo>
                  <a:pt x="1721951" y="285787"/>
                  <a:pt x="1725242" y="277904"/>
                  <a:pt x="1704975" y="295275"/>
                </a:cubicBezTo>
                <a:cubicBezTo>
                  <a:pt x="1699861" y="299658"/>
                  <a:pt x="1695861" y="305250"/>
                  <a:pt x="1690687" y="309562"/>
                </a:cubicBezTo>
                <a:cubicBezTo>
                  <a:pt x="1686290" y="313226"/>
                  <a:pt x="1680797" y="315423"/>
                  <a:pt x="1676400" y="319087"/>
                </a:cubicBezTo>
                <a:cubicBezTo>
                  <a:pt x="1652618" y="338906"/>
                  <a:pt x="1672932" y="329768"/>
                  <a:pt x="1647825" y="338137"/>
                </a:cubicBezTo>
                <a:cubicBezTo>
                  <a:pt x="1635877" y="347098"/>
                  <a:pt x="1611929" y="365611"/>
                  <a:pt x="1600200" y="371475"/>
                </a:cubicBezTo>
                <a:cubicBezTo>
                  <a:pt x="1591220" y="375965"/>
                  <a:pt x="1580765" y="376845"/>
                  <a:pt x="1571625" y="381000"/>
                </a:cubicBezTo>
                <a:cubicBezTo>
                  <a:pt x="1563198" y="384830"/>
                  <a:pt x="1556639" y="392500"/>
                  <a:pt x="1547812" y="395287"/>
                </a:cubicBezTo>
                <a:cubicBezTo>
                  <a:pt x="1526137" y="402132"/>
                  <a:pt x="1503379" y="404892"/>
                  <a:pt x="1481137" y="409575"/>
                </a:cubicBezTo>
                <a:cubicBezTo>
                  <a:pt x="1473216" y="411243"/>
                  <a:pt x="1465004" y="411777"/>
                  <a:pt x="1457325" y="414337"/>
                </a:cubicBezTo>
                <a:cubicBezTo>
                  <a:pt x="1452562" y="415925"/>
                  <a:pt x="1447738" y="417337"/>
                  <a:pt x="1443037" y="419100"/>
                </a:cubicBezTo>
                <a:cubicBezTo>
                  <a:pt x="1435033" y="422102"/>
                  <a:pt x="1427608" y="426948"/>
                  <a:pt x="1419225" y="428625"/>
                </a:cubicBezTo>
                <a:cubicBezTo>
                  <a:pt x="1403581" y="431754"/>
                  <a:pt x="1387457" y="431625"/>
                  <a:pt x="1371600" y="433387"/>
                </a:cubicBezTo>
                <a:cubicBezTo>
                  <a:pt x="1326842" y="438360"/>
                  <a:pt x="1330902" y="438622"/>
                  <a:pt x="1281112" y="447675"/>
                </a:cubicBezTo>
                <a:lnTo>
                  <a:pt x="1076325" y="442912"/>
                </a:lnTo>
                <a:cubicBezTo>
                  <a:pt x="1069786" y="442634"/>
                  <a:pt x="1063675" y="439521"/>
                  <a:pt x="1057275" y="438150"/>
                </a:cubicBezTo>
                <a:cubicBezTo>
                  <a:pt x="1041445" y="434758"/>
                  <a:pt x="1025733" y="430481"/>
                  <a:pt x="1009650" y="428625"/>
                </a:cubicBezTo>
                <a:cubicBezTo>
                  <a:pt x="984368" y="425708"/>
                  <a:pt x="958830" y="425742"/>
                  <a:pt x="933450" y="423862"/>
                </a:cubicBezTo>
                <a:cubicBezTo>
                  <a:pt x="915963" y="422567"/>
                  <a:pt x="898525" y="420687"/>
                  <a:pt x="881062" y="419100"/>
                </a:cubicBezTo>
                <a:lnTo>
                  <a:pt x="371475" y="423862"/>
                </a:lnTo>
                <a:cubicBezTo>
                  <a:pt x="364931" y="423980"/>
                  <a:pt x="358681" y="426700"/>
                  <a:pt x="352425" y="428625"/>
                </a:cubicBezTo>
                <a:cubicBezTo>
                  <a:pt x="338031" y="433054"/>
                  <a:pt x="323850" y="438149"/>
                  <a:pt x="309562" y="442912"/>
                </a:cubicBezTo>
                <a:cubicBezTo>
                  <a:pt x="304800" y="444499"/>
                  <a:pt x="299452" y="444890"/>
                  <a:pt x="295275" y="447675"/>
                </a:cubicBezTo>
                <a:cubicBezTo>
                  <a:pt x="262523" y="469510"/>
                  <a:pt x="277560" y="463105"/>
                  <a:pt x="252412" y="471487"/>
                </a:cubicBezTo>
                <a:cubicBezTo>
                  <a:pt x="247650" y="474662"/>
                  <a:pt x="243386" y="478757"/>
                  <a:pt x="238125" y="481012"/>
                </a:cubicBezTo>
                <a:cubicBezTo>
                  <a:pt x="232109" y="483590"/>
                  <a:pt x="224758" y="482528"/>
                  <a:pt x="219075" y="485775"/>
                </a:cubicBezTo>
                <a:cubicBezTo>
                  <a:pt x="169126" y="514317"/>
                  <a:pt x="235110" y="489953"/>
                  <a:pt x="190500" y="504825"/>
                </a:cubicBezTo>
                <a:cubicBezTo>
                  <a:pt x="185737" y="509587"/>
                  <a:pt x="181816" y="515376"/>
                  <a:pt x="176212" y="519112"/>
                </a:cubicBezTo>
                <a:cubicBezTo>
                  <a:pt x="172035" y="521897"/>
                  <a:pt x="166415" y="521630"/>
                  <a:pt x="161925" y="523875"/>
                </a:cubicBezTo>
                <a:cubicBezTo>
                  <a:pt x="156805" y="526435"/>
                  <a:pt x="152757" y="530840"/>
                  <a:pt x="147637" y="533400"/>
                </a:cubicBezTo>
                <a:cubicBezTo>
                  <a:pt x="143147" y="535645"/>
                  <a:pt x="137964" y="536185"/>
                  <a:pt x="133350" y="538162"/>
                </a:cubicBezTo>
                <a:cubicBezTo>
                  <a:pt x="74933" y="563197"/>
                  <a:pt x="147819" y="533308"/>
                  <a:pt x="100012" y="557212"/>
                </a:cubicBezTo>
                <a:cubicBezTo>
                  <a:pt x="93175" y="560631"/>
                  <a:pt x="72785" y="565210"/>
                  <a:pt x="66675" y="566737"/>
                </a:cubicBezTo>
                <a:cubicBezTo>
                  <a:pt x="61912" y="569912"/>
                  <a:pt x="57618" y="573937"/>
                  <a:pt x="52387" y="576262"/>
                </a:cubicBezTo>
                <a:cubicBezTo>
                  <a:pt x="43212" y="580340"/>
                  <a:pt x="23812" y="585787"/>
                  <a:pt x="23812" y="585787"/>
                </a:cubicBezTo>
                <a:cubicBezTo>
                  <a:pt x="6571" y="597281"/>
                  <a:pt x="14644" y="592752"/>
                  <a:pt x="0" y="6000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7744428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권한이 없는 계정이 만들 때 </a:t>
            </a:r>
            <a:r>
              <a:rPr lang="en-US" altLang="ko-KR" sz="1600" dirty="0" err="1" smtClean="0"/>
              <a:t>sudo</a:t>
            </a:r>
            <a:r>
              <a:rPr lang="ko-KR" altLang="en-US" sz="1600" dirty="0" smtClean="0"/>
              <a:t>를 사용하여 관리자 권한을 가지고 </a:t>
            </a:r>
            <a:r>
              <a:rPr lang="ko-KR" altLang="en-US" sz="1600" dirty="0" err="1" smtClean="0"/>
              <a:t>디렉토리를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생성한다</a:t>
            </a:r>
            <a:r>
              <a:rPr lang="en-US" altLang="ko-KR" sz="1600" dirty="0" smtClean="0"/>
              <a:t>. ( </a:t>
            </a:r>
            <a:r>
              <a:rPr lang="en-US" altLang="ko-KR" sz="1600" b="1" dirty="0" err="1" smtClean="0"/>
              <a:t>sudo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 … 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생성할디렉토리명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 /home/</a:t>
            </a:r>
            <a:r>
              <a:rPr lang="en-US" altLang="ko-KR" sz="1600" dirty="0" err="1" smtClean="0"/>
              <a:t>ubuntu</a:t>
            </a:r>
            <a:r>
              <a:rPr lang="en-US" altLang="ko-KR" sz="1600" dirty="0" smtClean="0"/>
              <a:t>/</a:t>
            </a:r>
            <a:r>
              <a:rPr lang="en-US" altLang="ko-KR" sz="1600" b="1" dirty="0" smtClean="0"/>
              <a:t>test</a:t>
            </a:r>
            <a:r>
              <a:rPr lang="en-US" altLang="ko-KR" sz="1600" dirty="0" smtClean="0"/>
              <a:t>  &lt;- home/</a:t>
            </a:r>
            <a:r>
              <a:rPr lang="en-US" altLang="ko-KR" sz="1600" dirty="0" err="1" smtClean="0"/>
              <a:t>ubuntu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디렉토리가</a:t>
            </a:r>
            <a:r>
              <a:rPr lang="ko-KR" altLang="en-US" sz="1600" dirty="0" smtClean="0"/>
              <a:t> 존재하므로 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 /home/test/</a:t>
            </a:r>
            <a:r>
              <a:rPr lang="en-US" altLang="ko-KR" sz="1600" b="1" dirty="0" smtClean="0"/>
              <a:t>temp</a:t>
            </a:r>
            <a:r>
              <a:rPr lang="en-US" altLang="ko-KR" sz="1600" dirty="0" smtClean="0"/>
              <a:t>  &lt;- home/test</a:t>
            </a:r>
            <a:r>
              <a:rPr lang="ko-KR" altLang="en-US" sz="1600" dirty="0" err="1" smtClean="0"/>
              <a:t>디렉토리가</a:t>
            </a:r>
            <a:r>
              <a:rPr lang="ko-KR" altLang="en-US" sz="1600" dirty="0" smtClean="0"/>
              <a:t> 존재하지 않으므로 생성불가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00306"/>
            <a:ext cx="607219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071942"/>
            <a:ext cx="600079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7158" y="3714752"/>
            <a:ext cx="3952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상위 </a:t>
            </a:r>
            <a:r>
              <a:rPr lang="ko-KR" altLang="en-US" sz="1600" dirty="0" err="1" smtClean="0"/>
              <a:t>디렉토리가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존재하지 않으면 </a:t>
            </a:r>
            <a:r>
              <a:rPr lang="en-US" altLang="ko-KR" sz="1600" dirty="0" smtClean="0"/>
              <a:t>error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5572164" cy="131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357166"/>
            <a:ext cx="4251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ls</a:t>
            </a:r>
            <a:r>
              <a:rPr lang="en-US" altLang="ko-KR" sz="1600" dirty="0" smtClean="0"/>
              <a:t> –la </a:t>
            </a:r>
            <a:r>
              <a:rPr lang="ko-KR" altLang="en-US" sz="1600" dirty="0" smtClean="0"/>
              <a:t>또는 </a:t>
            </a:r>
            <a:r>
              <a:rPr lang="en-US" altLang="ko-KR" sz="1600" dirty="0" err="1" smtClean="0"/>
              <a:t>ls</a:t>
            </a:r>
            <a:r>
              <a:rPr lang="en-US" altLang="ko-KR" sz="1600" dirty="0" smtClean="0"/>
              <a:t> –al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디렉토리내</a:t>
            </a:r>
            <a:r>
              <a:rPr lang="ko-KR" altLang="en-US" sz="1600" dirty="0" smtClean="0"/>
              <a:t> 정보를 검색</a:t>
            </a:r>
            <a:endParaRPr lang="ko-KR" altLang="en-US" sz="1600" dirty="0"/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607191" y="1393017"/>
            <a:ext cx="135732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750861" y="1392223"/>
            <a:ext cx="135732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1892281" y="1392223"/>
            <a:ext cx="135732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2249471" y="1392223"/>
            <a:ext cx="135732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321041" y="1392223"/>
            <a:ext cx="135732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5287964" y="1392223"/>
            <a:ext cx="135732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-149255" y="1392223"/>
            <a:ext cx="135732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5400000" flipH="1" flipV="1">
            <a:off x="-285784" y="2714620"/>
            <a:ext cx="135732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3429000"/>
            <a:ext cx="164500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디렉토리인지</a:t>
            </a:r>
            <a:r>
              <a:rPr lang="ko-KR" altLang="en-US" sz="1100" dirty="0" smtClean="0"/>
              <a:t> 파일인지</a:t>
            </a:r>
            <a:endParaRPr lang="en-US" altLang="ko-KR" sz="1100" dirty="0" smtClean="0"/>
          </a:p>
          <a:p>
            <a:r>
              <a:rPr lang="en-US" altLang="ko-KR" sz="1100" dirty="0" smtClean="0"/>
              <a:t>D -  </a:t>
            </a:r>
            <a:r>
              <a:rPr lang="ko-KR" altLang="en-US" sz="1100" dirty="0" err="1" smtClean="0"/>
              <a:t>디렉토리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파일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V="1">
            <a:off x="750067" y="2107397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1472" y="2185894"/>
            <a:ext cx="128592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접근권한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r – read</a:t>
            </a:r>
            <a:r>
              <a:rPr lang="ko-KR" altLang="en-US" sz="1100" dirty="0" smtClean="0"/>
              <a:t>         </a:t>
            </a:r>
            <a:r>
              <a:rPr lang="en-US" altLang="ko-KR" sz="1100" dirty="0" smtClean="0"/>
              <a:t>4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w – write        2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x – execute     1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-  </a:t>
            </a:r>
            <a:r>
              <a:rPr lang="ko-KR" altLang="en-US" sz="1100" dirty="0" smtClean="0"/>
              <a:t>권한 없음  </a:t>
            </a:r>
            <a:r>
              <a:rPr lang="en-US" altLang="ko-KR" sz="1100" dirty="0" smtClean="0"/>
              <a:t>0</a:t>
            </a:r>
            <a:endParaRPr lang="ko-KR" altLang="en-US" sz="1100" dirty="0"/>
          </a:p>
        </p:txBody>
      </p:sp>
      <p:cxnSp>
        <p:nvCxnSpPr>
          <p:cNvPr id="26" name="직선 화살표 연결선 25"/>
          <p:cNvCxnSpPr/>
          <p:nvPr/>
        </p:nvCxnSpPr>
        <p:spPr>
          <a:xfrm rot="16200000" flipV="1">
            <a:off x="1607323" y="3178967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85918" y="3429000"/>
            <a:ext cx="13356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8</a:t>
            </a:r>
            <a:r>
              <a:rPr lang="ko-KR" altLang="en-US" sz="1100" dirty="0" smtClean="0"/>
              <a:t>진수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 smtClean="0"/>
              <a:t> 000  -  </a:t>
            </a:r>
            <a:r>
              <a:rPr lang="ko-KR" altLang="en-US" sz="1100" dirty="0" err="1" smtClean="0"/>
              <a:t>권한없음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001  -  </a:t>
            </a:r>
            <a:r>
              <a:rPr lang="ko-KR" altLang="en-US" sz="1100" dirty="0" smtClean="0"/>
              <a:t>실행권한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010  -  </a:t>
            </a:r>
            <a:r>
              <a:rPr lang="ko-KR" altLang="en-US" sz="1100" dirty="0" smtClean="0"/>
              <a:t>쓰기권한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100  -  </a:t>
            </a:r>
            <a:r>
              <a:rPr lang="ko-KR" altLang="en-US" sz="1100" dirty="0" smtClean="0"/>
              <a:t>읽기권한</a:t>
            </a:r>
            <a:endParaRPr lang="ko-KR" altLang="en-US" sz="1100" dirty="0"/>
          </a:p>
        </p:txBody>
      </p:sp>
      <p:cxnSp>
        <p:nvCxnSpPr>
          <p:cNvPr id="29" name="직선 화살표 연결선 28"/>
          <p:cNvCxnSpPr/>
          <p:nvPr/>
        </p:nvCxnSpPr>
        <p:spPr>
          <a:xfrm rot="10800000">
            <a:off x="1357290" y="2000240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28794" y="2428868"/>
            <a:ext cx="17940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하드링크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ko-KR" altLang="en-US" sz="1100" dirty="0" smtClean="0"/>
              <a:t>이 파일이 </a:t>
            </a:r>
            <a:r>
              <a:rPr lang="en-US" altLang="ko-KR" sz="1100" dirty="0" smtClean="0"/>
              <a:t>HDD</a:t>
            </a:r>
            <a:r>
              <a:rPr lang="ko-KR" altLang="en-US" sz="1100" dirty="0" smtClean="0"/>
              <a:t>에</a:t>
            </a:r>
            <a:endParaRPr lang="en-US" altLang="ko-KR" sz="1100" dirty="0" smtClean="0"/>
          </a:p>
          <a:p>
            <a:r>
              <a:rPr lang="ko-KR" altLang="en-US" sz="1100" dirty="0" smtClean="0"/>
              <a:t>링크가 몇 개 걸려있는 지</a:t>
            </a:r>
            <a:endParaRPr lang="ko-KR" altLang="en-US" sz="1100" dirty="0"/>
          </a:p>
        </p:txBody>
      </p:sp>
      <p:cxnSp>
        <p:nvCxnSpPr>
          <p:cNvPr id="33" name="직선 화살표 연결선 32"/>
          <p:cNvCxnSpPr/>
          <p:nvPr/>
        </p:nvCxnSpPr>
        <p:spPr>
          <a:xfrm rot="16200000" flipV="1">
            <a:off x="1785918" y="2000240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57356" y="214311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소유자</a:t>
            </a:r>
            <a:endParaRPr lang="ko-KR" altLang="en-US" sz="1100" dirty="0"/>
          </a:p>
        </p:txBody>
      </p:sp>
      <p:cxnSp>
        <p:nvCxnSpPr>
          <p:cNvPr id="37" name="직선 화살표 연결선 36"/>
          <p:cNvCxnSpPr/>
          <p:nvPr/>
        </p:nvCxnSpPr>
        <p:spPr>
          <a:xfrm rot="16200000" flipV="1">
            <a:off x="2428860" y="207167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28860" y="214311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소유자 그룹</a:t>
            </a:r>
            <a:endParaRPr lang="ko-KR" altLang="en-US" sz="1100" dirty="0"/>
          </a:p>
        </p:txBody>
      </p:sp>
      <p:cxnSp>
        <p:nvCxnSpPr>
          <p:cNvPr id="41" name="직선 화살표 연결선 40"/>
          <p:cNvCxnSpPr/>
          <p:nvPr/>
        </p:nvCxnSpPr>
        <p:spPr>
          <a:xfrm rot="10800000">
            <a:off x="2857488" y="1857364"/>
            <a:ext cx="114300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3757" y="252444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파일크기</a:t>
            </a:r>
            <a:endParaRPr lang="ko-KR" altLang="en-US" sz="1100" dirty="0"/>
          </a:p>
        </p:txBody>
      </p:sp>
      <p:cxnSp>
        <p:nvCxnSpPr>
          <p:cNvPr id="44" name="직선 화살표 연결선 43"/>
          <p:cNvCxnSpPr/>
          <p:nvPr/>
        </p:nvCxnSpPr>
        <p:spPr>
          <a:xfrm rot="10800000">
            <a:off x="3714744" y="1928802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57686" y="2357430"/>
            <a:ext cx="21675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파일을 마지막으로 변경한 시간</a:t>
            </a:r>
            <a:endParaRPr lang="ko-KR" altLang="en-US" sz="1100" dirty="0"/>
          </a:p>
        </p:txBody>
      </p:sp>
      <p:cxnSp>
        <p:nvCxnSpPr>
          <p:cNvPr id="46" name="직선 화살표 연결선 45"/>
          <p:cNvCxnSpPr/>
          <p:nvPr/>
        </p:nvCxnSpPr>
        <p:spPr>
          <a:xfrm rot="10800000">
            <a:off x="5572132" y="1428736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72198" y="1857364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파일명 또는 </a:t>
            </a:r>
            <a:r>
              <a:rPr lang="ko-KR" altLang="en-US" sz="1100" dirty="0" err="1" smtClean="0"/>
              <a:t>디렉토리명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142844" y="4786322"/>
            <a:ext cx="666111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파일생성 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관리자 권한으로 실행되는 명령 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생성되는 파일은 크기가 </a:t>
            </a:r>
            <a:r>
              <a:rPr lang="en-US" altLang="ko-KR" sz="1600" dirty="0" smtClean="0"/>
              <a:t>( 0Kbyte)</a:t>
            </a:r>
            <a:r>
              <a:rPr lang="ko-KR" altLang="en-US" sz="1600" dirty="0" smtClean="0"/>
              <a:t>로 비어있는 </a:t>
            </a:r>
            <a:r>
              <a:rPr lang="en-US" altLang="ko-KR" sz="1600" dirty="0" smtClean="0"/>
              <a:t>text</a:t>
            </a:r>
            <a:r>
              <a:rPr lang="ko-KR" altLang="en-US" sz="1600" dirty="0" smtClean="0"/>
              <a:t>파일이 생성된다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touch </a:t>
            </a:r>
            <a:r>
              <a:rPr lang="ko-KR" altLang="en-US" sz="1600" dirty="0" smtClean="0"/>
              <a:t>경로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파일명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243008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파일 내용 확인</a:t>
            </a:r>
            <a:r>
              <a:rPr lang="en-US" altLang="ko-KR" b="1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cat </a:t>
            </a:r>
            <a:r>
              <a:rPr lang="ko-KR" altLang="en-US" sz="1600" dirty="0" smtClean="0"/>
              <a:t>경로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파일명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삭제 </a:t>
            </a:r>
            <a:r>
              <a:rPr lang="en-US" altLang="ko-KR" sz="1600" b="1" dirty="0" smtClean="0"/>
              <a:t>( </a:t>
            </a:r>
            <a:r>
              <a:rPr lang="ko-KR" altLang="en-US" sz="1600" b="1" dirty="0" smtClean="0"/>
              <a:t>파일 또는 </a:t>
            </a:r>
            <a:r>
              <a:rPr lang="ko-KR" altLang="en-US" sz="1600" b="1" dirty="0" err="1" smtClean="0"/>
              <a:t>디렉토리를</a:t>
            </a:r>
            <a:r>
              <a:rPr lang="ko-KR" altLang="en-US" sz="1600" b="1" dirty="0" smtClean="0"/>
              <a:t> 삭제 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파일 삭제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파일 하나 또는 </a:t>
            </a:r>
            <a:r>
              <a:rPr lang="en-US" altLang="ko-KR" sz="1600" dirty="0" smtClean="0"/>
              <a:t>*(wildcard)</a:t>
            </a:r>
            <a:r>
              <a:rPr lang="ko-KR" altLang="en-US" sz="1600" dirty="0" smtClean="0"/>
              <a:t>을 사용하여 해당 파일을 모두 삭제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rm</a:t>
            </a:r>
            <a:r>
              <a:rPr lang="en-US" altLang="ko-KR" sz="1600" dirty="0" smtClean="0"/>
              <a:t> –r </a:t>
            </a:r>
            <a:r>
              <a:rPr lang="ko-KR" altLang="en-US" sz="1600" dirty="0" err="1" smtClean="0"/>
              <a:t>삭제할대상파일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디렉토리삭제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rm</a:t>
            </a:r>
            <a:r>
              <a:rPr lang="en-US" altLang="ko-KR" sz="1600" dirty="0" smtClean="0"/>
              <a:t> –r </a:t>
            </a:r>
            <a:r>
              <a:rPr lang="ko-KR" altLang="en-US" sz="1600" dirty="0" err="1" smtClean="0"/>
              <a:t>삭제할디렉토리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428728" y="3286124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43042" y="3357562"/>
            <a:ext cx="72811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-r </a:t>
            </a:r>
            <a:r>
              <a:rPr lang="ko-KR" altLang="en-US" sz="1400" dirty="0" smtClean="0"/>
              <a:t>옵션을 사용하지 않으면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안에 파일이 </a:t>
            </a:r>
            <a:r>
              <a:rPr lang="ko-KR" altLang="en-US" sz="1400" dirty="0" err="1" smtClean="0"/>
              <a:t>존재하다면</a:t>
            </a:r>
            <a:r>
              <a:rPr lang="ko-KR" altLang="en-US" sz="1400" dirty="0" smtClean="0"/>
              <a:t> 삭제되지 않는다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ubuntu</a:t>
            </a:r>
            <a:r>
              <a:rPr lang="ko-KR" altLang="en-US" sz="1400" dirty="0" smtClean="0"/>
              <a:t>는 삭제할 디렉토리내에서 삭제명령을 수행하면 해당 </a:t>
            </a:r>
            <a:r>
              <a:rPr lang="ko-KR" altLang="en-US" sz="1400" dirty="0" err="1" smtClean="0"/>
              <a:t>디렉토리를</a:t>
            </a:r>
            <a:r>
              <a:rPr lang="ko-KR" altLang="en-US" sz="1400" dirty="0" smtClean="0"/>
              <a:t> 빠져 나왔을 때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삭제가 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4733520"/>
            <a:ext cx="4209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복사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파일 또는 </a:t>
            </a:r>
            <a:r>
              <a:rPr lang="ko-KR" altLang="en-US" sz="1600" b="1" dirty="0" err="1" smtClean="0"/>
              <a:t>디렉토리를</a:t>
            </a:r>
            <a:r>
              <a:rPr lang="ko-KR" altLang="en-US" sz="1600" b="1" dirty="0" smtClean="0"/>
              <a:t> 복사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cp –r </a:t>
            </a:r>
            <a:r>
              <a:rPr lang="ko-KR" altLang="en-US" sz="1600" dirty="0" smtClean="0"/>
              <a:t>원본파일명  </a:t>
            </a:r>
            <a:r>
              <a:rPr lang="ko-KR" altLang="en-US" sz="1600" dirty="0" err="1" smtClean="0"/>
              <a:t>복사될디렉토리명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643042" y="5500702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6200000" flipV="1">
            <a:off x="1857356" y="5572140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3042" y="571501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디렉토리명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1142976" y="585789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42976" y="6121619"/>
            <a:ext cx="5025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원본디렉토리안에</a:t>
            </a:r>
            <a:r>
              <a:rPr lang="ko-KR" altLang="en-US" sz="1400" dirty="0" smtClean="0"/>
              <a:t> 파일이나 </a:t>
            </a:r>
            <a:r>
              <a:rPr lang="ko-KR" altLang="en-US" sz="1400" dirty="0" err="1" smtClean="0"/>
              <a:t>디렉토리가</a:t>
            </a:r>
            <a:r>
              <a:rPr lang="ko-KR" altLang="en-US" sz="1400" dirty="0" smtClean="0"/>
              <a:t> 존재해도 모두 복사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-r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옵션을 사용하지 않으면 복사되지 않는다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3857620" y="1643050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86248" y="1428736"/>
            <a:ext cx="61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*.java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7523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사용자 홈 </a:t>
            </a:r>
            <a:r>
              <a:rPr lang="ko-KR" altLang="en-US" sz="1600" dirty="0" err="1" smtClean="0"/>
              <a:t>디렉토리</a:t>
            </a:r>
            <a:r>
              <a:rPr lang="ko-KR" altLang="en-US" sz="1600" dirty="0" smtClean="0"/>
              <a:t> 하위에 </a:t>
            </a:r>
            <a:r>
              <a:rPr lang="en-US" altLang="ko-KR" sz="1600" dirty="0" smtClean="0"/>
              <a:t>“day1212/sub” </a:t>
            </a:r>
            <a:r>
              <a:rPr lang="ko-KR" altLang="en-US" sz="1600" dirty="0" smtClean="0"/>
              <a:t>라는 이름의 디렉토리를 생성하고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홈 </a:t>
            </a:r>
            <a:r>
              <a:rPr lang="ko-KR" altLang="en-US" sz="1600" dirty="0" err="1" smtClean="0"/>
              <a:t>디렉토리안에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이니셜</a:t>
            </a:r>
            <a:r>
              <a:rPr lang="en-US" altLang="ko-KR" sz="1600" dirty="0" smtClean="0"/>
              <a:t>2023.txt”</a:t>
            </a:r>
            <a:r>
              <a:rPr lang="ko-KR" altLang="en-US" sz="1600" dirty="0" smtClean="0"/>
              <a:t>파일을 생성한 후</a:t>
            </a:r>
            <a:r>
              <a:rPr lang="en-US" altLang="ko-KR" sz="1600" dirty="0" smtClean="0"/>
              <a:t>, sub</a:t>
            </a:r>
            <a:r>
              <a:rPr lang="ko-KR" altLang="en-US" sz="1600" dirty="0" err="1" smtClean="0"/>
              <a:t>디렉토리하위로</a:t>
            </a:r>
            <a:r>
              <a:rPr lang="ko-KR" altLang="en-US" sz="1600" dirty="0" smtClean="0"/>
              <a:t> 복사한다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sub</a:t>
            </a:r>
            <a:r>
              <a:rPr lang="ko-KR" altLang="en-US" sz="1600" dirty="0" err="1" smtClean="0"/>
              <a:t>디렉토리로</a:t>
            </a:r>
            <a:r>
              <a:rPr lang="ko-KR" altLang="en-US" sz="1600" dirty="0" smtClean="0"/>
              <a:t> 이동하여 해당 </a:t>
            </a:r>
            <a:r>
              <a:rPr lang="ko-KR" altLang="en-US" sz="1600" dirty="0" err="1" smtClean="0"/>
              <a:t>디렉토리안의</a:t>
            </a:r>
            <a:r>
              <a:rPr lang="ko-KR" altLang="en-US" sz="1600" dirty="0" smtClean="0"/>
              <a:t> 내용을 페이지단위로 볼 수 있게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ls</a:t>
            </a:r>
            <a:r>
              <a:rPr lang="ko-KR" altLang="en-US" sz="1600" dirty="0" smtClean="0"/>
              <a:t>를 실행해보세요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6072198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3500438"/>
            <a:ext cx="3741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이동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디렉토리</a:t>
            </a:r>
            <a:r>
              <a:rPr lang="ko-KR" altLang="en-US" sz="1600" dirty="0" smtClean="0"/>
              <a:t> 이동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mv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원본파일명  </a:t>
            </a:r>
            <a:r>
              <a:rPr lang="ko-KR" altLang="en-US" sz="1600" dirty="0" err="1" smtClean="0"/>
              <a:t>이동할디렉토리</a:t>
            </a:r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4572008"/>
            <a:ext cx="8172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*vi editor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( vim</a:t>
            </a:r>
            <a:r>
              <a:rPr lang="ko-KR" altLang="en-US" sz="1600" dirty="0" smtClean="0"/>
              <a:t>도 명령어는 같다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파일의 내용을 편집할 때 사용</a:t>
            </a:r>
            <a:r>
              <a:rPr lang="en-US" altLang="ko-KR" sz="1600" dirty="0" smtClean="0"/>
              <a:t>.(text, XML </a:t>
            </a:r>
            <a:r>
              <a:rPr lang="ko-KR" altLang="en-US" sz="1600" dirty="0" smtClean="0"/>
              <a:t>문자열로 이루어진 파일을 편집할 수 있다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읽기모드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편집모드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명령모드 </a:t>
            </a:r>
            <a:r>
              <a:rPr lang="ko-KR" altLang="en-US" sz="1600" dirty="0" err="1" smtClean="0"/>
              <a:t>로</a:t>
            </a:r>
            <a:r>
              <a:rPr lang="ko-KR" altLang="en-US" sz="1600" dirty="0" smtClean="0"/>
              <a:t> 이루어져있고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작업간의 이동이 가능하다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572140"/>
            <a:ext cx="1681149" cy="113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화살표 연결선 9"/>
          <p:cNvCxnSpPr/>
          <p:nvPr/>
        </p:nvCxnSpPr>
        <p:spPr>
          <a:xfrm rot="5400000">
            <a:off x="750067" y="546498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85720" y="6572272"/>
            <a:ext cx="71438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H="1">
            <a:off x="2143108" y="5286388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5500702"/>
            <a:ext cx="1571636" cy="1250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2285984" y="6624658"/>
            <a:ext cx="71438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214678" y="5286388"/>
            <a:ext cx="114300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5429264"/>
            <a:ext cx="1571635" cy="127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4357686" y="6572272"/>
            <a:ext cx="71438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20827"/>
            <a:ext cx="5279009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사용법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sudo</a:t>
            </a:r>
            <a:r>
              <a:rPr lang="en-US" altLang="ko-KR" sz="1400" dirty="0" smtClean="0"/>
              <a:t> vi  </a:t>
            </a:r>
            <a:r>
              <a:rPr lang="ko-KR" altLang="en-US" sz="1400" dirty="0" smtClean="0"/>
              <a:t>경로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파일명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b="1" dirty="0" smtClean="0"/>
              <a:t>읽기모드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최초 실행 상태 또는 편집모드에서 </a:t>
            </a:r>
            <a:r>
              <a:rPr lang="en-US" altLang="ko-KR" sz="1400" dirty="0" smtClean="0"/>
              <a:t>esc</a:t>
            </a:r>
            <a:r>
              <a:rPr lang="ko-KR" altLang="en-US" sz="1400" dirty="0" smtClean="0"/>
              <a:t>를 누른 상태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</a:t>
            </a:r>
            <a:r>
              <a:rPr lang="ko-KR" altLang="en-US" sz="1400" dirty="0" smtClean="0"/>
              <a:t>방향키로 커서를 이동할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</a:t>
            </a:r>
            <a:r>
              <a:rPr lang="ko-KR" altLang="en-US" sz="1400" dirty="0" smtClean="0"/>
              <a:t>방향키가 없는 키보드는 </a:t>
            </a:r>
            <a:r>
              <a:rPr lang="en-US" altLang="ko-KR" sz="1400" dirty="0" err="1" smtClean="0"/>
              <a:t>h,j,k,l</a:t>
            </a:r>
            <a:r>
              <a:rPr lang="ko-KR" altLang="en-US" sz="1400" dirty="0" smtClean="0"/>
              <a:t>로 이동가능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h :</a:t>
            </a:r>
            <a:r>
              <a:rPr lang="ko-KR" altLang="en-US" sz="1400" dirty="0" smtClean="0"/>
              <a:t>왼쪽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j : </a:t>
            </a:r>
            <a:r>
              <a:rPr lang="ko-KR" altLang="en-US" sz="1400" dirty="0" err="1" smtClean="0"/>
              <a:t>아랫쪽</a:t>
            </a:r>
            <a:r>
              <a:rPr lang="en-US" altLang="ko-KR" sz="1400" dirty="0" smtClean="0"/>
              <a:t>, k : </a:t>
            </a:r>
            <a:r>
              <a:rPr lang="ko-KR" altLang="en-US" sz="1400" dirty="0" smtClean="0"/>
              <a:t>위쪽</a:t>
            </a:r>
            <a:r>
              <a:rPr lang="en-US" altLang="ko-KR" sz="1400" dirty="0" smtClean="0"/>
              <a:t>, l : </a:t>
            </a:r>
            <a:r>
              <a:rPr lang="ko-KR" altLang="en-US" sz="1400" dirty="0" smtClean="0"/>
              <a:t>오른쪽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w : </a:t>
            </a:r>
            <a:r>
              <a:rPr lang="ko-KR" altLang="en-US" sz="1400" dirty="0" smtClean="0"/>
              <a:t>다음 단어의 첫 글자로 이동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b : </a:t>
            </a:r>
            <a:r>
              <a:rPr lang="ko-KR" altLang="en-US" sz="1400" dirty="0" smtClean="0"/>
              <a:t>이전 단어의 첫 글자로 이동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G : </a:t>
            </a:r>
            <a:r>
              <a:rPr lang="ko-KR" altLang="en-US" sz="1400" dirty="0" smtClean="0"/>
              <a:t>커서를 가장 마지막 줄로 이동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          </a:t>
            </a:r>
            <a:endParaRPr lang="en-US" altLang="ko-KR" sz="1400" dirty="0"/>
          </a:p>
          <a:p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편집모드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, a, o, O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:  </a:t>
            </a:r>
            <a:r>
              <a:rPr lang="ko-KR" altLang="en-US" sz="1400" dirty="0" smtClean="0"/>
              <a:t>커서 앞에서 문자를 입력할 때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a : </a:t>
            </a:r>
            <a:r>
              <a:rPr lang="ko-KR" altLang="en-US" sz="1400" dirty="0" smtClean="0"/>
              <a:t>커서 뒤에 문자를 입력할 때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o :  </a:t>
            </a:r>
            <a:r>
              <a:rPr lang="ko-KR" altLang="en-US" sz="1400" dirty="0" smtClean="0"/>
              <a:t>현재 라인 아랫줄에 공백을 만들고 </a:t>
            </a:r>
            <a:r>
              <a:rPr lang="en-US" altLang="ko-KR" sz="1400" dirty="0"/>
              <a:t>입</a:t>
            </a:r>
            <a:r>
              <a:rPr lang="ko-KR" altLang="en-US" sz="1400" dirty="0" err="1" smtClean="0"/>
              <a:t>력할</a:t>
            </a:r>
            <a:r>
              <a:rPr lang="ko-KR" altLang="en-US" sz="1400" dirty="0" smtClean="0"/>
              <a:t> 때</a:t>
            </a:r>
          </a:p>
          <a:p>
            <a:r>
              <a:rPr lang="en-US" altLang="ko-KR" sz="1400" dirty="0" smtClean="0"/>
              <a:t>            O : </a:t>
            </a:r>
            <a:r>
              <a:rPr lang="ko-KR" altLang="en-US" sz="1400" dirty="0" smtClean="0"/>
              <a:t>현재 라인 윗줄에 공백을 만들고 입력할 때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</a:t>
            </a:r>
            <a:r>
              <a:rPr lang="ko-KR" altLang="en-US" sz="1400" b="1" dirty="0" smtClean="0"/>
              <a:t>명령모드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esc</a:t>
            </a:r>
            <a:r>
              <a:rPr lang="ko-KR" altLang="en-US" sz="1400" dirty="0" smtClean="0"/>
              <a:t>키를 누르고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을 누르면 명령모드로 전환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:q  </a:t>
            </a:r>
            <a:r>
              <a:rPr lang="ko-KR" altLang="en-US" sz="1400" dirty="0" smtClean="0"/>
              <a:t>종료 </a:t>
            </a:r>
            <a:r>
              <a:rPr lang="en-US" altLang="ko-KR" sz="1400" dirty="0" smtClean="0"/>
              <a:t>-  </a:t>
            </a:r>
            <a:r>
              <a:rPr lang="ko-KR" altLang="en-US" sz="1400" dirty="0" smtClean="0"/>
              <a:t>파일에 문제가 있다면 빠져나가지 못한다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:q!  </a:t>
            </a:r>
            <a:r>
              <a:rPr lang="ko-KR" altLang="en-US" sz="1400" dirty="0" smtClean="0"/>
              <a:t>강제종료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파일에 문제가 있더라도 빠져나간다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:w 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:</a:t>
            </a:r>
            <a:r>
              <a:rPr lang="en-US" altLang="ko-KR" sz="1400" dirty="0" err="1" smtClean="0"/>
              <a:t>wq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저장 후 종료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:</a:t>
            </a:r>
            <a:r>
              <a:rPr lang="en-US" altLang="ko-KR" sz="1400" dirty="0" err="1" smtClean="0"/>
              <a:t>wq</a:t>
            </a:r>
            <a:r>
              <a:rPr lang="en-US" altLang="ko-KR" sz="1400" dirty="0" smtClean="0"/>
              <a:t>! </a:t>
            </a:r>
            <a:r>
              <a:rPr lang="ko-KR" altLang="en-US" sz="1400" dirty="0" smtClean="0"/>
              <a:t>저장 후 강제 종료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작업 취소 </a:t>
            </a:r>
            <a:r>
              <a:rPr lang="en-US" altLang="ko-KR" sz="1400" dirty="0" smtClean="0"/>
              <a:t>: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u : </a:t>
            </a:r>
            <a:r>
              <a:rPr lang="ko-KR" altLang="en-US" sz="1400" dirty="0" smtClean="0"/>
              <a:t>작업취소</a:t>
            </a:r>
            <a:r>
              <a:rPr lang="en-US" altLang="ko-KR" sz="1400" dirty="0" smtClean="0"/>
              <a:t>(undo)</a:t>
            </a:r>
          </a:p>
          <a:p>
            <a:r>
              <a:rPr lang="en-US" altLang="ko-KR" sz="1400" dirty="0" smtClean="0"/>
              <a:t>               ctrl + r : undo</a:t>
            </a:r>
            <a:r>
              <a:rPr lang="ko-KR" altLang="en-US" sz="1400" dirty="0" smtClean="0"/>
              <a:t>를 다시 돌림 </a:t>
            </a:r>
            <a:r>
              <a:rPr lang="en-US" altLang="ko-KR" sz="1400" dirty="0" smtClean="0"/>
              <a:t>( Redo )</a:t>
            </a:r>
          </a:p>
          <a:p>
            <a:endParaRPr lang="ko-KR" altLang="en-US" sz="1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571480"/>
            <a:ext cx="1681149" cy="113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1928802"/>
            <a:ext cx="1785950" cy="1351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직선 화살표 연결선 7"/>
          <p:cNvCxnSpPr/>
          <p:nvPr/>
        </p:nvCxnSpPr>
        <p:spPr>
          <a:xfrm>
            <a:off x="5357818" y="164305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357818" y="3143248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69" y="3714752"/>
            <a:ext cx="1803425" cy="144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직선 화살표 연결선 12"/>
          <p:cNvCxnSpPr/>
          <p:nvPr/>
        </p:nvCxnSpPr>
        <p:spPr>
          <a:xfrm>
            <a:off x="5286380" y="4929198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943</Words>
  <Application>Microsoft Office PowerPoint</Application>
  <PresentationFormat>화면 슬라이드 쇼(4:3)</PresentationFormat>
  <Paragraphs>167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106</cp:revision>
  <dcterms:created xsi:type="dcterms:W3CDTF">2023-12-12T00:36:38Z</dcterms:created>
  <dcterms:modified xsi:type="dcterms:W3CDTF">2023-12-13T08:51:19Z</dcterms:modified>
</cp:coreProperties>
</file>