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49" autoAdjust="0"/>
    <p:restoredTop sz="94660"/>
  </p:normalViewPr>
  <p:slideViewPr>
    <p:cSldViewPr>
      <p:cViewPr>
        <p:scale>
          <a:sx n="150" d="100"/>
          <a:sy n="150" d="100"/>
        </p:scale>
        <p:origin x="-7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0C7B-2379-4375-8074-AF3722C82D16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307C-ABE1-4BA7-BA46-4218483D33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70089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summernote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smart editor :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textarea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div</a:t>
            </a:r>
            <a:r>
              <a:rPr lang="ko-KR" altLang="en-US" sz="1600" dirty="0" smtClean="0"/>
              <a:t>를 사용하여 사용자가 </a:t>
            </a:r>
            <a:r>
              <a:rPr lang="ko-KR" altLang="en-US" sz="1600" dirty="0" err="1" smtClean="0"/>
              <a:t>글자이외의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다양한 대상을 입력할 수 있는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library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무료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이미지는 </a:t>
            </a:r>
            <a:r>
              <a:rPr lang="en-US" altLang="ko-KR" sz="1600" dirty="0" smtClean="0"/>
              <a:t>1Mbyte</a:t>
            </a:r>
            <a:r>
              <a:rPr lang="ko-KR" altLang="en-US" sz="1600" dirty="0" smtClean="0"/>
              <a:t>이하만 전송된다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이미지가 </a:t>
            </a:r>
            <a:r>
              <a:rPr lang="en-US" altLang="ko-KR" sz="1600" dirty="0" smtClean="0"/>
              <a:t>binary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encoding</a:t>
            </a:r>
            <a:r>
              <a:rPr lang="ko-KR" altLang="en-US" sz="1600" dirty="0" smtClean="0"/>
              <a:t>되어 넘어간다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-back-end</a:t>
            </a:r>
            <a:r>
              <a:rPr lang="ko-KR" altLang="en-US" sz="1600" dirty="0" smtClean="0"/>
              <a:t>로 값을 전송할 때에는 반드시 전송방식이 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방식 </a:t>
            </a:r>
            <a:r>
              <a:rPr lang="ko-KR" altLang="en-US" sz="1600" dirty="0" err="1" smtClean="0"/>
              <a:t>일때</a:t>
            </a:r>
            <a:r>
              <a:rPr lang="ko-KR" altLang="en-US" sz="1600" dirty="0" smtClean="0"/>
              <a:t> 만 전송 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summernote.org</a:t>
            </a:r>
            <a:r>
              <a:rPr lang="ko-KR" altLang="en-US" sz="1600" dirty="0" smtClean="0"/>
              <a:t>에서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favicon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타이틀 바에 </a:t>
            </a:r>
            <a:r>
              <a:rPr lang="ko-KR" altLang="en-US" sz="1600" dirty="0" smtClean="0"/>
              <a:t>보여지는 </a:t>
            </a:r>
            <a:r>
              <a:rPr lang="en-US" altLang="ko-KR" sz="1600" dirty="0" smtClean="0"/>
              <a:t>icon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크기 </a:t>
            </a:r>
            <a:r>
              <a:rPr lang="en-US" altLang="ko-KR" sz="1600" dirty="0" smtClean="0"/>
              <a:t>16x16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&lt;link </a:t>
            </a:r>
            <a:r>
              <a:rPr lang="en-US" altLang="ko-KR" sz="1600" dirty="0" err="1" smtClean="0"/>
              <a:t>rel</a:t>
            </a:r>
            <a:r>
              <a:rPr lang="en-US" altLang="ko-KR" sz="1600" dirty="0" smtClean="0"/>
              <a:t>=“icon”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/favicon.ico”/&gt;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500438"/>
            <a:ext cx="2800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자유형 4"/>
          <p:cNvSpPr/>
          <p:nvPr/>
        </p:nvSpPr>
        <p:spPr>
          <a:xfrm>
            <a:off x="3229475" y="3219450"/>
            <a:ext cx="866275" cy="1003300"/>
          </a:xfrm>
          <a:custGeom>
            <a:avLst/>
            <a:gdLst>
              <a:gd name="connsiteX0" fmla="*/ 53475 w 866275"/>
              <a:gd name="connsiteY0" fmla="*/ 1003300 h 1003300"/>
              <a:gd name="connsiteX1" fmla="*/ 40775 w 866275"/>
              <a:gd name="connsiteY1" fmla="*/ 971550 h 1003300"/>
              <a:gd name="connsiteX2" fmla="*/ 34425 w 866275"/>
              <a:gd name="connsiteY2" fmla="*/ 952500 h 1003300"/>
              <a:gd name="connsiteX3" fmla="*/ 15375 w 866275"/>
              <a:gd name="connsiteY3" fmla="*/ 806450 h 1003300"/>
              <a:gd name="connsiteX4" fmla="*/ 15375 w 866275"/>
              <a:gd name="connsiteY4" fmla="*/ 463550 h 1003300"/>
              <a:gd name="connsiteX5" fmla="*/ 34425 w 866275"/>
              <a:gd name="connsiteY5" fmla="*/ 387350 h 1003300"/>
              <a:gd name="connsiteX6" fmla="*/ 47125 w 866275"/>
              <a:gd name="connsiteY6" fmla="*/ 368300 h 1003300"/>
              <a:gd name="connsiteX7" fmla="*/ 66175 w 866275"/>
              <a:gd name="connsiteY7" fmla="*/ 336550 h 1003300"/>
              <a:gd name="connsiteX8" fmla="*/ 78875 w 866275"/>
              <a:gd name="connsiteY8" fmla="*/ 317500 h 1003300"/>
              <a:gd name="connsiteX9" fmla="*/ 91575 w 866275"/>
              <a:gd name="connsiteY9" fmla="*/ 292100 h 1003300"/>
              <a:gd name="connsiteX10" fmla="*/ 110625 w 866275"/>
              <a:gd name="connsiteY10" fmla="*/ 266700 h 1003300"/>
              <a:gd name="connsiteX11" fmla="*/ 180475 w 866275"/>
              <a:gd name="connsiteY11" fmla="*/ 158750 h 1003300"/>
              <a:gd name="connsiteX12" fmla="*/ 212225 w 866275"/>
              <a:gd name="connsiteY12" fmla="*/ 127000 h 1003300"/>
              <a:gd name="connsiteX13" fmla="*/ 224925 w 866275"/>
              <a:gd name="connsiteY13" fmla="*/ 101600 h 1003300"/>
              <a:gd name="connsiteX14" fmla="*/ 256675 w 866275"/>
              <a:gd name="connsiteY14" fmla="*/ 76200 h 1003300"/>
              <a:gd name="connsiteX15" fmla="*/ 275725 w 866275"/>
              <a:gd name="connsiteY15" fmla="*/ 57150 h 1003300"/>
              <a:gd name="connsiteX16" fmla="*/ 320175 w 866275"/>
              <a:gd name="connsiteY16" fmla="*/ 38100 h 1003300"/>
              <a:gd name="connsiteX17" fmla="*/ 339225 w 866275"/>
              <a:gd name="connsiteY17" fmla="*/ 25400 h 1003300"/>
              <a:gd name="connsiteX18" fmla="*/ 396375 w 866275"/>
              <a:gd name="connsiteY18" fmla="*/ 0 h 1003300"/>
              <a:gd name="connsiteX19" fmla="*/ 485275 w 866275"/>
              <a:gd name="connsiteY19" fmla="*/ 6350 h 1003300"/>
              <a:gd name="connsiteX20" fmla="*/ 542425 w 866275"/>
              <a:gd name="connsiteY20" fmla="*/ 31750 h 1003300"/>
              <a:gd name="connsiteX21" fmla="*/ 561475 w 866275"/>
              <a:gd name="connsiteY21" fmla="*/ 38100 h 1003300"/>
              <a:gd name="connsiteX22" fmla="*/ 675775 w 866275"/>
              <a:gd name="connsiteY22" fmla="*/ 139700 h 1003300"/>
              <a:gd name="connsiteX23" fmla="*/ 675775 w 866275"/>
              <a:gd name="connsiteY23" fmla="*/ 139700 h 1003300"/>
              <a:gd name="connsiteX24" fmla="*/ 764675 w 866275"/>
              <a:gd name="connsiteY24" fmla="*/ 222250 h 1003300"/>
              <a:gd name="connsiteX25" fmla="*/ 783725 w 866275"/>
              <a:gd name="connsiteY25" fmla="*/ 241300 h 1003300"/>
              <a:gd name="connsiteX26" fmla="*/ 809125 w 866275"/>
              <a:gd name="connsiteY26" fmla="*/ 285750 h 1003300"/>
              <a:gd name="connsiteX27" fmla="*/ 821825 w 866275"/>
              <a:gd name="connsiteY27" fmla="*/ 304800 h 1003300"/>
              <a:gd name="connsiteX28" fmla="*/ 828175 w 866275"/>
              <a:gd name="connsiteY28" fmla="*/ 330200 h 1003300"/>
              <a:gd name="connsiteX29" fmla="*/ 847225 w 866275"/>
              <a:gd name="connsiteY29" fmla="*/ 374650 h 1003300"/>
              <a:gd name="connsiteX30" fmla="*/ 853575 w 866275"/>
              <a:gd name="connsiteY30" fmla="*/ 406400 h 1003300"/>
              <a:gd name="connsiteX31" fmla="*/ 866275 w 866275"/>
              <a:gd name="connsiteY31" fmla="*/ 42545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66275" h="1003300">
                <a:moveTo>
                  <a:pt x="53475" y="1003300"/>
                </a:moveTo>
                <a:cubicBezTo>
                  <a:pt x="49242" y="992717"/>
                  <a:pt x="44777" y="982223"/>
                  <a:pt x="40775" y="971550"/>
                </a:cubicBezTo>
                <a:cubicBezTo>
                  <a:pt x="38425" y="965283"/>
                  <a:pt x="35164" y="959153"/>
                  <a:pt x="34425" y="952500"/>
                </a:cubicBezTo>
                <a:cubicBezTo>
                  <a:pt x="17901" y="803781"/>
                  <a:pt x="40737" y="907897"/>
                  <a:pt x="15375" y="806450"/>
                </a:cubicBezTo>
                <a:cubicBezTo>
                  <a:pt x="1706" y="669760"/>
                  <a:pt x="0" y="678800"/>
                  <a:pt x="15375" y="463550"/>
                </a:cubicBezTo>
                <a:cubicBezTo>
                  <a:pt x="17240" y="437435"/>
                  <a:pt x="26146" y="412188"/>
                  <a:pt x="34425" y="387350"/>
                </a:cubicBezTo>
                <a:cubicBezTo>
                  <a:pt x="36838" y="380110"/>
                  <a:pt x="43080" y="374772"/>
                  <a:pt x="47125" y="368300"/>
                </a:cubicBezTo>
                <a:cubicBezTo>
                  <a:pt x="53666" y="357834"/>
                  <a:pt x="59634" y="347016"/>
                  <a:pt x="66175" y="336550"/>
                </a:cubicBezTo>
                <a:cubicBezTo>
                  <a:pt x="70220" y="330078"/>
                  <a:pt x="75089" y="324126"/>
                  <a:pt x="78875" y="317500"/>
                </a:cubicBezTo>
                <a:cubicBezTo>
                  <a:pt x="83571" y="309281"/>
                  <a:pt x="86558" y="300127"/>
                  <a:pt x="91575" y="292100"/>
                </a:cubicBezTo>
                <a:cubicBezTo>
                  <a:pt x="97184" y="283125"/>
                  <a:pt x="104876" y="275585"/>
                  <a:pt x="110625" y="266700"/>
                </a:cubicBezTo>
                <a:cubicBezTo>
                  <a:pt x="119491" y="252998"/>
                  <a:pt x="157592" y="184493"/>
                  <a:pt x="180475" y="158750"/>
                </a:cubicBezTo>
                <a:cubicBezTo>
                  <a:pt x="190419" y="147563"/>
                  <a:pt x="203036" y="138814"/>
                  <a:pt x="212225" y="127000"/>
                </a:cubicBezTo>
                <a:cubicBezTo>
                  <a:pt x="218037" y="119528"/>
                  <a:pt x="218692" y="108724"/>
                  <a:pt x="224925" y="101600"/>
                </a:cubicBezTo>
                <a:cubicBezTo>
                  <a:pt x="233850" y="91400"/>
                  <a:pt x="246475" y="85125"/>
                  <a:pt x="256675" y="76200"/>
                </a:cubicBezTo>
                <a:cubicBezTo>
                  <a:pt x="263433" y="70286"/>
                  <a:pt x="268417" y="62370"/>
                  <a:pt x="275725" y="57150"/>
                </a:cubicBezTo>
                <a:cubicBezTo>
                  <a:pt x="306557" y="35127"/>
                  <a:pt x="292537" y="51919"/>
                  <a:pt x="320175" y="38100"/>
                </a:cubicBezTo>
                <a:cubicBezTo>
                  <a:pt x="327001" y="34687"/>
                  <a:pt x="332554" y="29106"/>
                  <a:pt x="339225" y="25400"/>
                </a:cubicBezTo>
                <a:cubicBezTo>
                  <a:pt x="372290" y="7030"/>
                  <a:pt x="369050" y="9108"/>
                  <a:pt x="396375" y="0"/>
                </a:cubicBezTo>
                <a:cubicBezTo>
                  <a:pt x="426008" y="2117"/>
                  <a:pt x="455895" y="1943"/>
                  <a:pt x="485275" y="6350"/>
                </a:cubicBezTo>
                <a:cubicBezTo>
                  <a:pt x="532082" y="13371"/>
                  <a:pt x="511400" y="16238"/>
                  <a:pt x="542425" y="31750"/>
                </a:cubicBezTo>
                <a:cubicBezTo>
                  <a:pt x="548412" y="34743"/>
                  <a:pt x="555125" y="35983"/>
                  <a:pt x="561475" y="38100"/>
                </a:cubicBezTo>
                <a:cubicBezTo>
                  <a:pt x="636222" y="94161"/>
                  <a:pt x="597308" y="61233"/>
                  <a:pt x="675775" y="139700"/>
                </a:cubicBezTo>
                <a:lnTo>
                  <a:pt x="675775" y="139700"/>
                </a:lnTo>
                <a:cubicBezTo>
                  <a:pt x="804253" y="244818"/>
                  <a:pt x="709831" y="158266"/>
                  <a:pt x="764675" y="222250"/>
                </a:cubicBezTo>
                <a:cubicBezTo>
                  <a:pt x="770519" y="229068"/>
                  <a:pt x="777976" y="234401"/>
                  <a:pt x="783725" y="241300"/>
                </a:cubicBezTo>
                <a:cubicBezTo>
                  <a:pt x="797789" y="258177"/>
                  <a:pt x="797833" y="265988"/>
                  <a:pt x="809125" y="285750"/>
                </a:cubicBezTo>
                <a:cubicBezTo>
                  <a:pt x="812911" y="292376"/>
                  <a:pt x="817592" y="298450"/>
                  <a:pt x="821825" y="304800"/>
                </a:cubicBezTo>
                <a:cubicBezTo>
                  <a:pt x="823942" y="313267"/>
                  <a:pt x="824737" y="322178"/>
                  <a:pt x="828175" y="330200"/>
                </a:cubicBezTo>
                <a:cubicBezTo>
                  <a:pt x="850808" y="383009"/>
                  <a:pt x="833202" y="311545"/>
                  <a:pt x="847225" y="374650"/>
                </a:cubicBezTo>
                <a:cubicBezTo>
                  <a:pt x="849566" y="385186"/>
                  <a:pt x="849785" y="396294"/>
                  <a:pt x="853575" y="406400"/>
                </a:cubicBezTo>
                <a:cubicBezTo>
                  <a:pt x="856255" y="413546"/>
                  <a:pt x="866275" y="425450"/>
                  <a:pt x="866275" y="4254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698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시스템과 사용자간의 상호작용을 다이어그램으로 간략하게 표현한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사용자 관점에서 서비스하는 기능 및 요소를 표현하는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-System, Actor, </a:t>
            </a:r>
            <a:r>
              <a:rPr lang="en-US" altLang="ko-KR" sz="1600" dirty="0" err="1" smtClean="0"/>
              <a:t>Usecase</a:t>
            </a:r>
            <a:r>
              <a:rPr lang="en-US" altLang="ko-KR" sz="1600" dirty="0" smtClean="0"/>
              <a:t>, Relation</a:t>
            </a:r>
            <a:r>
              <a:rPr lang="ko-KR" altLang="en-US" sz="1600" dirty="0" smtClean="0"/>
              <a:t>으로 구성된다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*System. : </a:t>
            </a:r>
            <a:r>
              <a:rPr lang="ko-KR" altLang="en-US" sz="1600" dirty="0" smtClean="0"/>
              <a:t>제작하는 프로그램을 명시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00034" y="1928802"/>
            <a:ext cx="2857520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1928802"/>
            <a:ext cx="1245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&lt;&lt;system&gt;&gt;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err="1" smtClean="0"/>
              <a:t>시스템명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714884"/>
            <a:ext cx="285752" cy="43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57158" y="4000504"/>
            <a:ext cx="38587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*actor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사용자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시스템과 상호작용하는 사람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7338" y="507207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actor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214942" y="3643314"/>
            <a:ext cx="2857520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14942" y="3643314"/>
            <a:ext cx="1245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&lt;&lt;system&gt;&gt;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HCY ERP</a:t>
            </a:r>
            <a:endParaRPr lang="ko-KR" altLang="en-US" sz="14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6289" y="4286256"/>
            <a:ext cx="285752" cy="43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429124" y="464344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5286388"/>
            <a:ext cx="40238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usecase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사용자에서 바라본 시스템의 제공 기능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시스템이 사용자에게 제공하는 기능으로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요구사항으로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생성된다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500034" y="6500834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4015" y="647880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1714480" y="6500834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00207" y="64930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3000364" y="6486545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86091" y="64788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문서생성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5357818" y="4200529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91799" y="41785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5357818" y="4629157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43545" y="46214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cxnSp>
        <p:nvCxnSpPr>
          <p:cNvPr id="30" name="직선 연결선 29"/>
          <p:cNvCxnSpPr>
            <a:stCxn id="16" idx="3"/>
            <a:endCxn id="25" idx="2"/>
          </p:cNvCxnSpPr>
          <p:nvPr/>
        </p:nvCxnSpPr>
        <p:spPr>
          <a:xfrm flipV="1">
            <a:off x="4872041" y="4343405"/>
            <a:ext cx="485777" cy="15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6" idx="3"/>
            <a:endCxn id="27" idx="2"/>
          </p:cNvCxnSpPr>
          <p:nvPr/>
        </p:nvCxnSpPr>
        <p:spPr>
          <a:xfrm>
            <a:off x="4872041" y="4502232"/>
            <a:ext cx="485777" cy="26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5400000" flipH="1" flipV="1">
            <a:off x="4643438" y="5000636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14876" y="5429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관계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61110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관계</a:t>
            </a:r>
            <a:r>
              <a:rPr lang="en-US" altLang="ko-KR" sz="1600" dirty="0" smtClean="0"/>
              <a:t>(relation)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-actor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사이에 </a:t>
            </a:r>
            <a:r>
              <a:rPr lang="ko-KR" altLang="en-US" sz="1600" dirty="0" err="1" smtClean="0"/>
              <a:t>의미있는</a:t>
            </a:r>
            <a:r>
              <a:rPr lang="ko-KR" altLang="en-US" sz="1600" dirty="0" smtClean="0"/>
              <a:t> 관계를 나타낸 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연관</a:t>
            </a:r>
            <a:r>
              <a:rPr lang="en-US" altLang="ko-KR" sz="1600" dirty="0" smtClean="0"/>
              <a:t>(Association), </a:t>
            </a:r>
            <a:r>
              <a:rPr lang="ko-KR" altLang="en-US" sz="1600" dirty="0" smtClean="0"/>
              <a:t>의존</a:t>
            </a:r>
            <a:r>
              <a:rPr lang="en-US" altLang="ko-KR" sz="1600" dirty="0" smtClean="0"/>
              <a:t>(Dependency), </a:t>
            </a:r>
            <a:r>
              <a:rPr lang="ko-KR" altLang="en-US" sz="1600" dirty="0" smtClean="0"/>
              <a:t>일반화</a:t>
            </a:r>
            <a:r>
              <a:rPr lang="en-US" altLang="ko-KR" sz="1600" dirty="0" smtClean="0"/>
              <a:t>(Generalization)</a:t>
            </a:r>
            <a:r>
              <a:rPr lang="ko-KR" altLang="en-US" sz="1600" dirty="0" smtClean="0"/>
              <a:t>가 제공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의존은 </a:t>
            </a:r>
            <a:r>
              <a:rPr lang="en-US" altLang="ko-KR" sz="1600" dirty="0" smtClean="0"/>
              <a:t>include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extend</a:t>
            </a:r>
            <a:r>
              <a:rPr lang="ko-KR" altLang="en-US" sz="1600" dirty="0" smtClean="0"/>
              <a:t>로 구분된다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 -</a:t>
            </a:r>
            <a:r>
              <a:rPr lang="ko-KR" altLang="en-US" sz="1600" b="1" dirty="0" smtClean="0"/>
              <a:t>포함관계 </a:t>
            </a:r>
            <a:r>
              <a:rPr lang="en-US" altLang="ko-KR" sz="1600" b="1" dirty="0" smtClean="0"/>
              <a:t>(include)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가 다른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실행을 전제로 하는 관계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&lt;&lt;include&gt;&gt;</a:t>
            </a:r>
            <a:r>
              <a:rPr lang="ko-KR" altLang="en-US" sz="1600" dirty="0" smtClean="0"/>
              <a:t>로 기술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075" y="1679364"/>
            <a:ext cx="285752" cy="43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타원 5"/>
          <p:cNvSpPr/>
          <p:nvPr/>
        </p:nvSpPr>
        <p:spPr>
          <a:xfrm>
            <a:off x="1571604" y="1736513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5585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207167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</a:t>
            </a:r>
            <a:endParaRPr lang="ko-KR" altLang="en-US" sz="1100" dirty="0"/>
          </a:p>
        </p:txBody>
      </p:sp>
      <p:cxnSp>
        <p:nvCxnSpPr>
          <p:cNvPr id="10" name="직선 연결선 9"/>
          <p:cNvCxnSpPr>
            <a:endCxn id="6" idx="2"/>
          </p:cNvCxnSpPr>
          <p:nvPr/>
        </p:nvCxnSpPr>
        <p:spPr>
          <a:xfrm flipV="1">
            <a:off x="1214414" y="1879389"/>
            <a:ext cx="357190" cy="4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57224" y="3857628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1205" y="38356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071802" y="3808215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86093" y="38004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메일확인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3" idx="2"/>
            <a:endCxn id="11" idx="6"/>
          </p:cNvCxnSpPr>
          <p:nvPr/>
        </p:nvCxnSpPr>
        <p:spPr>
          <a:xfrm rot="10800000" flipV="1">
            <a:off x="1857356" y="3951090"/>
            <a:ext cx="1214446" cy="49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00232" y="3714752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&lt;&lt;include&gt;&gt;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41675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선행동작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214678" y="41433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후행동작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857224" y="4524712"/>
            <a:ext cx="4095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메일을 </a:t>
            </a:r>
            <a:r>
              <a:rPr lang="ko-KR" altLang="en-US" sz="1100" dirty="0" err="1" smtClean="0"/>
              <a:t>확인하기위해서는</a:t>
            </a:r>
            <a:r>
              <a:rPr lang="ko-KR" altLang="en-US" sz="1100" smtClean="0"/>
              <a:t> 반드시 </a:t>
            </a:r>
            <a:r>
              <a:rPr lang="en-US" altLang="ko-KR" sz="1100" smtClean="0"/>
              <a:t>“</a:t>
            </a:r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”</a:t>
            </a:r>
            <a:r>
              <a:rPr lang="ko-KR" altLang="en-US" sz="1100" dirty="0" smtClean="0"/>
              <a:t>이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선행되어야한다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928662" y="5214950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2643" y="51929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</a:t>
            </a:r>
            <a:r>
              <a:rPr lang="ko-KR" altLang="en-US" sz="1400" dirty="0"/>
              <a:t>입</a:t>
            </a:r>
          </a:p>
        </p:txBody>
      </p:sp>
      <p:sp>
        <p:nvSpPr>
          <p:cNvPr id="23" name="타원 22"/>
          <p:cNvSpPr/>
          <p:nvPr/>
        </p:nvSpPr>
        <p:spPr>
          <a:xfrm>
            <a:off x="2626204" y="5129223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40495" y="51214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6" name="타원 25"/>
          <p:cNvSpPr/>
          <p:nvPr/>
        </p:nvSpPr>
        <p:spPr>
          <a:xfrm>
            <a:off x="2643174" y="5629289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57488" y="56215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예약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 flipV="1">
            <a:off x="1928794" y="5214950"/>
            <a:ext cx="660750" cy="747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4480" y="4929198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&lt;&lt;include&gt;&gt;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>
            <a:stCxn id="27" idx="0"/>
            <a:endCxn id="24" idx="2"/>
          </p:cNvCxnSpPr>
          <p:nvPr/>
        </p:nvCxnSpPr>
        <p:spPr>
          <a:xfrm rot="16200000" flipV="1">
            <a:off x="3019602" y="5511796"/>
            <a:ext cx="192289" cy="272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0298" y="5429264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&lt;&lt;include&gt;&gt;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70790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확장관계</a:t>
            </a:r>
            <a:r>
              <a:rPr lang="en-US" altLang="ko-KR" sz="1600" dirty="0" smtClean="0"/>
              <a:t>(extend)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어떤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를 선택적 </a:t>
            </a:r>
            <a:r>
              <a:rPr lang="ko-KR" altLang="en-US" sz="1600" dirty="0" err="1" smtClean="0"/>
              <a:t>확장해야하는</a:t>
            </a:r>
            <a:r>
              <a:rPr lang="ko-KR" altLang="en-US" sz="1600" dirty="0" smtClean="0"/>
              <a:t> 경우에 사용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부가적인 기능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&lt;&lt;extend&gt;&gt;</a:t>
            </a:r>
            <a:r>
              <a:rPr lang="ko-KR" altLang="en-US" sz="1600" dirty="0" smtClean="0"/>
              <a:t>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기술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일반화관계</a:t>
            </a:r>
            <a:r>
              <a:rPr lang="en-US" altLang="ko-KR" sz="1600" dirty="0" smtClean="0"/>
              <a:t>(generalization)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actor</a:t>
            </a:r>
            <a:r>
              <a:rPr lang="ko-KR" altLang="en-US" sz="1600" dirty="0" smtClean="0"/>
              <a:t>를 연결시켜 그룹을 작성하여 이해도를 높이기 위한 경우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857224" y="1357298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593" y="13686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판</a:t>
            </a:r>
            <a:r>
              <a:rPr lang="ko-KR" altLang="en-US" sz="1400" dirty="0"/>
              <a:t>매</a:t>
            </a:r>
          </a:p>
        </p:txBody>
      </p:sp>
      <p:sp>
        <p:nvSpPr>
          <p:cNvPr id="7" name="타원 6"/>
          <p:cNvSpPr/>
          <p:nvPr/>
        </p:nvSpPr>
        <p:spPr>
          <a:xfrm>
            <a:off x="3071802" y="1307885"/>
            <a:ext cx="1285884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6093" y="13001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포인트적립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1857356" y="1450760"/>
            <a:ext cx="1214446" cy="49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00232" y="1214422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&lt;&lt;extend&gt;&gt;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166719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확장대상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16430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확장기능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2095820"/>
            <a:ext cx="3401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판매를 수행하면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포인트적립</a:t>
            </a:r>
            <a:r>
              <a:rPr lang="en-US" altLang="ko-KR" sz="1100" dirty="0" smtClean="0"/>
              <a:t>”</a:t>
            </a:r>
            <a:r>
              <a:rPr lang="ko-KR" altLang="en-US" sz="1100" dirty="0" smtClean="0"/>
              <a:t>을 선택적으로 수행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타원 13"/>
          <p:cNvSpPr/>
          <p:nvPr/>
        </p:nvSpPr>
        <p:spPr>
          <a:xfrm>
            <a:off x="1285852" y="3324225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780" y="33051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글 검</a:t>
            </a:r>
            <a:r>
              <a:rPr lang="ko-KR" altLang="en-US" sz="1400" dirty="0"/>
              <a:t>색</a:t>
            </a:r>
          </a:p>
        </p:txBody>
      </p:sp>
      <p:sp>
        <p:nvSpPr>
          <p:cNvPr id="16" name="타원 15"/>
          <p:cNvSpPr/>
          <p:nvPr/>
        </p:nvSpPr>
        <p:spPr>
          <a:xfrm>
            <a:off x="3000364" y="3305173"/>
            <a:ext cx="1143008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0071" y="3305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제목검색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3000364" y="3786190"/>
            <a:ext cx="1214446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71802" y="376416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작성</a:t>
            </a:r>
            <a:r>
              <a:rPr lang="ko-KR" altLang="en-US" sz="1400" dirty="0"/>
              <a:t>자</a:t>
            </a:r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3000364" y="4286256"/>
            <a:ext cx="1214446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69123" y="42642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내</a:t>
            </a:r>
            <a:r>
              <a:rPr lang="ko-KR" altLang="en-US" sz="1400"/>
              <a:t>용</a:t>
            </a:r>
            <a:r>
              <a:rPr lang="ko-KR" altLang="en-US" sz="1400" smtClean="0"/>
              <a:t>검색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1223503">
            <a:off x="2235547" y="3266470"/>
            <a:ext cx="86721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101977">
            <a:off x="2128022" y="3775840"/>
            <a:ext cx="81959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928662" y="4786322"/>
            <a:ext cx="4685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글 검색을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제목</a:t>
            </a:r>
            <a:r>
              <a:rPr lang="en-US" altLang="ko-KR" sz="1100" dirty="0" smtClean="0"/>
              <a:t>”,”</a:t>
            </a:r>
            <a:r>
              <a:rPr lang="ko-KR" altLang="en-US" sz="1100" dirty="0" smtClean="0"/>
              <a:t>작성자</a:t>
            </a:r>
            <a:r>
              <a:rPr lang="en-US" altLang="ko-KR" sz="1100" dirty="0" smtClean="0"/>
              <a:t>”,”</a:t>
            </a:r>
            <a:r>
              <a:rPr lang="ko-KR" altLang="en-US" sz="1100" dirty="0" smtClean="0"/>
              <a:t>내용</a:t>
            </a:r>
            <a:r>
              <a:rPr lang="en-US" altLang="ko-KR" sz="1100" dirty="0" smtClean="0"/>
              <a:t>”</a:t>
            </a:r>
            <a:r>
              <a:rPr lang="ko-KR" altLang="en-US" sz="1100" dirty="0" smtClean="0"/>
              <a:t>으로 검색에 대한 업무를 구체화 한 것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4414" y="1571612"/>
            <a:ext cx="7572428" cy="4572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214290"/>
          <a:ext cx="77867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2909942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Usecase</a:t>
                      </a:r>
                      <a:r>
                        <a:rPr lang="en-US" altLang="ko-KR" sz="1200" baseline="0" dirty="0" smtClean="0"/>
                        <a:t> Diagram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프로젝트명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HCY ERP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단계명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Usecase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시스템명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2023-09-26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문서번호 </a:t>
                      </a:r>
                      <a:r>
                        <a:rPr lang="en-US" altLang="ko-KR" sz="1200" dirty="0" smtClean="0"/>
                        <a:t>–</a:t>
                      </a:r>
                      <a:r>
                        <a:rPr lang="en-US" altLang="ko-KR" sz="1200" baseline="0" dirty="0" smtClean="0"/>
                        <a:t> UC-0001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199" y="2775076"/>
            <a:ext cx="285752" cy="43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509061" y="2950959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29289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회사소계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31673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</a:t>
            </a:r>
            <a:endParaRPr lang="ko-KR" altLang="en-US" sz="11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00100" y="3049786"/>
            <a:ext cx="500066" cy="2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500166" y="2428868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4147" y="24068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</a:t>
            </a:r>
            <a:r>
              <a:rPr lang="ko-KR" altLang="en-US" sz="1400" dirty="0"/>
              <a:t>입</a:t>
            </a:r>
          </a:p>
        </p:txBody>
      </p:sp>
      <p:cxnSp>
        <p:nvCxnSpPr>
          <p:cNvPr id="14" name="직선 연결선 13"/>
          <p:cNvCxnSpPr>
            <a:endCxn id="11" idx="2"/>
          </p:cNvCxnSpPr>
          <p:nvPr/>
        </p:nvCxnSpPr>
        <p:spPr>
          <a:xfrm rot="5400000" flipH="1" flipV="1">
            <a:off x="1035819" y="2607463"/>
            <a:ext cx="50006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23639" y="2379455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7620" y="23574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1571604" y="3500438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05585" y="347841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1643042" y="4071942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77023" y="40499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비</a:t>
            </a:r>
            <a:r>
              <a:rPr lang="ko-KR" altLang="en-US" sz="1400" dirty="0" err="1"/>
              <a:t>번</a:t>
            </a:r>
            <a:r>
              <a:rPr lang="ko-KR" altLang="en-US" sz="1400" dirty="0" err="1" smtClean="0"/>
              <a:t>찾기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endCxn id="18" idx="2"/>
          </p:cNvCxnSpPr>
          <p:nvPr/>
        </p:nvCxnSpPr>
        <p:spPr>
          <a:xfrm rot="16200000" flipH="1">
            <a:off x="1000100" y="3071810"/>
            <a:ext cx="57150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0" idx="2"/>
          </p:cNvCxnSpPr>
          <p:nvPr/>
        </p:nvCxnSpPr>
        <p:spPr>
          <a:xfrm rot="16200000" flipH="1">
            <a:off x="750067" y="3321843"/>
            <a:ext cx="114300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 flipV="1">
            <a:off x="2500298" y="2522330"/>
            <a:ext cx="1214446" cy="49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43174" y="2285992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&lt;&lt;include&gt;&gt;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035538" y="2308017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69519" y="228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출근처리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 flipV="1">
            <a:off x="4786314" y="2450892"/>
            <a:ext cx="1214446" cy="49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29190" y="2214554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&lt;&lt;include&gt;&gt;</a:t>
            </a:r>
            <a:endParaRPr lang="ko-KR" altLang="en-US" sz="1100" dirty="0"/>
          </a:p>
        </p:txBody>
      </p:sp>
      <p:sp>
        <p:nvSpPr>
          <p:cNvPr id="33" name="타원 32"/>
          <p:cNvSpPr/>
          <p:nvPr/>
        </p:nvSpPr>
        <p:spPr>
          <a:xfrm>
            <a:off x="6286512" y="3414711"/>
            <a:ext cx="1285884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3" y="340697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문서업로드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endCxn id="30" idx="2"/>
          </p:cNvCxnSpPr>
          <p:nvPr/>
        </p:nvCxnSpPr>
        <p:spPr>
          <a:xfrm rot="16200000" flipV="1">
            <a:off x="6321856" y="2892839"/>
            <a:ext cx="835231" cy="2370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57950" y="292893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&lt;&lt;extend&gt;&gt;</a:t>
            </a:r>
            <a:endParaRPr lang="ko-KR" altLang="en-US" sz="1100" dirty="0"/>
          </a:p>
        </p:txBody>
      </p:sp>
      <p:sp>
        <p:nvSpPr>
          <p:cNvPr id="39" name="타원 38"/>
          <p:cNvSpPr/>
          <p:nvPr/>
        </p:nvSpPr>
        <p:spPr>
          <a:xfrm>
            <a:off x="5000628" y="3357562"/>
            <a:ext cx="100013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72066" y="33355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업무일지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>
            <a:stCxn id="40" idx="0"/>
          </p:cNvCxnSpPr>
          <p:nvPr/>
        </p:nvCxnSpPr>
        <p:spPr>
          <a:xfrm rot="5400000" flipH="1" flipV="1">
            <a:off x="5558815" y="2607840"/>
            <a:ext cx="692355" cy="763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57818" y="2857496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&lt;&lt;include&gt;&gt;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397</Words>
  <Application>Microsoft Office PowerPoint</Application>
  <PresentationFormat>화면 슬라이드 쇼(4:3)</PresentationFormat>
  <Paragraphs>115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23</cp:revision>
  <dcterms:created xsi:type="dcterms:W3CDTF">2023-09-26T01:43:12Z</dcterms:created>
  <dcterms:modified xsi:type="dcterms:W3CDTF">2023-09-27T00:20:05Z</dcterms:modified>
</cp:coreProperties>
</file>