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740" autoAdjust="0"/>
    <p:restoredTop sz="94660"/>
  </p:normalViewPr>
  <p:slideViewPr>
    <p:cSldViewPr>
      <p:cViewPr>
        <p:scale>
          <a:sx n="150" d="100"/>
          <a:sy n="150" d="100"/>
        </p:scale>
        <p:origin x="-25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2F12-4F4E-4F9F-A971-9FA64E8C2A1D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28AB-A4D4-4CC3-85AB-7DA98FD1ED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2F12-4F4E-4F9F-A971-9FA64E8C2A1D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28AB-A4D4-4CC3-85AB-7DA98FD1ED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2F12-4F4E-4F9F-A971-9FA64E8C2A1D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28AB-A4D4-4CC3-85AB-7DA98FD1ED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2F12-4F4E-4F9F-A971-9FA64E8C2A1D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28AB-A4D4-4CC3-85AB-7DA98FD1ED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2F12-4F4E-4F9F-A971-9FA64E8C2A1D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28AB-A4D4-4CC3-85AB-7DA98FD1ED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2F12-4F4E-4F9F-A971-9FA64E8C2A1D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28AB-A4D4-4CC3-85AB-7DA98FD1ED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2F12-4F4E-4F9F-A971-9FA64E8C2A1D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28AB-A4D4-4CC3-85AB-7DA98FD1ED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2F12-4F4E-4F9F-A971-9FA64E8C2A1D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28AB-A4D4-4CC3-85AB-7DA98FD1ED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2F12-4F4E-4F9F-A971-9FA64E8C2A1D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28AB-A4D4-4CC3-85AB-7DA98FD1ED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2F12-4F4E-4F9F-A971-9FA64E8C2A1D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28AB-A4D4-4CC3-85AB-7DA98FD1ED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2F12-4F4E-4F9F-A971-9FA64E8C2A1D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28AB-A4D4-4CC3-85AB-7DA98FD1ED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12F12-4F4E-4F9F-A971-9FA64E8C2A1D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128AB-A4D4-4CC3-85AB-7DA98FD1ED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7346178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*Spring DI – annotation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설정용 </a:t>
            </a:r>
            <a:r>
              <a:rPr lang="en-US" altLang="ko-KR" sz="1600" dirty="0" smtClean="0"/>
              <a:t>XML</a:t>
            </a:r>
            <a:r>
              <a:rPr lang="ko-KR" altLang="en-US" sz="1600" dirty="0" smtClean="0"/>
              <a:t>에 의존성 주입 관계를 설정하지 않고 사용하는 방식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의존성 주입 관계를 한눈에 파악하기 힘들다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대규모 프로젝트에 적합하지 않고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소규모 프로젝트에 적합한 방식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-Spring Context </a:t>
            </a:r>
            <a:r>
              <a:rPr lang="ko-KR" altLang="en-US" sz="1600" dirty="0" smtClean="0"/>
              <a:t>가 필요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-Spring Container</a:t>
            </a:r>
            <a:r>
              <a:rPr lang="ko-KR" altLang="en-US" sz="1600" dirty="0" smtClean="0"/>
              <a:t>가 지정된 </a:t>
            </a:r>
            <a:r>
              <a:rPr lang="en-US" altLang="ko-KR" sz="1600" dirty="0" smtClean="0"/>
              <a:t>package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Component-scan</a:t>
            </a:r>
            <a:r>
              <a:rPr lang="ko-KR" altLang="en-US" sz="1600" dirty="0" smtClean="0"/>
              <a:t>하여 클래스를 찾고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annotation</a:t>
            </a:r>
            <a:r>
              <a:rPr lang="ko-KR" altLang="en-US" sz="1600" dirty="0" smtClean="0"/>
              <a:t>대로 의존성 주입하여 사용한다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1.Componet scan</a:t>
            </a:r>
            <a:r>
              <a:rPr lang="ko-KR" altLang="en-US" sz="1600" dirty="0" smtClean="0"/>
              <a:t>이 될 클래스 </a:t>
            </a:r>
            <a:r>
              <a:rPr lang="en-US" altLang="ko-KR" sz="1600" dirty="0" smtClean="0"/>
              <a:t>(bean)</a:t>
            </a:r>
            <a:r>
              <a:rPr lang="ko-KR" altLang="en-US" sz="1600" dirty="0" smtClean="0"/>
              <a:t>위에 </a:t>
            </a:r>
            <a:r>
              <a:rPr lang="en-US" altLang="ko-KR" sz="1600" dirty="0" smtClean="0"/>
              <a:t>@Component annotation</a:t>
            </a:r>
            <a:r>
              <a:rPr lang="ko-KR" altLang="en-US" sz="1600" dirty="0" smtClean="0"/>
              <a:t>을 설정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2.</a:t>
            </a:r>
            <a:r>
              <a:rPr lang="ko-KR" altLang="en-US" sz="1600" dirty="0" smtClean="0"/>
              <a:t>의존성 </a:t>
            </a:r>
            <a:r>
              <a:rPr lang="ko-KR" altLang="en-US" sz="1600" dirty="0" err="1" smtClean="0"/>
              <a:t>주입받을</a:t>
            </a:r>
            <a:r>
              <a:rPr lang="ko-KR" altLang="en-US" sz="1600" dirty="0" smtClean="0"/>
              <a:t> 클래스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인터페이스 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위에 </a:t>
            </a:r>
            <a:r>
              <a:rPr lang="en-US" altLang="ko-KR" sz="1600" dirty="0" smtClean="0"/>
              <a:t>@</a:t>
            </a:r>
            <a:r>
              <a:rPr lang="en-US" altLang="ko-KR" sz="1600" dirty="0" err="1" smtClean="0"/>
              <a:t>Autowired</a:t>
            </a:r>
            <a:r>
              <a:rPr lang="ko-KR" altLang="en-US" sz="1600" dirty="0" smtClean="0"/>
              <a:t>를 설정</a:t>
            </a:r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000232" y="571480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0800000" flipV="1">
            <a:off x="3357554" y="357166"/>
            <a:ext cx="35719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93639" y="142852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&lt;bean&gt;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643314"/>
            <a:ext cx="7000875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85786" y="3429000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@Component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7554" y="3978479"/>
            <a:ext cx="1248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@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Autowired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1805964" y="3327400"/>
            <a:ext cx="2200886" cy="1041400"/>
          </a:xfrm>
          <a:custGeom>
            <a:avLst/>
            <a:gdLst>
              <a:gd name="connsiteX0" fmla="*/ 2200886 w 2200886"/>
              <a:gd name="connsiteY0" fmla="*/ 1009650 h 1041400"/>
              <a:gd name="connsiteX1" fmla="*/ 2181836 w 2200886"/>
              <a:gd name="connsiteY1" fmla="*/ 1003300 h 1041400"/>
              <a:gd name="connsiteX2" fmla="*/ 2137386 w 2200886"/>
              <a:gd name="connsiteY2" fmla="*/ 1028700 h 1041400"/>
              <a:gd name="connsiteX3" fmla="*/ 2092936 w 2200886"/>
              <a:gd name="connsiteY3" fmla="*/ 1041400 h 1041400"/>
              <a:gd name="connsiteX4" fmla="*/ 1642086 w 2200886"/>
              <a:gd name="connsiteY4" fmla="*/ 1028700 h 1041400"/>
              <a:gd name="connsiteX5" fmla="*/ 1578586 w 2200886"/>
              <a:gd name="connsiteY5" fmla="*/ 1022350 h 1041400"/>
              <a:gd name="connsiteX6" fmla="*/ 1534136 w 2200886"/>
              <a:gd name="connsiteY6" fmla="*/ 1009650 h 1041400"/>
              <a:gd name="connsiteX7" fmla="*/ 1508736 w 2200886"/>
              <a:gd name="connsiteY7" fmla="*/ 1003300 h 1041400"/>
              <a:gd name="connsiteX8" fmla="*/ 1483336 w 2200886"/>
              <a:gd name="connsiteY8" fmla="*/ 990600 h 1041400"/>
              <a:gd name="connsiteX9" fmla="*/ 1464286 w 2200886"/>
              <a:gd name="connsiteY9" fmla="*/ 984250 h 1041400"/>
              <a:gd name="connsiteX10" fmla="*/ 1445236 w 2200886"/>
              <a:gd name="connsiteY10" fmla="*/ 965200 h 1041400"/>
              <a:gd name="connsiteX11" fmla="*/ 1432536 w 2200886"/>
              <a:gd name="connsiteY11" fmla="*/ 946150 h 1041400"/>
              <a:gd name="connsiteX12" fmla="*/ 1413486 w 2200886"/>
              <a:gd name="connsiteY12" fmla="*/ 920750 h 1041400"/>
              <a:gd name="connsiteX13" fmla="*/ 1388086 w 2200886"/>
              <a:gd name="connsiteY13" fmla="*/ 882650 h 1041400"/>
              <a:gd name="connsiteX14" fmla="*/ 1381736 w 2200886"/>
              <a:gd name="connsiteY14" fmla="*/ 857250 h 1041400"/>
              <a:gd name="connsiteX15" fmla="*/ 1369036 w 2200886"/>
              <a:gd name="connsiteY15" fmla="*/ 838200 h 1041400"/>
              <a:gd name="connsiteX16" fmla="*/ 1362686 w 2200886"/>
              <a:gd name="connsiteY16" fmla="*/ 819150 h 1041400"/>
              <a:gd name="connsiteX17" fmla="*/ 1349986 w 2200886"/>
              <a:gd name="connsiteY17" fmla="*/ 793750 h 1041400"/>
              <a:gd name="connsiteX18" fmla="*/ 1330936 w 2200886"/>
              <a:gd name="connsiteY18" fmla="*/ 730250 h 1041400"/>
              <a:gd name="connsiteX19" fmla="*/ 1305536 w 2200886"/>
              <a:gd name="connsiteY19" fmla="*/ 679450 h 1041400"/>
              <a:gd name="connsiteX20" fmla="*/ 1286486 w 2200886"/>
              <a:gd name="connsiteY20" fmla="*/ 615950 h 1041400"/>
              <a:gd name="connsiteX21" fmla="*/ 1261086 w 2200886"/>
              <a:gd name="connsiteY21" fmla="*/ 558800 h 1041400"/>
              <a:gd name="connsiteX22" fmla="*/ 1254736 w 2200886"/>
              <a:gd name="connsiteY22" fmla="*/ 520700 h 1041400"/>
              <a:gd name="connsiteX23" fmla="*/ 1229336 w 2200886"/>
              <a:gd name="connsiteY23" fmla="*/ 469900 h 1041400"/>
              <a:gd name="connsiteX24" fmla="*/ 1203936 w 2200886"/>
              <a:gd name="connsiteY24" fmla="*/ 419100 h 1041400"/>
              <a:gd name="connsiteX25" fmla="*/ 1178536 w 2200886"/>
              <a:gd name="connsiteY25" fmla="*/ 368300 h 1041400"/>
              <a:gd name="connsiteX26" fmla="*/ 1165836 w 2200886"/>
              <a:gd name="connsiteY26" fmla="*/ 349250 h 1041400"/>
              <a:gd name="connsiteX27" fmla="*/ 1159486 w 2200886"/>
              <a:gd name="connsiteY27" fmla="*/ 330200 h 1041400"/>
              <a:gd name="connsiteX28" fmla="*/ 1140436 w 2200886"/>
              <a:gd name="connsiteY28" fmla="*/ 304800 h 1041400"/>
              <a:gd name="connsiteX29" fmla="*/ 1127736 w 2200886"/>
              <a:gd name="connsiteY29" fmla="*/ 279400 h 1041400"/>
              <a:gd name="connsiteX30" fmla="*/ 1102336 w 2200886"/>
              <a:gd name="connsiteY30" fmla="*/ 241300 h 1041400"/>
              <a:gd name="connsiteX31" fmla="*/ 1095986 w 2200886"/>
              <a:gd name="connsiteY31" fmla="*/ 222250 h 1041400"/>
              <a:gd name="connsiteX32" fmla="*/ 1057886 w 2200886"/>
              <a:gd name="connsiteY32" fmla="*/ 177800 h 1041400"/>
              <a:gd name="connsiteX33" fmla="*/ 1019786 w 2200886"/>
              <a:gd name="connsiteY33" fmla="*/ 133350 h 1041400"/>
              <a:gd name="connsiteX34" fmla="*/ 1000736 w 2200886"/>
              <a:gd name="connsiteY34" fmla="*/ 127000 h 1041400"/>
              <a:gd name="connsiteX35" fmla="*/ 981686 w 2200886"/>
              <a:gd name="connsiteY35" fmla="*/ 107950 h 1041400"/>
              <a:gd name="connsiteX36" fmla="*/ 918186 w 2200886"/>
              <a:gd name="connsiteY36" fmla="*/ 69850 h 1041400"/>
              <a:gd name="connsiteX37" fmla="*/ 880086 w 2200886"/>
              <a:gd name="connsiteY37" fmla="*/ 50800 h 1041400"/>
              <a:gd name="connsiteX38" fmla="*/ 861036 w 2200886"/>
              <a:gd name="connsiteY38" fmla="*/ 31750 h 1041400"/>
              <a:gd name="connsiteX39" fmla="*/ 810236 w 2200886"/>
              <a:gd name="connsiteY39" fmla="*/ 19050 h 1041400"/>
              <a:gd name="connsiteX40" fmla="*/ 778486 w 2200886"/>
              <a:gd name="connsiteY40" fmla="*/ 12700 h 1041400"/>
              <a:gd name="connsiteX41" fmla="*/ 759436 w 2200886"/>
              <a:gd name="connsiteY41" fmla="*/ 6350 h 1041400"/>
              <a:gd name="connsiteX42" fmla="*/ 702286 w 2200886"/>
              <a:gd name="connsiteY42" fmla="*/ 0 h 1041400"/>
              <a:gd name="connsiteX43" fmla="*/ 422886 w 2200886"/>
              <a:gd name="connsiteY43" fmla="*/ 6350 h 1041400"/>
              <a:gd name="connsiteX44" fmla="*/ 346686 w 2200886"/>
              <a:gd name="connsiteY44" fmla="*/ 44450 h 1041400"/>
              <a:gd name="connsiteX45" fmla="*/ 327636 w 2200886"/>
              <a:gd name="connsiteY45" fmla="*/ 57150 h 1041400"/>
              <a:gd name="connsiteX46" fmla="*/ 289536 w 2200886"/>
              <a:gd name="connsiteY46" fmla="*/ 69850 h 1041400"/>
              <a:gd name="connsiteX47" fmla="*/ 270486 w 2200886"/>
              <a:gd name="connsiteY47" fmla="*/ 82550 h 1041400"/>
              <a:gd name="connsiteX48" fmla="*/ 232386 w 2200886"/>
              <a:gd name="connsiteY48" fmla="*/ 95250 h 1041400"/>
              <a:gd name="connsiteX49" fmla="*/ 213336 w 2200886"/>
              <a:gd name="connsiteY49" fmla="*/ 101600 h 1041400"/>
              <a:gd name="connsiteX50" fmla="*/ 175236 w 2200886"/>
              <a:gd name="connsiteY50" fmla="*/ 120650 h 1041400"/>
              <a:gd name="connsiteX51" fmla="*/ 156186 w 2200886"/>
              <a:gd name="connsiteY51" fmla="*/ 133350 h 1041400"/>
              <a:gd name="connsiteX52" fmla="*/ 118086 w 2200886"/>
              <a:gd name="connsiteY52" fmla="*/ 146050 h 1041400"/>
              <a:gd name="connsiteX53" fmla="*/ 99036 w 2200886"/>
              <a:gd name="connsiteY53" fmla="*/ 152400 h 1041400"/>
              <a:gd name="connsiteX54" fmla="*/ 48236 w 2200886"/>
              <a:gd name="connsiteY54" fmla="*/ 171450 h 1041400"/>
              <a:gd name="connsiteX55" fmla="*/ 29186 w 2200886"/>
              <a:gd name="connsiteY55" fmla="*/ 184150 h 1041400"/>
              <a:gd name="connsiteX56" fmla="*/ 3786 w 2200886"/>
              <a:gd name="connsiteY56" fmla="*/ 19685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200886" h="1041400">
                <a:moveTo>
                  <a:pt x="2200886" y="1009650"/>
                </a:moveTo>
                <a:cubicBezTo>
                  <a:pt x="2194536" y="1007533"/>
                  <a:pt x="2188462" y="1002353"/>
                  <a:pt x="2181836" y="1003300"/>
                </a:cubicBezTo>
                <a:cubicBezTo>
                  <a:pt x="2166250" y="1005527"/>
                  <a:pt x="2150896" y="1021945"/>
                  <a:pt x="2137386" y="1028700"/>
                </a:cubicBezTo>
                <a:cubicBezTo>
                  <a:pt x="2128276" y="1033255"/>
                  <a:pt x="2101074" y="1039365"/>
                  <a:pt x="2092936" y="1041400"/>
                </a:cubicBezTo>
                <a:cubicBezTo>
                  <a:pt x="1919214" y="1038122"/>
                  <a:pt x="1800066" y="1039984"/>
                  <a:pt x="1642086" y="1028700"/>
                </a:cubicBezTo>
                <a:cubicBezTo>
                  <a:pt x="1620868" y="1027184"/>
                  <a:pt x="1599753" y="1024467"/>
                  <a:pt x="1578586" y="1022350"/>
                </a:cubicBezTo>
                <a:cubicBezTo>
                  <a:pt x="1499181" y="1002499"/>
                  <a:pt x="1597905" y="1027870"/>
                  <a:pt x="1534136" y="1009650"/>
                </a:cubicBezTo>
                <a:cubicBezTo>
                  <a:pt x="1525745" y="1007252"/>
                  <a:pt x="1516908" y="1006364"/>
                  <a:pt x="1508736" y="1003300"/>
                </a:cubicBezTo>
                <a:cubicBezTo>
                  <a:pt x="1499873" y="999976"/>
                  <a:pt x="1492037" y="994329"/>
                  <a:pt x="1483336" y="990600"/>
                </a:cubicBezTo>
                <a:cubicBezTo>
                  <a:pt x="1477184" y="987963"/>
                  <a:pt x="1470636" y="986367"/>
                  <a:pt x="1464286" y="984250"/>
                </a:cubicBezTo>
                <a:cubicBezTo>
                  <a:pt x="1457936" y="977900"/>
                  <a:pt x="1450985" y="972099"/>
                  <a:pt x="1445236" y="965200"/>
                </a:cubicBezTo>
                <a:cubicBezTo>
                  <a:pt x="1440350" y="959337"/>
                  <a:pt x="1436972" y="952360"/>
                  <a:pt x="1432536" y="946150"/>
                </a:cubicBezTo>
                <a:cubicBezTo>
                  <a:pt x="1426385" y="937538"/>
                  <a:pt x="1419836" y="929217"/>
                  <a:pt x="1413486" y="920750"/>
                </a:cubicBezTo>
                <a:cubicBezTo>
                  <a:pt x="1393660" y="861272"/>
                  <a:pt x="1426139" y="949242"/>
                  <a:pt x="1388086" y="882650"/>
                </a:cubicBezTo>
                <a:cubicBezTo>
                  <a:pt x="1383756" y="875073"/>
                  <a:pt x="1385174" y="865272"/>
                  <a:pt x="1381736" y="857250"/>
                </a:cubicBezTo>
                <a:cubicBezTo>
                  <a:pt x="1378730" y="850235"/>
                  <a:pt x="1372449" y="845026"/>
                  <a:pt x="1369036" y="838200"/>
                </a:cubicBezTo>
                <a:cubicBezTo>
                  <a:pt x="1366043" y="832213"/>
                  <a:pt x="1365323" y="825302"/>
                  <a:pt x="1362686" y="819150"/>
                </a:cubicBezTo>
                <a:cubicBezTo>
                  <a:pt x="1358957" y="810449"/>
                  <a:pt x="1353310" y="802613"/>
                  <a:pt x="1349986" y="793750"/>
                </a:cubicBezTo>
                <a:cubicBezTo>
                  <a:pt x="1342380" y="773466"/>
                  <a:pt x="1343343" y="748860"/>
                  <a:pt x="1330936" y="730250"/>
                </a:cubicBezTo>
                <a:cubicBezTo>
                  <a:pt x="1311913" y="701716"/>
                  <a:pt x="1321070" y="718286"/>
                  <a:pt x="1305536" y="679450"/>
                </a:cubicBezTo>
                <a:cubicBezTo>
                  <a:pt x="1294043" y="610494"/>
                  <a:pt x="1307581" y="668687"/>
                  <a:pt x="1286486" y="615950"/>
                </a:cubicBezTo>
                <a:cubicBezTo>
                  <a:pt x="1263816" y="559275"/>
                  <a:pt x="1285520" y="595451"/>
                  <a:pt x="1261086" y="558800"/>
                </a:cubicBezTo>
                <a:cubicBezTo>
                  <a:pt x="1258969" y="546100"/>
                  <a:pt x="1259066" y="532825"/>
                  <a:pt x="1254736" y="520700"/>
                </a:cubicBezTo>
                <a:cubicBezTo>
                  <a:pt x="1248368" y="502871"/>
                  <a:pt x="1236367" y="487478"/>
                  <a:pt x="1229336" y="469900"/>
                </a:cubicBezTo>
                <a:cubicBezTo>
                  <a:pt x="1199596" y="395549"/>
                  <a:pt x="1232470" y="471413"/>
                  <a:pt x="1203936" y="419100"/>
                </a:cubicBezTo>
                <a:cubicBezTo>
                  <a:pt x="1194870" y="402480"/>
                  <a:pt x="1189038" y="384052"/>
                  <a:pt x="1178536" y="368300"/>
                </a:cubicBezTo>
                <a:cubicBezTo>
                  <a:pt x="1174303" y="361950"/>
                  <a:pt x="1169249" y="356076"/>
                  <a:pt x="1165836" y="349250"/>
                </a:cubicBezTo>
                <a:cubicBezTo>
                  <a:pt x="1162843" y="343263"/>
                  <a:pt x="1162807" y="336012"/>
                  <a:pt x="1159486" y="330200"/>
                </a:cubicBezTo>
                <a:cubicBezTo>
                  <a:pt x="1154235" y="321011"/>
                  <a:pt x="1146045" y="313775"/>
                  <a:pt x="1140436" y="304800"/>
                </a:cubicBezTo>
                <a:cubicBezTo>
                  <a:pt x="1135419" y="296773"/>
                  <a:pt x="1132606" y="287517"/>
                  <a:pt x="1127736" y="279400"/>
                </a:cubicBezTo>
                <a:cubicBezTo>
                  <a:pt x="1119883" y="266312"/>
                  <a:pt x="1107163" y="255780"/>
                  <a:pt x="1102336" y="241300"/>
                </a:cubicBezTo>
                <a:cubicBezTo>
                  <a:pt x="1100219" y="234950"/>
                  <a:pt x="1099307" y="228062"/>
                  <a:pt x="1095986" y="222250"/>
                </a:cubicBezTo>
                <a:cubicBezTo>
                  <a:pt x="1080069" y="194396"/>
                  <a:pt x="1077189" y="200320"/>
                  <a:pt x="1057886" y="177800"/>
                </a:cubicBezTo>
                <a:cubicBezTo>
                  <a:pt x="1046149" y="164106"/>
                  <a:pt x="1035543" y="143854"/>
                  <a:pt x="1019786" y="133350"/>
                </a:cubicBezTo>
                <a:cubicBezTo>
                  <a:pt x="1014217" y="129637"/>
                  <a:pt x="1007086" y="129117"/>
                  <a:pt x="1000736" y="127000"/>
                </a:cubicBezTo>
                <a:cubicBezTo>
                  <a:pt x="994386" y="120650"/>
                  <a:pt x="988775" y="113463"/>
                  <a:pt x="981686" y="107950"/>
                </a:cubicBezTo>
                <a:cubicBezTo>
                  <a:pt x="938669" y="74492"/>
                  <a:pt x="955403" y="91117"/>
                  <a:pt x="918186" y="69850"/>
                </a:cubicBezTo>
                <a:cubicBezTo>
                  <a:pt x="883719" y="50155"/>
                  <a:pt x="915013" y="62442"/>
                  <a:pt x="880086" y="50800"/>
                </a:cubicBezTo>
                <a:cubicBezTo>
                  <a:pt x="873736" y="44450"/>
                  <a:pt x="869211" y="35466"/>
                  <a:pt x="861036" y="31750"/>
                </a:cubicBezTo>
                <a:cubicBezTo>
                  <a:pt x="845146" y="24527"/>
                  <a:pt x="827243" y="22975"/>
                  <a:pt x="810236" y="19050"/>
                </a:cubicBezTo>
                <a:cubicBezTo>
                  <a:pt x="799719" y="16623"/>
                  <a:pt x="788957" y="15318"/>
                  <a:pt x="778486" y="12700"/>
                </a:cubicBezTo>
                <a:cubicBezTo>
                  <a:pt x="771992" y="11077"/>
                  <a:pt x="766038" y="7450"/>
                  <a:pt x="759436" y="6350"/>
                </a:cubicBezTo>
                <a:cubicBezTo>
                  <a:pt x="740530" y="3199"/>
                  <a:pt x="721336" y="2117"/>
                  <a:pt x="702286" y="0"/>
                </a:cubicBezTo>
                <a:cubicBezTo>
                  <a:pt x="609153" y="2117"/>
                  <a:pt x="515876" y="771"/>
                  <a:pt x="422886" y="6350"/>
                </a:cubicBezTo>
                <a:cubicBezTo>
                  <a:pt x="393996" y="8083"/>
                  <a:pt x="368914" y="29631"/>
                  <a:pt x="346686" y="44450"/>
                </a:cubicBezTo>
                <a:cubicBezTo>
                  <a:pt x="340336" y="48683"/>
                  <a:pt x="334876" y="54737"/>
                  <a:pt x="327636" y="57150"/>
                </a:cubicBezTo>
                <a:cubicBezTo>
                  <a:pt x="314936" y="61383"/>
                  <a:pt x="300675" y="62424"/>
                  <a:pt x="289536" y="69850"/>
                </a:cubicBezTo>
                <a:cubicBezTo>
                  <a:pt x="283186" y="74083"/>
                  <a:pt x="277460" y="79450"/>
                  <a:pt x="270486" y="82550"/>
                </a:cubicBezTo>
                <a:cubicBezTo>
                  <a:pt x="258253" y="87987"/>
                  <a:pt x="245086" y="91017"/>
                  <a:pt x="232386" y="95250"/>
                </a:cubicBezTo>
                <a:cubicBezTo>
                  <a:pt x="226036" y="97367"/>
                  <a:pt x="218905" y="97887"/>
                  <a:pt x="213336" y="101600"/>
                </a:cubicBezTo>
                <a:cubicBezTo>
                  <a:pt x="158741" y="137996"/>
                  <a:pt x="227816" y="94360"/>
                  <a:pt x="175236" y="120650"/>
                </a:cubicBezTo>
                <a:cubicBezTo>
                  <a:pt x="168410" y="124063"/>
                  <a:pt x="163160" y="130250"/>
                  <a:pt x="156186" y="133350"/>
                </a:cubicBezTo>
                <a:cubicBezTo>
                  <a:pt x="143953" y="138787"/>
                  <a:pt x="130786" y="141817"/>
                  <a:pt x="118086" y="146050"/>
                </a:cubicBezTo>
                <a:cubicBezTo>
                  <a:pt x="111736" y="148167"/>
                  <a:pt x="105023" y="149407"/>
                  <a:pt x="99036" y="152400"/>
                </a:cubicBezTo>
                <a:cubicBezTo>
                  <a:pt x="65830" y="169003"/>
                  <a:pt x="82819" y="162804"/>
                  <a:pt x="48236" y="171450"/>
                </a:cubicBezTo>
                <a:cubicBezTo>
                  <a:pt x="41886" y="175683"/>
                  <a:pt x="36012" y="180737"/>
                  <a:pt x="29186" y="184150"/>
                </a:cubicBezTo>
                <a:cubicBezTo>
                  <a:pt x="0" y="198743"/>
                  <a:pt x="18132" y="182504"/>
                  <a:pt x="3786" y="1968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2546350" y="3854450"/>
            <a:ext cx="1384300" cy="670278"/>
          </a:xfrm>
          <a:custGeom>
            <a:avLst/>
            <a:gdLst>
              <a:gd name="connsiteX0" fmla="*/ 0 w 1384300"/>
              <a:gd name="connsiteY0" fmla="*/ 0 h 670278"/>
              <a:gd name="connsiteX1" fmla="*/ 76200 w 1384300"/>
              <a:gd name="connsiteY1" fmla="*/ 6350 h 670278"/>
              <a:gd name="connsiteX2" fmla="*/ 101600 w 1384300"/>
              <a:gd name="connsiteY2" fmla="*/ 19050 h 670278"/>
              <a:gd name="connsiteX3" fmla="*/ 120650 w 1384300"/>
              <a:gd name="connsiteY3" fmla="*/ 25400 h 670278"/>
              <a:gd name="connsiteX4" fmla="*/ 177800 w 1384300"/>
              <a:gd name="connsiteY4" fmla="*/ 57150 h 670278"/>
              <a:gd name="connsiteX5" fmla="*/ 228600 w 1384300"/>
              <a:gd name="connsiteY5" fmla="*/ 95250 h 670278"/>
              <a:gd name="connsiteX6" fmla="*/ 247650 w 1384300"/>
              <a:gd name="connsiteY6" fmla="*/ 114300 h 670278"/>
              <a:gd name="connsiteX7" fmla="*/ 298450 w 1384300"/>
              <a:gd name="connsiteY7" fmla="*/ 158750 h 670278"/>
              <a:gd name="connsiteX8" fmla="*/ 304800 w 1384300"/>
              <a:gd name="connsiteY8" fmla="*/ 177800 h 670278"/>
              <a:gd name="connsiteX9" fmla="*/ 336550 w 1384300"/>
              <a:gd name="connsiteY9" fmla="*/ 222250 h 670278"/>
              <a:gd name="connsiteX10" fmla="*/ 381000 w 1384300"/>
              <a:gd name="connsiteY10" fmla="*/ 279400 h 670278"/>
              <a:gd name="connsiteX11" fmla="*/ 387350 w 1384300"/>
              <a:gd name="connsiteY11" fmla="*/ 298450 h 670278"/>
              <a:gd name="connsiteX12" fmla="*/ 419100 w 1384300"/>
              <a:gd name="connsiteY12" fmla="*/ 336550 h 670278"/>
              <a:gd name="connsiteX13" fmla="*/ 425450 w 1384300"/>
              <a:gd name="connsiteY13" fmla="*/ 355600 h 670278"/>
              <a:gd name="connsiteX14" fmla="*/ 450850 w 1384300"/>
              <a:gd name="connsiteY14" fmla="*/ 393700 h 670278"/>
              <a:gd name="connsiteX15" fmla="*/ 476250 w 1384300"/>
              <a:gd name="connsiteY15" fmla="*/ 431800 h 670278"/>
              <a:gd name="connsiteX16" fmla="*/ 508000 w 1384300"/>
              <a:gd name="connsiteY16" fmla="*/ 463550 h 670278"/>
              <a:gd name="connsiteX17" fmla="*/ 558800 w 1384300"/>
              <a:gd name="connsiteY17" fmla="*/ 520700 h 670278"/>
              <a:gd name="connsiteX18" fmla="*/ 584200 w 1384300"/>
              <a:gd name="connsiteY18" fmla="*/ 539750 h 670278"/>
              <a:gd name="connsiteX19" fmla="*/ 603250 w 1384300"/>
              <a:gd name="connsiteY19" fmla="*/ 552450 h 670278"/>
              <a:gd name="connsiteX20" fmla="*/ 641350 w 1384300"/>
              <a:gd name="connsiteY20" fmla="*/ 584200 h 670278"/>
              <a:gd name="connsiteX21" fmla="*/ 679450 w 1384300"/>
              <a:gd name="connsiteY21" fmla="*/ 596900 h 670278"/>
              <a:gd name="connsiteX22" fmla="*/ 723900 w 1384300"/>
              <a:gd name="connsiteY22" fmla="*/ 615950 h 670278"/>
              <a:gd name="connsiteX23" fmla="*/ 762000 w 1384300"/>
              <a:gd name="connsiteY23" fmla="*/ 628650 h 670278"/>
              <a:gd name="connsiteX24" fmla="*/ 819150 w 1384300"/>
              <a:gd name="connsiteY24" fmla="*/ 635000 h 670278"/>
              <a:gd name="connsiteX25" fmla="*/ 1085850 w 1384300"/>
              <a:gd name="connsiteY25" fmla="*/ 641350 h 670278"/>
              <a:gd name="connsiteX26" fmla="*/ 1123950 w 1384300"/>
              <a:gd name="connsiteY26" fmla="*/ 628650 h 670278"/>
              <a:gd name="connsiteX27" fmla="*/ 1149350 w 1384300"/>
              <a:gd name="connsiteY27" fmla="*/ 622300 h 670278"/>
              <a:gd name="connsiteX28" fmla="*/ 1200150 w 1384300"/>
              <a:gd name="connsiteY28" fmla="*/ 609600 h 670278"/>
              <a:gd name="connsiteX29" fmla="*/ 1244600 w 1384300"/>
              <a:gd name="connsiteY29" fmla="*/ 596900 h 670278"/>
              <a:gd name="connsiteX30" fmla="*/ 1263650 w 1384300"/>
              <a:gd name="connsiteY30" fmla="*/ 584200 h 670278"/>
              <a:gd name="connsiteX31" fmla="*/ 1289050 w 1384300"/>
              <a:gd name="connsiteY31" fmla="*/ 577850 h 670278"/>
              <a:gd name="connsiteX32" fmla="*/ 1327150 w 1384300"/>
              <a:gd name="connsiteY32" fmla="*/ 565150 h 670278"/>
              <a:gd name="connsiteX33" fmla="*/ 1346200 w 1384300"/>
              <a:gd name="connsiteY33" fmla="*/ 558800 h 670278"/>
              <a:gd name="connsiteX34" fmla="*/ 1384300 w 1384300"/>
              <a:gd name="connsiteY34" fmla="*/ 546100 h 67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84300" h="670278">
                <a:moveTo>
                  <a:pt x="0" y="0"/>
                </a:moveTo>
                <a:cubicBezTo>
                  <a:pt x="25400" y="2117"/>
                  <a:pt x="51149" y="1653"/>
                  <a:pt x="76200" y="6350"/>
                </a:cubicBezTo>
                <a:cubicBezTo>
                  <a:pt x="85504" y="8094"/>
                  <a:pt x="92899" y="15321"/>
                  <a:pt x="101600" y="19050"/>
                </a:cubicBezTo>
                <a:cubicBezTo>
                  <a:pt x="107752" y="21687"/>
                  <a:pt x="114799" y="22149"/>
                  <a:pt x="120650" y="25400"/>
                </a:cubicBezTo>
                <a:cubicBezTo>
                  <a:pt x="186154" y="61791"/>
                  <a:pt x="134695" y="42782"/>
                  <a:pt x="177800" y="57150"/>
                </a:cubicBezTo>
                <a:cubicBezTo>
                  <a:pt x="194733" y="69850"/>
                  <a:pt x="213633" y="80283"/>
                  <a:pt x="228600" y="95250"/>
                </a:cubicBezTo>
                <a:cubicBezTo>
                  <a:pt x="234950" y="101600"/>
                  <a:pt x="240832" y="108456"/>
                  <a:pt x="247650" y="114300"/>
                </a:cubicBezTo>
                <a:cubicBezTo>
                  <a:pt x="308863" y="166768"/>
                  <a:pt x="235886" y="96186"/>
                  <a:pt x="298450" y="158750"/>
                </a:cubicBezTo>
                <a:cubicBezTo>
                  <a:pt x="300567" y="165100"/>
                  <a:pt x="301807" y="171813"/>
                  <a:pt x="304800" y="177800"/>
                </a:cubicBezTo>
                <a:cubicBezTo>
                  <a:pt x="309961" y="188122"/>
                  <a:pt x="331516" y="215059"/>
                  <a:pt x="336550" y="222250"/>
                </a:cubicBezTo>
                <a:cubicBezTo>
                  <a:pt x="371995" y="272886"/>
                  <a:pt x="348178" y="246578"/>
                  <a:pt x="381000" y="279400"/>
                </a:cubicBezTo>
                <a:cubicBezTo>
                  <a:pt x="383117" y="285750"/>
                  <a:pt x="383637" y="292881"/>
                  <a:pt x="387350" y="298450"/>
                </a:cubicBezTo>
                <a:cubicBezTo>
                  <a:pt x="415437" y="340581"/>
                  <a:pt x="398325" y="294999"/>
                  <a:pt x="419100" y="336550"/>
                </a:cubicBezTo>
                <a:cubicBezTo>
                  <a:pt x="422093" y="342537"/>
                  <a:pt x="422199" y="349749"/>
                  <a:pt x="425450" y="355600"/>
                </a:cubicBezTo>
                <a:cubicBezTo>
                  <a:pt x="432863" y="368943"/>
                  <a:pt x="446023" y="379220"/>
                  <a:pt x="450850" y="393700"/>
                </a:cubicBezTo>
                <a:cubicBezTo>
                  <a:pt x="462009" y="427178"/>
                  <a:pt x="449824" y="400089"/>
                  <a:pt x="476250" y="431800"/>
                </a:cubicBezTo>
                <a:cubicBezTo>
                  <a:pt x="502708" y="463550"/>
                  <a:pt x="473075" y="440267"/>
                  <a:pt x="508000" y="463550"/>
                </a:cubicBezTo>
                <a:cubicBezTo>
                  <a:pt x="524502" y="488303"/>
                  <a:pt x="529802" y="498952"/>
                  <a:pt x="558800" y="520700"/>
                </a:cubicBezTo>
                <a:cubicBezTo>
                  <a:pt x="567267" y="527050"/>
                  <a:pt x="575588" y="533599"/>
                  <a:pt x="584200" y="539750"/>
                </a:cubicBezTo>
                <a:cubicBezTo>
                  <a:pt x="590410" y="544186"/>
                  <a:pt x="597387" y="547564"/>
                  <a:pt x="603250" y="552450"/>
                </a:cubicBezTo>
                <a:cubicBezTo>
                  <a:pt x="620340" y="566692"/>
                  <a:pt x="621080" y="575191"/>
                  <a:pt x="641350" y="584200"/>
                </a:cubicBezTo>
                <a:cubicBezTo>
                  <a:pt x="653583" y="589637"/>
                  <a:pt x="668311" y="589474"/>
                  <a:pt x="679450" y="596900"/>
                </a:cubicBezTo>
                <a:cubicBezTo>
                  <a:pt x="709673" y="617049"/>
                  <a:pt x="686623" y="604767"/>
                  <a:pt x="723900" y="615950"/>
                </a:cubicBezTo>
                <a:cubicBezTo>
                  <a:pt x="736722" y="619797"/>
                  <a:pt x="748695" y="627172"/>
                  <a:pt x="762000" y="628650"/>
                </a:cubicBezTo>
                <a:lnTo>
                  <a:pt x="819150" y="635000"/>
                </a:lnTo>
                <a:cubicBezTo>
                  <a:pt x="924985" y="670278"/>
                  <a:pt x="869964" y="656770"/>
                  <a:pt x="1085850" y="641350"/>
                </a:cubicBezTo>
                <a:cubicBezTo>
                  <a:pt x="1099203" y="640396"/>
                  <a:pt x="1111128" y="632497"/>
                  <a:pt x="1123950" y="628650"/>
                </a:cubicBezTo>
                <a:cubicBezTo>
                  <a:pt x="1132309" y="626142"/>
                  <a:pt x="1140831" y="624193"/>
                  <a:pt x="1149350" y="622300"/>
                </a:cubicBezTo>
                <a:cubicBezTo>
                  <a:pt x="1236494" y="602935"/>
                  <a:pt x="1140578" y="626621"/>
                  <a:pt x="1200150" y="609600"/>
                </a:cubicBezTo>
                <a:cubicBezTo>
                  <a:pt x="1209645" y="606887"/>
                  <a:pt x="1234450" y="601975"/>
                  <a:pt x="1244600" y="596900"/>
                </a:cubicBezTo>
                <a:cubicBezTo>
                  <a:pt x="1251426" y="593487"/>
                  <a:pt x="1256635" y="587206"/>
                  <a:pt x="1263650" y="584200"/>
                </a:cubicBezTo>
                <a:cubicBezTo>
                  <a:pt x="1271672" y="580762"/>
                  <a:pt x="1280691" y="580358"/>
                  <a:pt x="1289050" y="577850"/>
                </a:cubicBezTo>
                <a:cubicBezTo>
                  <a:pt x="1301872" y="574003"/>
                  <a:pt x="1314450" y="569383"/>
                  <a:pt x="1327150" y="565150"/>
                </a:cubicBezTo>
                <a:cubicBezTo>
                  <a:pt x="1333500" y="563033"/>
                  <a:pt x="1339636" y="560113"/>
                  <a:pt x="1346200" y="558800"/>
                </a:cubicBezTo>
                <a:cubicBezTo>
                  <a:pt x="1380885" y="551863"/>
                  <a:pt x="1370318" y="560082"/>
                  <a:pt x="1384300" y="5461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rot="5400000" flipH="1" flipV="1">
            <a:off x="2178827" y="4464851"/>
            <a:ext cx="100013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0034" y="5143512"/>
            <a:ext cx="426751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@</a:t>
            </a:r>
            <a:r>
              <a:rPr lang="en-US" altLang="ko-KR" sz="1400" dirty="0" err="1" smtClean="0"/>
              <a:t>Autowired</a:t>
            </a:r>
            <a:r>
              <a:rPr lang="ko-KR" altLang="en-US" sz="1400" dirty="0" smtClean="0"/>
              <a:t>아랫줄에 선언된 객체를</a:t>
            </a:r>
            <a:endParaRPr lang="en-US" altLang="ko-KR" sz="1400" dirty="0" smtClean="0"/>
          </a:p>
          <a:p>
            <a:r>
              <a:rPr lang="ko-KR" altLang="en-US" sz="1400" dirty="0" smtClean="0"/>
              <a:t>생성하여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생성된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의존성 주입을 수행한다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의존성 주입이 생성단계에서 수행되지 않을 때에는</a:t>
            </a:r>
            <a:endParaRPr lang="en-US" altLang="ko-KR" sz="1400" dirty="0" smtClean="0"/>
          </a:p>
          <a:p>
            <a:r>
              <a:rPr lang="en-US" altLang="ko-KR" sz="1400" dirty="0" smtClean="0"/>
              <a:t>@</a:t>
            </a:r>
            <a:r>
              <a:rPr lang="en-US" altLang="ko-KR" sz="1400" dirty="0" err="1" smtClean="0"/>
              <a:t>Autowired</a:t>
            </a:r>
            <a:r>
              <a:rPr lang="en-US" altLang="ko-KR" sz="1400" dirty="0" smtClean="0"/>
              <a:t>(required=false)</a:t>
            </a:r>
            <a:r>
              <a:rPr lang="ko-KR" altLang="en-US" sz="1400" dirty="0" smtClean="0"/>
              <a:t>를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설정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286116" y="3406975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@Component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29322" y="3929066"/>
            <a:ext cx="1714512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 rot="10800000">
            <a:off x="6500826" y="4143380"/>
            <a:ext cx="142876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752160" y="4130879"/>
            <a:ext cx="1573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@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Autowired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en-US" altLang="ko-KR" sz="1400" b="1" dirty="0" smtClean="0"/>
              <a:t>-service :Service</a:t>
            </a:r>
            <a:endParaRPr lang="ko-KR" alt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786446" y="3429000"/>
            <a:ext cx="1214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@Controller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25" name="직선 화살표 연결선 24"/>
          <p:cNvCxnSpPr>
            <a:endCxn id="23" idx="0"/>
          </p:cNvCxnSpPr>
          <p:nvPr/>
        </p:nvCxnSpPr>
        <p:spPr>
          <a:xfrm rot="10800000" flipV="1">
            <a:off x="6393696" y="3214686"/>
            <a:ext cx="53575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15140" y="2928934"/>
            <a:ext cx="2712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WebApplicationContext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scan</a:t>
            </a:r>
            <a:r>
              <a:rPr lang="ko-KR" altLang="en-US" sz="1200" dirty="0" smtClean="0"/>
              <a:t>하는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annotation</a:t>
            </a:r>
            <a:endParaRPr lang="ko-KR" altLang="en-US" sz="1200" dirty="0"/>
          </a:p>
        </p:txBody>
      </p:sp>
      <p:cxnSp>
        <p:nvCxnSpPr>
          <p:cNvPr id="28" name="직선 화살표 연결선 27"/>
          <p:cNvCxnSpPr/>
          <p:nvPr/>
        </p:nvCxnSpPr>
        <p:spPr>
          <a:xfrm rot="10800000" flipV="1">
            <a:off x="1571604" y="3214686"/>
            <a:ext cx="235745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rot="5400000">
            <a:off x="3464711" y="3607595"/>
            <a:ext cx="85725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714744" y="2928934"/>
            <a:ext cx="2393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ApplicationContext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scan</a:t>
            </a:r>
            <a:r>
              <a:rPr lang="ko-KR" altLang="en-US" sz="1200" dirty="0" smtClean="0"/>
              <a:t>하는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annotation</a:t>
            </a:r>
            <a:endParaRPr lang="ko-KR" altLang="en-US" sz="1200" dirty="0"/>
          </a:p>
        </p:txBody>
      </p:sp>
      <p:cxnSp>
        <p:nvCxnSpPr>
          <p:cNvPr id="35" name="직선 화살표 연결선 34"/>
          <p:cNvCxnSpPr/>
          <p:nvPr/>
        </p:nvCxnSpPr>
        <p:spPr>
          <a:xfrm rot="5400000" flipH="1" flipV="1">
            <a:off x="6036479" y="5750735"/>
            <a:ext cx="28575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000628" y="5857892"/>
            <a:ext cx="3759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Spring Container</a:t>
            </a:r>
            <a:r>
              <a:rPr lang="ko-KR" altLang="en-US" sz="1200" dirty="0" smtClean="0"/>
              <a:t>가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en-US" altLang="ko-KR" sz="1200" dirty="0" smtClean="0"/>
              <a:t>DAO</a:t>
            </a:r>
            <a:r>
              <a:rPr lang="ko-KR" altLang="en-US" sz="1200" dirty="0" smtClean="0"/>
              <a:t>를 생성하고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en-US" altLang="ko-KR" sz="1200" dirty="0" smtClean="0"/>
              <a:t>Service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DAO </a:t>
            </a:r>
            <a:r>
              <a:rPr lang="ko-KR" altLang="en-US" sz="1200" dirty="0" smtClean="0"/>
              <a:t>의존성 주입하고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ko-KR" altLang="en-US" sz="1200" dirty="0" smtClean="0"/>
              <a:t>의존성 </a:t>
            </a:r>
            <a:r>
              <a:rPr lang="ko-KR" altLang="en-US" sz="1200" dirty="0" err="1" smtClean="0"/>
              <a:t>주입받은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Service</a:t>
            </a:r>
            <a:r>
              <a:rPr lang="ko-KR" altLang="en-US" sz="1200" dirty="0" smtClean="0"/>
              <a:t>를 찾아내어 사용한다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357166"/>
            <a:ext cx="8740726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@Component</a:t>
            </a:r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스프링 프레임워크에서 관리되는 </a:t>
            </a:r>
            <a:r>
              <a:rPr lang="en-US" altLang="ko-KR" sz="1600" dirty="0" smtClean="0"/>
              <a:t>bean</a:t>
            </a:r>
            <a:r>
              <a:rPr lang="ko-KR" altLang="en-US" sz="1600" dirty="0" smtClean="0"/>
              <a:t>을 설정할 때 사용한다</a:t>
            </a:r>
            <a:r>
              <a:rPr lang="en-US" altLang="ko-KR" sz="1600" dirty="0" smtClean="0"/>
              <a:t>.  </a:t>
            </a:r>
          </a:p>
          <a:p>
            <a:r>
              <a:rPr lang="en-US" altLang="ko-KR" sz="1600" dirty="0" smtClean="0"/>
              <a:t> annotation</a:t>
            </a:r>
            <a:r>
              <a:rPr lang="ko-KR" altLang="en-US" sz="1600" dirty="0" smtClean="0"/>
              <a:t>이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붙은 클래스는 스프링 컨테이너에서 빈으로 관리되며 다른 클래스로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의존성 주입이 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endParaRPr lang="en-US" altLang="ko-KR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의존성 주입을 받을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-class field</a:t>
            </a:r>
            <a:r>
              <a:rPr lang="ko-KR" altLang="en-US" sz="1600" dirty="0" smtClean="0"/>
              <a:t>에 정의된 객체를 찾아 의존성 주입을 수행할 때 사용한다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-@</a:t>
            </a:r>
            <a:r>
              <a:rPr lang="en-US" altLang="ko-KR" sz="1600" dirty="0" err="1" smtClean="0"/>
              <a:t>Autowired</a:t>
            </a:r>
            <a:r>
              <a:rPr lang="en-US" altLang="ko-KR" sz="1600" dirty="0" smtClean="0"/>
              <a:t>(required=false)</a:t>
            </a:r>
            <a:r>
              <a:rPr lang="ko-KR" altLang="en-US" sz="1600" dirty="0" smtClean="0"/>
              <a:t>를 설정하면 의존성 주입 받을 객체가 빈으로 생성되지 않아도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실행되어야 할 때 사용한다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357554" y="1142984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0800000">
            <a:off x="4143372" y="1214422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29124" y="1428736"/>
            <a:ext cx="216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ApplicationContext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392434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사용법</a:t>
            </a:r>
            <a:r>
              <a:rPr lang="en-US" altLang="ko-KR" dirty="0" smtClean="0"/>
              <a:t>)</a:t>
            </a:r>
          </a:p>
          <a:p>
            <a:r>
              <a:rPr lang="en-US" altLang="ko-KR" sz="1600" dirty="0" smtClean="0"/>
              <a:t>-1.</a:t>
            </a:r>
            <a:r>
              <a:rPr lang="ko-KR" altLang="en-US" sz="1600" dirty="0" smtClean="0"/>
              <a:t>설정파일을 생성할 때 </a:t>
            </a:r>
            <a:r>
              <a:rPr lang="en-US" altLang="ko-KR" sz="1600" dirty="0" smtClean="0"/>
              <a:t>context</a:t>
            </a:r>
            <a:r>
              <a:rPr lang="ko-KR" altLang="en-US" sz="1600" dirty="0" smtClean="0"/>
              <a:t>를 체크</a:t>
            </a:r>
            <a:r>
              <a:rPr lang="en-US" altLang="ko-KR" sz="1600" dirty="0" smtClean="0"/>
              <a:t>!</a:t>
            </a:r>
            <a:endParaRPr lang="ko-KR" alt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00108"/>
            <a:ext cx="2989967" cy="3609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500034" y="1857364"/>
            <a:ext cx="242889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1714488"/>
            <a:ext cx="5286412" cy="1067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4143372" y="2143116"/>
            <a:ext cx="3214710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2990850" y="1892300"/>
            <a:ext cx="1143000" cy="260350"/>
          </a:xfrm>
          <a:custGeom>
            <a:avLst/>
            <a:gdLst>
              <a:gd name="connsiteX0" fmla="*/ 0 w 1143000"/>
              <a:gd name="connsiteY0" fmla="*/ 31750 h 260350"/>
              <a:gd name="connsiteX1" fmla="*/ 12700 w 1143000"/>
              <a:gd name="connsiteY1" fmla="*/ 12700 h 260350"/>
              <a:gd name="connsiteX2" fmla="*/ 31750 w 1143000"/>
              <a:gd name="connsiteY2" fmla="*/ 6350 h 260350"/>
              <a:gd name="connsiteX3" fmla="*/ 82550 w 1143000"/>
              <a:gd name="connsiteY3" fmla="*/ 0 h 260350"/>
              <a:gd name="connsiteX4" fmla="*/ 571500 w 1143000"/>
              <a:gd name="connsiteY4" fmla="*/ 12700 h 260350"/>
              <a:gd name="connsiteX5" fmla="*/ 596900 w 1143000"/>
              <a:gd name="connsiteY5" fmla="*/ 19050 h 260350"/>
              <a:gd name="connsiteX6" fmla="*/ 635000 w 1143000"/>
              <a:gd name="connsiteY6" fmla="*/ 25400 h 260350"/>
              <a:gd name="connsiteX7" fmla="*/ 679450 w 1143000"/>
              <a:gd name="connsiteY7" fmla="*/ 38100 h 260350"/>
              <a:gd name="connsiteX8" fmla="*/ 704850 w 1143000"/>
              <a:gd name="connsiteY8" fmla="*/ 44450 h 260350"/>
              <a:gd name="connsiteX9" fmla="*/ 723900 w 1143000"/>
              <a:gd name="connsiteY9" fmla="*/ 50800 h 260350"/>
              <a:gd name="connsiteX10" fmla="*/ 781050 w 1143000"/>
              <a:gd name="connsiteY10" fmla="*/ 63500 h 260350"/>
              <a:gd name="connsiteX11" fmla="*/ 825500 w 1143000"/>
              <a:gd name="connsiteY11" fmla="*/ 82550 h 260350"/>
              <a:gd name="connsiteX12" fmla="*/ 882650 w 1143000"/>
              <a:gd name="connsiteY12" fmla="*/ 95250 h 260350"/>
              <a:gd name="connsiteX13" fmla="*/ 908050 w 1143000"/>
              <a:gd name="connsiteY13" fmla="*/ 107950 h 260350"/>
              <a:gd name="connsiteX14" fmla="*/ 933450 w 1143000"/>
              <a:gd name="connsiteY14" fmla="*/ 114300 h 260350"/>
              <a:gd name="connsiteX15" fmla="*/ 952500 w 1143000"/>
              <a:gd name="connsiteY15" fmla="*/ 120650 h 260350"/>
              <a:gd name="connsiteX16" fmla="*/ 971550 w 1143000"/>
              <a:gd name="connsiteY16" fmla="*/ 139700 h 260350"/>
              <a:gd name="connsiteX17" fmla="*/ 990600 w 1143000"/>
              <a:gd name="connsiteY17" fmla="*/ 146050 h 260350"/>
              <a:gd name="connsiteX18" fmla="*/ 1035050 w 1143000"/>
              <a:gd name="connsiteY18" fmla="*/ 171450 h 260350"/>
              <a:gd name="connsiteX19" fmla="*/ 1054100 w 1143000"/>
              <a:gd name="connsiteY19" fmla="*/ 190500 h 260350"/>
              <a:gd name="connsiteX20" fmla="*/ 1092200 w 1143000"/>
              <a:gd name="connsiteY20" fmla="*/ 215900 h 260350"/>
              <a:gd name="connsiteX21" fmla="*/ 1104900 w 1143000"/>
              <a:gd name="connsiteY21" fmla="*/ 234950 h 260350"/>
              <a:gd name="connsiteX22" fmla="*/ 1143000 w 1143000"/>
              <a:gd name="connsiteY22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43000" h="260350">
                <a:moveTo>
                  <a:pt x="0" y="31750"/>
                </a:moveTo>
                <a:cubicBezTo>
                  <a:pt x="4233" y="25400"/>
                  <a:pt x="6741" y="17468"/>
                  <a:pt x="12700" y="12700"/>
                </a:cubicBezTo>
                <a:cubicBezTo>
                  <a:pt x="17927" y="8519"/>
                  <a:pt x="25164" y="7547"/>
                  <a:pt x="31750" y="6350"/>
                </a:cubicBezTo>
                <a:cubicBezTo>
                  <a:pt x="48540" y="3297"/>
                  <a:pt x="65617" y="2117"/>
                  <a:pt x="82550" y="0"/>
                </a:cubicBezTo>
                <a:lnTo>
                  <a:pt x="571500" y="12700"/>
                </a:lnTo>
                <a:cubicBezTo>
                  <a:pt x="580221" y="13023"/>
                  <a:pt x="588342" y="17338"/>
                  <a:pt x="596900" y="19050"/>
                </a:cubicBezTo>
                <a:cubicBezTo>
                  <a:pt x="609525" y="21575"/>
                  <a:pt x="622375" y="22875"/>
                  <a:pt x="635000" y="25400"/>
                </a:cubicBezTo>
                <a:cubicBezTo>
                  <a:pt x="668085" y="32017"/>
                  <a:pt x="651207" y="30030"/>
                  <a:pt x="679450" y="38100"/>
                </a:cubicBezTo>
                <a:cubicBezTo>
                  <a:pt x="687841" y="40498"/>
                  <a:pt x="696459" y="42052"/>
                  <a:pt x="704850" y="44450"/>
                </a:cubicBezTo>
                <a:cubicBezTo>
                  <a:pt x="711286" y="46289"/>
                  <a:pt x="717406" y="49177"/>
                  <a:pt x="723900" y="50800"/>
                </a:cubicBezTo>
                <a:cubicBezTo>
                  <a:pt x="776278" y="63894"/>
                  <a:pt x="735420" y="50463"/>
                  <a:pt x="781050" y="63500"/>
                </a:cubicBezTo>
                <a:cubicBezTo>
                  <a:pt x="810834" y="72010"/>
                  <a:pt x="791633" y="68036"/>
                  <a:pt x="825500" y="82550"/>
                </a:cubicBezTo>
                <a:cubicBezTo>
                  <a:pt x="845396" y="91077"/>
                  <a:pt x="859816" y="91444"/>
                  <a:pt x="882650" y="95250"/>
                </a:cubicBezTo>
                <a:cubicBezTo>
                  <a:pt x="891117" y="99483"/>
                  <a:pt x="899187" y="104626"/>
                  <a:pt x="908050" y="107950"/>
                </a:cubicBezTo>
                <a:cubicBezTo>
                  <a:pt x="916222" y="111014"/>
                  <a:pt x="925059" y="111902"/>
                  <a:pt x="933450" y="114300"/>
                </a:cubicBezTo>
                <a:cubicBezTo>
                  <a:pt x="939886" y="116139"/>
                  <a:pt x="946150" y="118533"/>
                  <a:pt x="952500" y="120650"/>
                </a:cubicBezTo>
                <a:cubicBezTo>
                  <a:pt x="958850" y="127000"/>
                  <a:pt x="964078" y="134719"/>
                  <a:pt x="971550" y="139700"/>
                </a:cubicBezTo>
                <a:cubicBezTo>
                  <a:pt x="977119" y="143413"/>
                  <a:pt x="984448" y="143413"/>
                  <a:pt x="990600" y="146050"/>
                </a:cubicBezTo>
                <a:cubicBezTo>
                  <a:pt x="1003387" y="151530"/>
                  <a:pt x="1023796" y="162072"/>
                  <a:pt x="1035050" y="171450"/>
                </a:cubicBezTo>
                <a:cubicBezTo>
                  <a:pt x="1041949" y="177199"/>
                  <a:pt x="1047011" y="184987"/>
                  <a:pt x="1054100" y="190500"/>
                </a:cubicBezTo>
                <a:cubicBezTo>
                  <a:pt x="1066148" y="199871"/>
                  <a:pt x="1092200" y="215900"/>
                  <a:pt x="1092200" y="215900"/>
                </a:cubicBezTo>
                <a:cubicBezTo>
                  <a:pt x="1096433" y="222250"/>
                  <a:pt x="1099157" y="229924"/>
                  <a:pt x="1104900" y="234950"/>
                </a:cubicBezTo>
                <a:cubicBezTo>
                  <a:pt x="1116387" y="245001"/>
                  <a:pt x="1143000" y="260350"/>
                  <a:pt x="1143000" y="2603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3708400" y="2556373"/>
            <a:ext cx="381000" cy="675777"/>
          </a:xfrm>
          <a:custGeom>
            <a:avLst/>
            <a:gdLst>
              <a:gd name="connsiteX0" fmla="*/ 0 w 381000"/>
              <a:gd name="connsiteY0" fmla="*/ 675777 h 675777"/>
              <a:gd name="connsiteX1" fmla="*/ 12700 w 381000"/>
              <a:gd name="connsiteY1" fmla="*/ 523377 h 675777"/>
              <a:gd name="connsiteX2" fmla="*/ 19050 w 381000"/>
              <a:gd name="connsiteY2" fmla="*/ 504327 h 675777"/>
              <a:gd name="connsiteX3" fmla="*/ 50800 w 381000"/>
              <a:gd name="connsiteY3" fmla="*/ 370977 h 675777"/>
              <a:gd name="connsiteX4" fmla="*/ 88900 w 381000"/>
              <a:gd name="connsiteY4" fmla="*/ 282077 h 675777"/>
              <a:gd name="connsiteX5" fmla="*/ 101600 w 381000"/>
              <a:gd name="connsiteY5" fmla="*/ 263027 h 675777"/>
              <a:gd name="connsiteX6" fmla="*/ 120650 w 381000"/>
              <a:gd name="connsiteY6" fmla="*/ 243977 h 675777"/>
              <a:gd name="connsiteX7" fmla="*/ 146050 w 381000"/>
              <a:gd name="connsiteY7" fmla="*/ 199527 h 675777"/>
              <a:gd name="connsiteX8" fmla="*/ 152400 w 381000"/>
              <a:gd name="connsiteY8" fmla="*/ 180477 h 675777"/>
              <a:gd name="connsiteX9" fmla="*/ 171450 w 381000"/>
              <a:gd name="connsiteY9" fmla="*/ 161427 h 675777"/>
              <a:gd name="connsiteX10" fmla="*/ 184150 w 381000"/>
              <a:gd name="connsiteY10" fmla="*/ 142377 h 675777"/>
              <a:gd name="connsiteX11" fmla="*/ 203200 w 381000"/>
              <a:gd name="connsiteY11" fmla="*/ 110627 h 675777"/>
              <a:gd name="connsiteX12" fmla="*/ 247650 w 381000"/>
              <a:gd name="connsiteY12" fmla="*/ 85227 h 675777"/>
              <a:gd name="connsiteX13" fmla="*/ 273050 w 381000"/>
              <a:gd name="connsiteY13" fmla="*/ 66177 h 675777"/>
              <a:gd name="connsiteX14" fmla="*/ 336550 w 381000"/>
              <a:gd name="connsiteY14" fmla="*/ 9027 h 675777"/>
              <a:gd name="connsiteX15" fmla="*/ 381000 w 381000"/>
              <a:gd name="connsiteY15" fmla="*/ 2677 h 675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1000" h="675777">
                <a:moveTo>
                  <a:pt x="0" y="675777"/>
                </a:moveTo>
                <a:cubicBezTo>
                  <a:pt x="4233" y="624977"/>
                  <a:pt x="7071" y="574041"/>
                  <a:pt x="12700" y="523377"/>
                </a:cubicBezTo>
                <a:cubicBezTo>
                  <a:pt x="13439" y="516724"/>
                  <a:pt x="17598" y="510861"/>
                  <a:pt x="19050" y="504327"/>
                </a:cubicBezTo>
                <a:cubicBezTo>
                  <a:pt x="36549" y="425581"/>
                  <a:pt x="29588" y="427543"/>
                  <a:pt x="50800" y="370977"/>
                </a:cubicBezTo>
                <a:cubicBezTo>
                  <a:pt x="66859" y="328152"/>
                  <a:pt x="68025" y="319652"/>
                  <a:pt x="88900" y="282077"/>
                </a:cubicBezTo>
                <a:cubicBezTo>
                  <a:pt x="92606" y="275406"/>
                  <a:pt x="96714" y="268890"/>
                  <a:pt x="101600" y="263027"/>
                </a:cubicBezTo>
                <a:cubicBezTo>
                  <a:pt x="107349" y="256128"/>
                  <a:pt x="114300" y="250327"/>
                  <a:pt x="120650" y="243977"/>
                </a:cubicBezTo>
                <a:cubicBezTo>
                  <a:pt x="134080" y="190256"/>
                  <a:pt x="115785" y="244925"/>
                  <a:pt x="146050" y="199527"/>
                </a:cubicBezTo>
                <a:cubicBezTo>
                  <a:pt x="149763" y="193958"/>
                  <a:pt x="148687" y="186046"/>
                  <a:pt x="152400" y="180477"/>
                </a:cubicBezTo>
                <a:cubicBezTo>
                  <a:pt x="157381" y="173005"/>
                  <a:pt x="165701" y="168326"/>
                  <a:pt x="171450" y="161427"/>
                </a:cubicBezTo>
                <a:cubicBezTo>
                  <a:pt x="176336" y="155564"/>
                  <a:pt x="180105" y="148849"/>
                  <a:pt x="184150" y="142377"/>
                </a:cubicBezTo>
                <a:cubicBezTo>
                  <a:pt x="190691" y="131911"/>
                  <a:pt x="195073" y="119915"/>
                  <a:pt x="203200" y="110627"/>
                </a:cubicBezTo>
                <a:cubicBezTo>
                  <a:pt x="219030" y="92536"/>
                  <a:pt x="227999" y="91777"/>
                  <a:pt x="247650" y="85227"/>
                </a:cubicBezTo>
                <a:cubicBezTo>
                  <a:pt x="256117" y="78877"/>
                  <a:pt x="265183" y="73257"/>
                  <a:pt x="273050" y="66177"/>
                </a:cubicBezTo>
                <a:cubicBezTo>
                  <a:pt x="295828" y="45677"/>
                  <a:pt x="310220" y="24073"/>
                  <a:pt x="336550" y="9027"/>
                </a:cubicBezTo>
                <a:cubicBezTo>
                  <a:pt x="352348" y="0"/>
                  <a:pt x="363180" y="2677"/>
                  <a:pt x="381000" y="267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86182" y="3071810"/>
            <a:ext cx="3418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xsi:schemaLocation</a:t>
            </a:r>
            <a:r>
              <a:rPr lang="ko-KR" altLang="en-US" sz="1600" dirty="0" smtClean="0"/>
              <a:t>으로 인해</a:t>
            </a:r>
            <a:endParaRPr lang="en-US" altLang="ko-KR" sz="1600" dirty="0" smtClean="0"/>
          </a:p>
          <a:p>
            <a:r>
              <a:rPr lang="en-US" altLang="ko-KR" sz="1600" dirty="0" smtClean="0"/>
              <a:t>&lt;context : prefix</a:t>
            </a:r>
            <a:r>
              <a:rPr lang="ko-KR" altLang="en-US" sz="1600" dirty="0" smtClean="0"/>
              <a:t>를 사용할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85720" y="4857760"/>
            <a:ext cx="54468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2.annotation-config </a:t>
            </a:r>
            <a:r>
              <a:rPr lang="ko-KR" altLang="en-US" sz="1600" dirty="0" smtClean="0"/>
              <a:t>설정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context:annotation-config</a:t>
            </a:r>
            <a:r>
              <a:rPr lang="en-US" altLang="ko-KR" sz="1600" dirty="0" smtClean="0"/>
              <a:t>/&gt;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3.Spring Container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Component scan</a:t>
            </a:r>
            <a:r>
              <a:rPr lang="ko-KR" altLang="en-US" sz="1600" dirty="0" smtClean="0"/>
              <a:t>할 패키지를 설정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context:component</a:t>
            </a:r>
            <a:r>
              <a:rPr lang="en-US" altLang="ko-KR" sz="1600" dirty="0" smtClean="0"/>
              <a:t>-scan base-package=“</a:t>
            </a:r>
            <a:r>
              <a:rPr lang="ko-KR" altLang="en-US" sz="1600" dirty="0" err="1" smtClean="0"/>
              <a:t>패키지명</a:t>
            </a:r>
            <a:r>
              <a:rPr lang="en-US" altLang="ko-KR" sz="1600" dirty="0" smtClean="0"/>
              <a:t>”/&gt;</a:t>
            </a:r>
          </a:p>
          <a:p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context:component</a:t>
            </a:r>
            <a:r>
              <a:rPr lang="en-US" altLang="ko-KR" sz="1600" dirty="0" smtClean="0"/>
              <a:t>-scan base-package=“</a:t>
            </a:r>
            <a:r>
              <a:rPr lang="ko-KR" altLang="en-US" sz="1600" dirty="0" err="1" smtClean="0"/>
              <a:t>패키지명</a:t>
            </a:r>
            <a:r>
              <a:rPr lang="en-US" altLang="ko-KR" sz="1600" dirty="0" smtClean="0"/>
              <a:t>.*”/&gt;</a:t>
            </a:r>
            <a:endParaRPr lang="ko-KR" altLang="en-US" sz="1600" dirty="0"/>
          </a:p>
        </p:txBody>
      </p:sp>
      <p:sp>
        <p:nvSpPr>
          <p:cNvPr id="13" name="자유형 12"/>
          <p:cNvSpPr/>
          <p:nvPr/>
        </p:nvSpPr>
        <p:spPr>
          <a:xfrm>
            <a:off x="2705100" y="2641600"/>
            <a:ext cx="1656809" cy="2489200"/>
          </a:xfrm>
          <a:custGeom>
            <a:avLst/>
            <a:gdLst>
              <a:gd name="connsiteX0" fmla="*/ 0 w 1656809"/>
              <a:gd name="connsiteY0" fmla="*/ 2489200 h 2489200"/>
              <a:gd name="connsiteX1" fmla="*/ 349250 w 1656809"/>
              <a:gd name="connsiteY1" fmla="*/ 2482850 h 2489200"/>
              <a:gd name="connsiteX2" fmla="*/ 431800 w 1656809"/>
              <a:gd name="connsiteY2" fmla="*/ 2457450 h 2489200"/>
              <a:gd name="connsiteX3" fmla="*/ 501650 w 1656809"/>
              <a:gd name="connsiteY3" fmla="*/ 2438400 h 2489200"/>
              <a:gd name="connsiteX4" fmla="*/ 660400 w 1656809"/>
              <a:gd name="connsiteY4" fmla="*/ 2387600 h 2489200"/>
              <a:gd name="connsiteX5" fmla="*/ 742950 w 1656809"/>
              <a:gd name="connsiteY5" fmla="*/ 2355850 h 2489200"/>
              <a:gd name="connsiteX6" fmla="*/ 812800 w 1656809"/>
              <a:gd name="connsiteY6" fmla="*/ 2336800 h 2489200"/>
              <a:gd name="connsiteX7" fmla="*/ 927100 w 1656809"/>
              <a:gd name="connsiteY7" fmla="*/ 2286000 h 2489200"/>
              <a:gd name="connsiteX8" fmla="*/ 965200 w 1656809"/>
              <a:gd name="connsiteY8" fmla="*/ 2266950 h 2489200"/>
              <a:gd name="connsiteX9" fmla="*/ 1003300 w 1656809"/>
              <a:gd name="connsiteY9" fmla="*/ 2254250 h 2489200"/>
              <a:gd name="connsiteX10" fmla="*/ 1016000 w 1656809"/>
              <a:gd name="connsiteY10" fmla="*/ 2235200 h 2489200"/>
              <a:gd name="connsiteX11" fmla="*/ 1054100 w 1656809"/>
              <a:gd name="connsiteY11" fmla="*/ 2197100 h 2489200"/>
              <a:gd name="connsiteX12" fmla="*/ 1066800 w 1656809"/>
              <a:gd name="connsiteY12" fmla="*/ 2171700 h 2489200"/>
              <a:gd name="connsiteX13" fmla="*/ 1079500 w 1656809"/>
              <a:gd name="connsiteY13" fmla="*/ 2152650 h 2489200"/>
              <a:gd name="connsiteX14" fmla="*/ 1092200 w 1656809"/>
              <a:gd name="connsiteY14" fmla="*/ 2101850 h 2489200"/>
              <a:gd name="connsiteX15" fmla="*/ 1104900 w 1656809"/>
              <a:gd name="connsiteY15" fmla="*/ 2082800 h 2489200"/>
              <a:gd name="connsiteX16" fmla="*/ 1117600 w 1656809"/>
              <a:gd name="connsiteY16" fmla="*/ 2025650 h 2489200"/>
              <a:gd name="connsiteX17" fmla="*/ 1136650 w 1656809"/>
              <a:gd name="connsiteY17" fmla="*/ 1955800 h 2489200"/>
              <a:gd name="connsiteX18" fmla="*/ 1130300 w 1656809"/>
              <a:gd name="connsiteY18" fmla="*/ 1441450 h 2489200"/>
              <a:gd name="connsiteX19" fmla="*/ 1117600 w 1656809"/>
              <a:gd name="connsiteY19" fmla="*/ 1346200 h 2489200"/>
              <a:gd name="connsiteX20" fmla="*/ 1098550 w 1656809"/>
              <a:gd name="connsiteY20" fmla="*/ 1314450 h 2489200"/>
              <a:gd name="connsiteX21" fmla="*/ 1085850 w 1656809"/>
              <a:gd name="connsiteY21" fmla="*/ 1244600 h 2489200"/>
              <a:gd name="connsiteX22" fmla="*/ 1060450 w 1656809"/>
              <a:gd name="connsiteY22" fmla="*/ 1181100 h 2489200"/>
              <a:gd name="connsiteX23" fmla="*/ 1035050 w 1656809"/>
              <a:gd name="connsiteY23" fmla="*/ 1066800 h 2489200"/>
              <a:gd name="connsiteX24" fmla="*/ 1009650 w 1656809"/>
              <a:gd name="connsiteY24" fmla="*/ 1016000 h 2489200"/>
              <a:gd name="connsiteX25" fmla="*/ 984250 w 1656809"/>
              <a:gd name="connsiteY25" fmla="*/ 908050 h 2489200"/>
              <a:gd name="connsiteX26" fmla="*/ 965200 w 1656809"/>
              <a:gd name="connsiteY26" fmla="*/ 838200 h 2489200"/>
              <a:gd name="connsiteX27" fmla="*/ 958850 w 1656809"/>
              <a:gd name="connsiteY27" fmla="*/ 800100 h 2489200"/>
              <a:gd name="connsiteX28" fmla="*/ 946150 w 1656809"/>
              <a:gd name="connsiteY28" fmla="*/ 755650 h 2489200"/>
              <a:gd name="connsiteX29" fmla="*/ 927100 w 1656809"/>
              <a:gd name="connsiteY29" fmla="*/ 615950 h 2489200"/>
              <a:gd name="connsiteX30" fmla="*/ 920750 w 1656809"/>
              <a:gd name="connsiteY30" fmla="*/ 571500 h 2489200"/>
              <a:gd name="connsiteX31" fmla="*/ 914400 w 1656809"/>
              <a:gd name="connsiteY31" fmla="*/ 539750 h 2489200"/>
              <a:gd name="connsiteX32" fmla="*/ 895350 w 1656809"/>
              <a:gd name="connsiteY32" fmla="*/ 381000 h 2489200"/>
              <a:gd name="connsiteX33" fmla="*/ 901700 w 1656809"/>
              <a:gd name="connsiteY33" fmla="*/ 139700 h 2489200"/>
              <a:gd name="connsiteX34" fmla="*/ 908050 w 1656809"/>
              <a:gd name="connsiteY34" fmla="*/ 107950 h 2489200"/>
              <a:gd name="connsiteX35" fmla="*/ 920750 w 1656809"/>
              <a:gd name="connsiteY35" fmla="*/ 82550 h 2489200"/>
              <a:gd name="connsiteX36" fmla="*/ 939800 w 1656809"/>
              <a:gd name="connsiteY36" fmla="*/ 38100 h 2489200"/>
              <a:gd name="connsiteX37" fmla="*/ 977900 w 1656809"/>
              <a:gd name="connsiteY37" fmla="*/ 0 h 2489200"/>
              <a:gd name="connsiteX38" fmla="*/ 1377950 w 1656809"/>
              <a:gd name="connsiteY38" fmla="*/ 6350 h 2489200"/>
              <a:gd name="connsiteX39" fmla="*/ 1517650 w 1656809"/>
              <a:gd name="connsiteY39" fmla="*/ 12700 h 248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656809" h="2489200">
                <a:moveTo>
                  <a:pt x="0" y="2489200"/>
                </a:moveTo>
                <a:lnTo>
                  <a:pt x="349250" y="2482850"/>
                </a:lnTo>
                <a:cubicBezTo>
                  <a:pt x="377962" y="2480739"/>
                  <a:pt x="404162" y="2465511"/>
                  <a:pt x="431800" y="2457450"/>
                </a:cubicBezTo>
                <a:cubicBezTo>
                  <a:pt x="454968" y="2450693"/>
                  <a:pt x="478570" y="2445452"/>
                  <a:pt x="501650" y="2438400"/>
                </a:cubicBezTo>
                <a:cubicBezTo>
                  <a:pt x="554785" y="2422164"/>
                  <a:pt x="608543" y="2407545"/>
                  <a:pt x="660400" y="2387600"/>
                </a:cubicBezTo>
                <a:cubicBezTo>
                  <a:pt x="687917" y="2377017"/>
                  <a:pt x="714981" y="2365173"/>
                  <a:pt x="742950" y="2355850"/>
                </a:cubicBezTo>
                <a:cubicBezTo>
                  <a:pt x="765845" y="2348218"/>
                  <a:pt x="790235" y="2345359"/>
                  <a:pt x="812800" y="2336800"/>
                </a:cubicBezTo>
                <a:cubicBezTo>
                  <a:pt x="851783" y="2322013"/>
                  <a:pt x="889808" y="2304646"/>
                  <a:pt x="927100" y="2286000"/>
                </a:cubicBezTo>
                <a:cubicBezTo>
                  <a:pt x="939800" y="2279650"/>
                  <a:pt x="952093" y="2272411"/>
                  <a:pt x="965200" y="2266950"/>
                </a:cubicBezTo>
                <a:cubicBezTo>
                  <a:pt x="977557" y="2261801"/>
                  <a:pt x="990600" y="2258483"/>
                  <a:pt x="1003300" y="2254250"/>
                </a:cubicBezTo>
                <a:cubicBezTo>
                  <a:pt x="1007533" y="2247900"/>
                  <a:pt x="1010930" y="2240904"/>
                  <a:pt x="1016000" y="2235200"/>
                </a:cubicBezTo>
                <a:cubicBezTo>
                  <a:pt x="1027932" y="2221776"/>
                  <a:pt x="1042880" y="2211125"/>
                  <a:pt x="1054100" y="2197100"/>
                </a:cubicBezTo>
                <a:cubicBezTo>
                  <a:pt x="1060013" y="2189708"/>
                  <a:pt x="1062104" y="2179919"/>
                  <a:pt x="1066800" y="2171700"/>
                </a:cubicBezTo>
                <a:cubicBezTo>
                  <a:pt x="1070586" y="2165074"/>
                  <a:pt x="1075267" y="2159000"/>
                  <a:pt x="1079500" y="2152650"/>
                </a:cubicBezTo>
                <a:cubicBezTo>
                  <a:pt x="1083733" y="2135717"/>
                  <a:pt x="1086235" y="2118254"/>
                  <a:pt x="1092200" y="2101850"/>
                </a:cubicBezTo>
                <a:cubicBezTo>
                  <a:pt x="1094808" y="2094678"/>
                  <a:pt x="1101894" y="2089815"/>
                  <a:pt x="1104900" y="2082800"/>
                </a:cubicBezTo>
                <a:cubicBezTo>
                  <a:pt x="1109177" y="2072821"/>
                  <a:pt x="1115340" y="2033938"/>
                  <a:pt x="1117600" y="2025650"/>
                </a:cubicBezTo>
                <a:cubicBezTo>
                  <a:pt x="1141770" y="1937028"/>
                  <a:pt x="1121179" y="2033154"/>
                  <a:pt x="1136650" y="1955800"/>
                </a:cubicBezTo>
                <a:cubicBezTo>
                  <a:pt x="1134533" y="1784350"/>
                  <a:pt x="1134152" y="1612870"/>
                  <a:pt x="1130300" y="1441450"/>
                </a:cubicBezTo>
                <a:cubicBezTo>
                  <a:pt x="1130274" y="1440308"/>
                  <a:pt x="1119188" y="1350965"/>
                  <a:pt x="1117600" y="1346200"/>
                </a:cubicBezTo>
                <a:cubicBezTo>
                  <a:pt x="1113697" y="1334491"/>
                  <a:pt x="1104900" y="1325033"/>
                  <a:pt x="1098550" y="1314450"/>
                </a:cubicBezTo>
                <a:cubicBezTo>
                  <a:pt x="1097484" y="1308053"/>
                  <a:pt x="1088808" y="1253475"/>
                  <a:pt x="1085850" y="1244600"/>
                </a:cubicBezTo>
                <a:cubicBezTo>
                  <a:pt x="1078641" y="1222973"/>
                  <a:pt x="1060450" y="1181100"/>
                  <a:pt x="1060450" y="1181100"/>
                </a:cubicBezTo>
                <a:cubicBezTo>
                  <a:pt x="1054823" y="1150151"/>
                  <a:pt x="1047851" y="1098802"/>
                  <a:pt x="1035050" y="1066800"/>
                </a:cubicBezTo>
                <a:cubicBezTo>
                  <a:pt x="1028019" y="1049222"/>
                  <a:pt x="1018117" y="1032933"/>
                  <a:pt x="1009650" y="1016000"/>
                </a:cubicBezTo>
                <a:cubicBezTo>
                  <a:pt x="997163" y="903617"/>
                  <a:pt x="1013936" y="1011951"/>
                  <a:pt x="984250" y="908050"/>
                </a:cubicBezTo>
                <a:cubicBezTo>
                  <a:pt x="955466" y="807307"/>
                  <a:pt x="1000884" y="927409"/>
                  <a:pt x="965200" y="838200"/>
                </a:cubicBezTo>
                <a:cubicBezTo>
                  <a:pt x="963083" y="825500"/>
                  <a:pt x="961375" y="812725"/>
                  <a:pt x="958850" y="800100"/>
                </a:cubicBezTo>
                <a:cubicBezTo>
                  <a:pt x="954863" y="780166"/>
                  <a:pt x="952202" y="773806"/>
                  <a:pt x="946150" y="755650"/>
                </a:cubicBezTo>
                <a:cubicBezTo>
                  <a:pt x="939800" y="709083"/>
                  <a:pt x="933522" y="662507"/>
                  <a:pt x="927100" y="615950"/>
                </a:cubicBezTo>
                <a:cubicBezTo>
                  <a:pt x="925055" y="601123"/>
                  <a:pt x="923685" y="586176"/>
                  <a:pt x="920750" y="571500"/>
                </a:cubicBezTo>
                <a:cubicBezTo>
                  <a:pt x="918633" y="560917"/>
                  <a:pt x="916001" y="550424"/>
                  <a:pt x="914400" y="539750"/>
                </a:cubicBezTo>
                <a:cubicBezTo>
                  <a:pt x="902766" y="462193"/>
                  <a:pt x="902312" y="450619"/>
                  <a:pt x="895350" y="381000"/>
                </a:cubicBezTo>
                <a:cubicBezTo>
                  <a:pt x="897467" y="300567"/>
                  <a:pt x="897962" y="220074"/>
                  <a:pt x="901700" y="139700"/>
                </a:cubicBezTo>
                <a:cubicBezTo>
                  <a:pt x="902201" y="128919"/>
                  <a:pt x="904637" y="118189"/>
                  <a:pt x="908050" y="107950"/>
                </a:cubicBezTo>
                <a:cubicBezTo>
                  <a:pt x="911043" y="98970"/>
                  <a:pt x="917426" y="91413"/>
                  <a:pt x="920750" y="82550"/>
                </a:cubicBezTo>
                <a:cubicBezTo>
                  <a:pt x="931165" y="54778"/>
                  <a:pt x="920323" y="60011"/>
                  <a:pt x="939800" y="38100"/>
                </a:cubicBezTo>
                <a:cubicBezTo>
                  <a:pt x="951732" y="24676"/>
                  <a:pt x="977900" y="0"/>
                  <a:pt x="977900" y="0"/>
                </a:cubicBezTo>
                <a:lnTo>
                  <a:pt x="1377950" y="6350"/>
                </a:lnTo>
                <a:cubicBezTo>
                  <a:pt x="1656809" y="13321"/>
                  <a:pt x="1402776" y="12700"/>
                  <a:pt x="1517650" y="1270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1000108"/>
            <a:ext cx="80858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*Spring Boot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스프링 프레임워크로 </a:t>
            </a:r>
            <a:r>
              <a:rPr lang="en-US" altLang="ko-KR" sz="1600" dirty="0" smtClean="0"/>
              <a:t>application</a:t>
            </a:r>
            <a:r>
              <a:rPr lang="ko-KR" altLang="en-US" sz="1600" dirty="0" smtClean="0"/>
              <a:t>을 개발할 때 환경설정을 대폭 줄여주는 </a:t>
            </a:r>
            <a:r>
              <a:rPr lang="en-US" altLang="ko-KR" sz="1600" dirty="0" smtClean="0"/>
              <a:t>Spring</a:t>
            </a:r>
            <a:r>
              <a:rPr lang="ko-KR" altLang="en-US" sz="1600" dirty="0" smtClean="0"/>
              <a:t>에서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 제공하는 별도의 </a:t>
            </a:r>
            <a:r>
              <a:rPr lang="en-US" altLang="ko-KR" sz="1600" dirty="0" smtClean="0"/>
              <a:t>framework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설정시간을 줄일 수 있다</a:t>
            </a:r>
            <a:r>
              <a:rPr lang="en-US" altLang="ko-KR" sz="1600" dirty="0" smtClean="0"/>
              <a:t>. =&gt; </a:t>
            </a:r>
            <a:r>
              <a:rPr lang="ko-KR" altLang="en-US" sz="1600" dirty="0" smtClean="0"/>
              <a:t>개발에 집중할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기존엔 </a:t>
            </a:r>
            <a:r>
              <a:rPr lang="en-US" altLang="ko-KR" sz="1600" dirty="0" smtClean="0"/>
              <a:t>war</a:t>
            </a:r>
            <a:r>
              <a:rPr lang="ko-KR" altLang="en-US" sz="1600" dirty="0" smtClean="0"/>
              <a:t>로 배포를 진행했지만 </a:t>
            </a:r>
            <a:r>
              <a:rPr lang="en-US" altLang="ko-KR" sz="1600" dirty="0" smtClean="0"/>
              <a:t>jar</a:t>
            </a:r>
            <a:r>
              <a:rPr lang="ko-KR" altLang="en-US" sz="1600" dirty="0" smtClean="0"/>
              <a:t>로 배포를 진행한다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배포되는 </a:t>
            </a:r>
            <a:r>
              <a:rPr lang="en-US" altLang="ko-KR" sz="1600" dirty="0" smtClean="0"/>
              <a:t>jar</a:t>
            </a:r>
            <a:r>
              <a:rPr lang="ko-KR" altLang="en-US" sz="1600" dirty="0" smtClean="0"/>
              <a:t>는 독립적으로 실행될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571744"/>
            <a:ext cx="2857520" cy="377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모서리가 둥근 직사각형 5"/>
          <p:cNvSpPr/>
          <p:nvPr/>
        </p:nvSpPr>
        <p:spPr>
          <a:xfrm>
            <a:off x="500034" y="3714752"/>
            <a:ext cx="2857520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0034" y="4643446"/>
            <a:ext cx="2857520" cy="285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00034" y="3071810"/>
            <a:ext cx="2857520" cy="285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04" y="1928802"/>
            <a:ext cx="3000396" cy="227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직선 화살표 연결선 10"/>
          <p:cNvCxnSpPr/>
          <p:nvPr/>
        </p:nvCxnSpPr>
        <p:spPr>
          <a:xfrm>
            <a:off x="3214678" y="3214686"/>
            <a:ext cx="28575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0496" y="3929066"/>
            <a:ext cx="2216623" cy="2726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직선 화살표 연결선 14"/>
          <p:cNvCxnSpPr/>
          <p:nvPr/>
        </p:nvCxnSpPr>
        <p:spPr>
          <a:xfrm>
            <a:off x="1857356" y="4000504"/>
            <a:ext cx="2500330" cy="571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rot="5400000">
            <a:off x="3571868" y="3857628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43306" y="3571876"/>
            <a:ext cx="2222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버전이 맞지 않을 경우 실행 </a:t>
            </a:r>
            <a:r>
              <a:rPr lang="en-US" altLang="ko-KR" sz="1200" dirty="0" smtClean="0"/>
              <a:t>x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4214818"/>
            <a:ext cx="1851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필요한 폴더 생성</a:t>
            </a:r>
            <a:endParaRPr lang="ko-KR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71480"/>
            <a:ext cx="6572296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571472" y="1714488"/>
            <a:ext cx="78581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857488" y="857232"/>
            <a:ext cx="4714908" cy="32147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rot="16200000" flipV="1">
            <a:off x="35687" y="2893215"/>
            <a:ext cx="214314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rot="5400000" flipH="1" flipV="1">
            <a:off x="3321835" y="4179099"/>
            <a:ext cx="42862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0211" y="4367218"/>
            <a:ext cx="3428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*web service</a:t>
            </a:r>
            <a:r>
              <a:rPr lang="ko-KR" altLang="en-US" sz="1600" dirty="0" smtClean="0"/>
              <a:t>하기 위한 의존성 설정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00042"/>
            <a:ext cx="288607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14282" y="142852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저장되는 파일의 경로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00034" y="1071546"/>
            <a:ext cx="1500198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rot="10800000" flipV="1">
            <a:off x="1785918" y="857232"/>
            <a:ext cx="71438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71736" y="714356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HTML,CSS,JS</a:t>
            </a:r>
            <a:r>
              <a:rPr lang="ko-KR" altLang="en-US" dirty="0" smtClean="0"/>
              <a:t>를 저장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52434" y="1928802"/>
            <a:ext cx="150019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rot="10800000" flipV="1">
            <a:off x="2079498" y="1714487"/>
            <a:ext cx="71438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65316" y="15716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환경설정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42910" y="2928934"/>
            <a:ext cx="1500198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rot="10800000" flipV="1">
            <a:off x="1643042" y="307181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35310" y="284535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저장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57158" y="714356"/>
            <a:ext cx="150019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rot="10800000" flipV="1">
            <a:off x="1928794" y="428604"/>
            <a:ext cx="71438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14612" y="285728"/>
            <a:ext cx="199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 Source code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00042"/>
            <a:ext cx="5357850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500034" y="642918"/>
            <a:ext cx="2857520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10800000" flipV="1">
            <a:off x="3143240" y="571480"/>
            <a:ext cx="114300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57686" y="357166"/>
            <a:ext cx="363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oot 3.0</a:t>
            </a:r>
            <a:r>
              <a:rPr lang="ko-KR" altLang="en-US" dirty="0" smtClean="0"/>
              <a:t>이하  </a:t>
            </a:r>
            <a:r>
              <a:rPr lang="en-US" altLang="ko-KR" dirty="0" err="1" smtClean="0"/>
              <a:t>java.servlet.jstl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42910" y="1785926"/>
            <a:ext cx="4500594" cy="2571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rot="10800000" flipV="1">
            <a:off x="4214810" y="1928802"/>
            <a:ext cx="114300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29256" y="1714488"/>
            <a:ext cx="30003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</a:t>
            </a:r>
            <a:r>
              <a:rPr lang="en-US" altLang="ko-KR" sz="1400" dirty="0" smtClean="0"/>
              <a:t>oot 3.0</a:t>
            </a:r>
            <a:r>
              <a:rPr lang="ko-KR" altLang="en-US" sz="1400" dirty="0" smtClean="0"/>
              <a:t>이상 </a:t>
            </a:r>
            <a:r>
              <a:rPr lang="en-US" altLang="ko-KR" sz="1400" dirty="0" smtClean="0"/>
              <a:t>(apache-tomcat 10.x)</a:t>
            </a:r>
          </a:p>
          <a:p>
            <a:r>
              <a:rPr lang="en-US" altLang="ko-KR" sz="1400" dirty="0"/>
              <a:t>-</a:t>
            </a:r>
            <a:r>
              <a:rPr lang="en-US" altLang="ko-KR" sz="1400" dirty="0" err="1" smtClean="0"/>
              <a:t>jakarta.servlet.jsp.jstl-api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err="1" smtClean="0"/>
              <a:t>jakarta.servlet-api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jakarta.servlet.jstl</a:t>
            </a:r>
            <a:r>
              <a:rPr lang="ko-KR" altLang="en-US" sz="1400" dirty="0" smtClean="0"/>
              <a:t>을 사용</a:t>
            </a:r>
            <a:endParaRPr lang="ko-KR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400</Words>
  <Application>Microsoft Office PowerPoint</Application>
  <PresentationFormat>화면 슬라이드 쇼(4:3)</PresentationFormat>
  <Paragraphs>71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35</cp:revision>
  <dcterms:created xsi:type="dcterms:W3CDTF">2023-12-06T01:03:24Z</dcterms:created>
  <dcterms:modified xsi:type="dcterms:W3CDTF">2023-12-06T09:11:44Z</dcterms:modified>
</cp:coreProperties>
</file>